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44" r:id="rId1"/>
  </p:sldMasterIdLst>
  <p:notesMasterIdLst>
    <p:notesMasterId r:id="rId113"/>
  </p:notesMasterIdLst>
  <p:sldIdLst>
    <p:sldId id="288" r:id="rId2"/>
    <p:sldId id="257" r:id="rId3"/>
    <p:sldId id="375" r:id="rId4"/>
    <p:sldId id="376" r:id="rId5"/>
    <p:sldId id="374" r:id="rId6"/>
    <p:sldId id="258" r:id="rId7"/>
    <p:sldId id="289" r:id="rId8"/>
    <p:sldId id="276" r:id="rId9"/>
    <p:sldId id="290" r:id="rId10"/>
    <p:sldId id="277" r:id="rId11"/>
    <p:sldId id="279" r:id="rId12"/>
    <p:sldId id="280" r:id="rId13"/>
    <p:sldId id="281" r:id="rId14"/>
    <p:sldId id="282" r:id="rId15"/>
    <p:sldId id="283" r:id="rId16"/>
    <p:sldId id="291" r:id="rId17"/>
    <p:sldId id="284" r:id="rId18"/>
    <p:sldId id="259" r:id="rId19"/>
    <p:sldId id="278" r:id="rId20"/>
    <p:sldId id="285" r:id="rId21"/>
    <p:sldId id="286" r:id="rId22"/>
    <p:sldId id="292" r:id="rId23"/>
    <p:sldId id="293" r:id="rId24"/>
    <p:sldId id="294" r:id="rId25"/>
    <p:sldId id="295" r:id="rId26"/>
    <p:sldId id="296" r:id="rId27"/>
    <p:sldId id="301" r:id="rId28"/>
    <p:sldId id="302" r:id="rId29"/>
    <p:sldId id="303" r:id="rId30"/>
    <p:sldId id="304" r:id="rId31"/>
    <p:sldId id="305" r:id="rId32"/>
    <p:sldId id="306" r:id="rId33"/>
    <p:sldId id="297" r:id="rId34"/>
    <p:sldId id="273" r:id="rId35"/>
    <p:sldId id="298" r:id="rId36"/>
    <p:sldId id="299" r:id="rId37"/>
    <p:sldId id="300" r:id="rId38"/>
    <p:sldId id="307" r:id="rId39"/>
    <p:sldId id="308" r:id="rId40"/>
    <p:sldId id="309" r:id="rId41"/>
    <p:sldId id="310" r:id="rId42"/>
    <p:sldId id="311" r:id="rId43"/>
    <p:sldId id="312" r:id="rId44"/>
    <p:sldId id="261" r:id="rId45"/>
    <p:sldId id="263" r:id="rId46"/>
    <p:sldId id="264" r:id="rId47"/>
    <p:sldId id="265" r:id="rId48"/>
    <p:sldId id="313" r:id="rId49"/>
    <p:sldId id="314" r:id="rId50"/>
    <p:sldId id="315" r:id="rId51"/>
    <p:sldId id="316" r:id="rId52"/>
    <p:sldId id="317" r:id="rId53"/>
    <p:sldId id="267" r:id="rId54"/>
    <p:sldId id="318" r:id="rId55"/>
    <p:sldId id="268" r:id="rId56"/>
    <p:sldId id="275" r:id="rId57"/>
    <p:sldId id="269" r:id="rId58"/>
    <p:sldId id="270" r:id="rId59"/>
    <p:sldId id="319" r:id="rId60"/>
    <p:sldId id="271" r:id="rId61"/>
    <p:sldId id="320" r:id="rId62"/>
    <p:sldId id="321" r:id="rId63"/>
    <p:sldId id="322" r:id="rId64"/>
    <p:sldId id="323" r:id="rId65"/>
    <p:sldId id="324" r:id="rId66"/>
    <p:sldId id="325" r:id="rId67"/>
    <p:sldId id="329" r:id="rId68"/>
    <p:sldId id="330" r:id="rId69"/>
    <p:sldId id="331" r:id="rId70"/>
    <p:sldId id="327" r:id="rId71"/>
    <p:sldId id="333" r:id="rId72"/>
    <p:sldId id="334" r:id="rId73"/>
    <p:sldId id="335" r:id="rId74"/>
    <p:sldId id="332" r:id="rId75"/>
    <p:sldId id="336" r:id="rId76"/>
    <p:sldId id="337" r:id="rId77"/>
    <p:sldId id="338" r:id="rId78"/>
    <p:sldId id="328" r:id="rId79"/>
    <p:sldId id="340" r:id="rId80"/>
    <p:sldId id="341" r:id="rId81"/>
    <p:sldId id="342" r:id="rId82"/>
    <p:sldId id="343" r:id="rId83"/>
    <p:sldId id="344" r:id="rId84"/>
    <p:sldId id="345" r:id="rId85"/>
    <p:sldId id="346" r:id="rId86"/>
    <p:sldId id="347" r:id="rId87"/>
    <p:sldId id="348" r:id="rId88"/>
    <p:sldId id="349" r:id="rId89"/>
    <p:sldId id="350" r:id="rId90"/>
    <p:sldId id="351" r:id="rId91"/>
    <p:sldId id="352" r:id="rId92"/>
    <p:sldId id="354" r:id="rId93"/>
    <p:sldId id="339" r:id="rId94"/>
    <p:sldId id="355" r:id="rId95"/>
    <p:sldId id="356" r:id="rId96"/>
    <p:sldId id="357" r:id="rId97"/>
    <p:sldId id="358" r:id="rId98"/>
    <p:sldId id="359" r:id="rId99"/>
    <p:sldId id="360" r:id="rId100"/>
    <p:sldId id="361" r:id="rId101"/>
    <p:sldId id="363" r:id="rId102"/>
    <p:sldId id="364" r:id="rId103"/>
    <p:sldId id="365" r:id="rId104"/>
    <p:sldId id="366" r:id="rId105"/>
    <p:sldId id="367" r:id="rId106"/>
    <p:sldId id="368" r:id="rId107"/>
    <p:sldId id="369" r:id="rId108"/>
    <p:sldId id="370" r:id="rId109"/>
    <p:sldId id="371" r:id="rId110"/>
    <p:sldId id="372" r:id="rId111"/>
    <p:sldId id="373" r:id="rId1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512" autoAdjust="0"/>
    <p:restoredTop sz="94783" autoAdjust="0"/>
  </p:normalViewPr>
  <p:slideViewPr>
    <p:cSldViewPr snapToGrid="0">
      <p:cViewPr varScale="1">
        <p:scale>
          <a:sx n="82" d="100"/>
          <a:sy n="82" d="100"/>
        </p:scale>
        <p:origin x="806" y="67"/>
      </p:cViewPr>
      <p:guideLst>
        <p:guide orient="horz" pos="2160"/>
        <p:guide pos="3840"/>
      </p:guideLst>
    </p:cSldViewPr>
  </p:slideViewPr>
  <p:outlineViewPr>
    <p:cViewPr>
      <p:scale>
        <a:sx n="33" d="100"/>
        <a:sy n="33" d="100"/>
      </p:scale>
      <p:origin x="0" y="32694"/>
    </p:cViewPr>
  </p:outlineViewPr>
  <p:notesTextViewPr>
    <p:cViewPr>
      <p:scale>
        <a:sx n="3" d="2"/>
        <a:sy n="3" d="2"/>
      </p:scale>
      <p:origin x="0" y="0"/>
    </p:cViewPr>
  </p:notesTextViewPr>
  <p:sorterViewPr>
    <p:cViewPr>
      <p:scale>
        <a:sx n="100" d="100"/>
        <a:sy n="100" d="100"/>
      </p:scale>
      <p:origin x="0" y="-18744"/>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tableStyles" Target="tableStyles.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notesMaster" Target="notesMasters/notesMaster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29DBCE5-E7CF-405E-BA9A-DC7F59DE59C4}" type="datetimeFigureOut">
              <a:rPr lang="en-US" smtClean="0"/>
              <a:t>10/1/2022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93D576-28BB-41F7-910F-136770F5EEA2}" type="slidenum">
              <a:rPr lang="en-US" smtClean="0"/>
              <a:t>‹#›</a:t>
            </a:fld>
            <a:endParaRPr lang="en-US"/>
          </a:p>
        </p:txBody>
      </p:sp>
    </p:spTree>
    <p:extLst>
      <p:ext uri="{BB962C8B-B14F-4D97-AF65-F5344CB8AC3E}">
        <p14:creationId xmlns:p14="http://schemas.microsoft.com/office/powerpoint/2010/main" val="42533788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30"/>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DE7D8B33-D73A-4642-8847-18B7A8F19850}" type="datetime1">
              <a:rPr lang="en-US" smtClean="0"/>
              <a:t>10/1/2022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51464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C75E22E-41BB-42B0-A443-CB7BFB049810}" type="datetime1">
              <a:rPr lang="en-US" smtClean="0"/>
              <a:t>10/1/2022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316330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785600" y="274643"/>
            <a:ext cx="36576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12800" y="274643"/>
            <a:ext cx="10769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EFC78F6-DCE0-4EB5-A4A5-2F35A629DBDF}" type="datetime1">
              <a:rPr lang="en-US" smtClean="0"/>
              <a:t>10/1/2022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8570414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DE2E2D4-0E15-4E48-963B-9C5A96A577BA}" type="datetime1">
              <a:rPr lang="en-US" smtClean="0"/>
              <a:t>10/1/2022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694923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5"/>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0BD6D4D-62A1-4EF3-A36C-E4E42248DE50}" type="datetime1">
              <a:rPr lang="en-US" smtClean="0"/>
              <a:t>10/1/2022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908463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2800" y="1600205"/>
            <a:ext cx="7213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8229600" y="1600205"/>
            <a:ext cx="7213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EDA2866-16C3-41BD-855F-A30EA00B2F8D}" type="datetime1">
              <a:rPr lang="en-US" smtClean="0"/>
              <a:t>10/1/2022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0723453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70"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70"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3940B84-16CD-4253-A189-7C4497E6E44A}" type="datetime1">
              <a:rPr lang="en-US" smtClean="0"/>
              <a:t>10/1/2022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3618579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60CD5B1-B606-42F0-BDFC-1D2C3BB41AAF}" type="datetime1">
              <a:rPr lang="en-US" smtClean="0"/>
              <a:t>10/1/2022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4750806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0D294DE-D4CE-46C5-841B-67AC803152DE}" type="datetime1">
              <a:rPr lang="en-US" smtClean="0"/>
              <a:t>10/1/2022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99327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5"/>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3" y="1435103"/>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7EFA4A8-B56A-4643-8ABE-AB16C675A66D}" type="datetime1">
              <a:rPr lang="en-US" smtClean="0"/>
              <a:t>10/1/2022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444865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64775D8-427C-4A23-AA1B-BC1CAB4A6AE7}" type="datetime1">
              <a:rPr lang="en-US" smtClean="0"/>
              <a:t>10/1/2022</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0665392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5"/>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5"/>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A6E7C05-F83E-4B6D-95E2-68243A2754FB}" type="datetime1">
              <a:rPr lang="en-US" smtClean="0"/>
              <a:t>10/1/2022</a:t>
            </a:fld>
            <a:endParaRPr lang="en-US" dirty="0"/>
          </a:p>
        </p:txBody>
      </p:sp>
      <p:sp>
        <p:nvSpPr>
          <p:cNvPr id="5" name="Footer Placeholder 4"/>
          <p:cNvSpPr>
            <a:spLocks noGrp="1"/>
          </p:cNvSpPr>
          <p:nvPr>
            <p:ph type="ftr" sz="quarter" idx="3"/>
          </p:nvPr>
        </p:nvSpPr>
        <p:spPr>
          <a:xfrm>
            <a:off x="4165600" y="6356355"/>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737600" y="6356355"/>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2489974503"/>
      </p:ext>
    </p:extLst>
  </p:cSld>
  <p:clrMap bg1="lt1" tx1="dk1" bg2="lt2" tx2="dk2" accent1="accent1" accent2="accent2" accent3="accent3" accent4="accent4" accent5="accent5" accent6="accent6" hlink="hlink" folHlink="folHlink"/>
  <p:sldLayoutIdLst>
    <p:sldLayoutId id="2147483945" r:id="rId1"/>
    <p:sldLayoutId id="2147483946" r:id="rId2"/>
    <p:sldLayoutId id="2147483947" r:id="rId3"/>
    <p:sldLayoutId id="2147483948" r:id="rId4"/>
    <p:sldLayoutId id="2147483949" r:id="rId5"/>
    <p:sldLayoutId id="2147483950" r:id="rId6"/>
    <p:sldLayoutId id="2147483951" r:id="rId7"/>
    <p:sldLayoutId id="2147483952" r:id="rId8"/>
    <p:sldLayoutId id="2147483953" r:id="rId9"/>
    <p:sldLayoutId id="2147483954" r:id="rId10"/>
    <p:sldLayoutId id="2147483955"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6.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7.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8.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9.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Codes%20and%20Data%20for%20Examples/HierarchicalNormalExampleData.csv" TargetMode="Externa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0.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Data%20for%20Exercises/HierarchicalNormalExerciseData.csv" TargetMode="Externa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2.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1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1.png"/><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Data%20for%20Exercises/NormalExerciseData.csv" TargetMode="Externa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png"/><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5.png"/><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0.png"/><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Codes%20and%20Data%20for%20Examples/GammaExampleData.csv" TargetMode="Externa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1.PNG"/><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2.PNG"/><Relationship Id="rId1" Type="http://schemas.openxmlformats.org/officeDocument/2006/relationships/slideLayout" Target="../slideLayouts/slideLayout1.xml"/><Relationship Id="rId5" Type="http://schemas.openxmlformats.org/officeDocument/2006/relationships/image" Target="../media/image23.png"/><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4.png"/><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5.png"/><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Data%20for%20Exercises/GammaExerciseData.csv" TargetMode="Externa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3.png"/></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9.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0.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Codes%20and%20Data%20for%20Examples/LogisticExampleData.csv" TargetMode="Externa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Data%20for%20Exercises/LogisticExerciseData.csv" TargetMode="Externa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0.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4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hyperlink" Target="Codes%20and%20Data%20for%20Examples/PoissonExampleData.csv" TargetMode="Externa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Data%20for%20Exercises/PoissonExerciseData.csv" TargetMode="Externa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5.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5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6.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5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7.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5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8.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5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9.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5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0.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5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3.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5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Codes%20and%20Data%20for%20Examples/ZIPExampleData.csv" TargetMode="Externa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5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6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4.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6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5.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6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Data%20for%20Exercises/ZIPExerciseData.csv" TargetMode="Externa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6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6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8.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6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9.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6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0.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6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6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2.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10.png"/><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7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Codes%20and%20Data%20for%20Examples/BetaExampleData.csv" TargetMode="Externa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7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7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5.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7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6.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7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Data%20for%20Exercises/BetaExerciseData.csv" TargetMode="Externa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7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7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9.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7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0.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7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7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72.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Codes%20and%20Data%20for%20Examples/NormalExampleData.csv" TargetMode="Externa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8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7.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8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Codes%20and%20Data%20for%20Examples/LongitudinalNormalExampleData.csv" TargetMode="Externa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8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Codes%20and%20Data%20for%20Examples/LongformLongitudinalNormalExampleData.txt" TargetMode="Externa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8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3.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8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4.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8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5.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8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6.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8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Data%20for%20Exercises/LongitudinalNormalExerciseData.csv" TargetMode="Externa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8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8.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9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9.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9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0.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9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9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2.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9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Codes%20and%20Data%20for%20Examples/LongitudinalLogisticExampleData.csv" TargetMode="Externa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9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Codes%20and%20Data%20for%20Examples/LongformLongitudnalLogisticExampleData.txt" TargetMode="Externa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9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3.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9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4.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9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5.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9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Data%20for%20Exercises/LongitudinalPoissonExerciseData.csv" TargetMode="External"/><Relationship Id="rId1" Type="http://schemas.openxmlformats.org/officeDocument/2006/relationships/slideLayout" Target="../slideLayouts/slideLayout1.xm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F2394F4-4ECF-4340-B4C9-F908B42D19CA}"/>
              </a:ext>
            </a:extLst>
          </p:cNvPr>
          <p:cNvSpPr>
            <a:spLocks noGrp="1"/>
          </p:cNvSpPr>
          <p:nvPr>
            <p:ph type="title"/>
          </p:nvPr>
        </p:nvSpPr>
        <p:spPr>
          <a:xfrm>
            <a:off x="609600" y="1097097"/>
            <a:ext cx="10972800" cy="4607682"/>
          </a:xfrm>
        </p:spPr>
        <p:txBody>
          <a:bodyPr anchor="b">
            <a:normAutofit fontScale="90000"/>
          </a:bodyPr>
          <a:lstStyle/>
          <a:p>
            <a:br>
              <a:rPr lang="en-US" sz="4400" b="1" dirty="0">
                <a:solidFill>
                  <a:schemeClr val="tx1"/>
                </a:solidFill>
              </a:rPr>
            </a:br>
            <a:br>
              <a:rPr lang="en-US" sz="4400" b="1" dirty="0">
                <a:solidFill>
                  <a:schemeClr val="tx1"/>
                </a:solidFill>
              </a:rPr>
            </a:br>
            <a:br>
              <a:rPr lang="en-US" sz="4400" b="1" dirty="0">
                <a:solidFill>
                  <a:schemeClr val="tx1"/>
                </a:solidFill>
              </a:rPr>
            </a:br>
            <a:br>
              <a:rPr lang="en-US" sz="4400" b="1" dirty="0">
                <a:solidFill>
                  <a:schemeClr val="tx1"/>
                </a:solidFill>
              </a:rPr>
            </a:br>
            <a:br>
              <a:rPr lang="en-US" sz="4400" b="1" dirty="0">
                <a:solidFill>
                  <a:schemeClr val="tx1"/>
                </a:solidFill>
              </a:rPr>
            </a:br>
            <a:br>
              <a:rPr lang="en-US" sz="4400" b="1" dirty="0">
                <a:solidFill>
                  <a:schemeClr val="tx1"/>
                </a:solidFill>
              </a:rPr>
            </a:br>
            <a:br>
              <a:rPr lang="en-US" sz="4400" b="1" dirty="0">
                <a:solidFill>
                  <a:schemeClr val="tx1"/>
                </a:solidFill>
              </a:rPr>
            </a:br>
            <a:br>
              <a:rPr lang="en-US" sz="4400" b="1" dirty="0">
                <a:solidFill>
                  <a:schemeClr val="tx1"/>
                </a:solidFill>
              </a:rPr>
            </a:br>
            <a:br>
              <a:rPr lang="en-US" sz="4400" b="1" dirty="0">
                <a:solidFill>
                  <a:schemeClr val="tx1"/>
                </a:solidFill>
              </a:rPr>
            </a:br>
            <a:r>
              <a:rPr lang="en-US" sz="4400" b="1" dirty="0">
                <a:solidFill>
                  <a:schemeClr val="tx1"/>
                </a:solidFill>
              </a:rPr>
              <a:t>ADVANCED REGRESSION MODELS </a:t>
            </a:r>
            <a:br>
              <a:rPr lang="en-US" sz="4400" b="1" dirty="0">
                <a:solidFill>
                  <a:schemeClr val="tx1"/>
                </a:solidFill>
              </a:rPr>
            </a:br>
            <a:r>
              <a:rPr lang="en-US" sz="4000" b="1" dirty="0">
                <a:solidFill>
                  <a:schemeClr val="tx1"/>
                </a:solidFill>
              </a:rPr>
              <a:t>WITH R APPLICATIONS</a:t>
            </a:r>
            <a:br>
              <a:rPr lang="en-US" sz="3600" dirty="0">
                <a:solidFill>
                  <a:schemeClr val="tx1"/>
                </a:solidFill>
              </a:rPr>
            </a:br>
            <a:r>
              <a:rPr lang="en-US" sz="3600" dirty="0"/>
              <a:t>by </a:t>
            </a:r>
            <a:br>
              <a:rPr lang="en-US" sz="3600" dirty="0"/>
            </a:br>
            <a:br>
              <a:rPr lang="en-US" sz="3600" dirty="0"/>
            </a:br>
            <a:r>
              <a:rPr lang="en-US" sz="3600" b="1" dirty="0">
                <a:solidFill>
                  <a:schemeClr val="accent4">
                    <a:lumMod val="50000"/>
                  </a:schemeClr>
                </a:solidFill>
              </a:rPr>
              <a:t>Olga Korosteleva, Ph.D.</a:t>
            </a:r>
            <a:br>
              <a:rPr lang="en-US" sz="3600" b="1" dirty="0">
                <a:solidFill>
                  <a:schemeClr val="accent4">
                    <a:lumMod val="50000"/>
                  </a:schemeClr>
                </a:solidFill>
              </a:rPr>
            </a:br>
            <a:r>
              <a:rPr lang="en-US" sz="3600" dirty="0"/>
              <a:t>CSULB</a:t>
            </a:r>
            <a:br>
              <a:rPr lang="en-US" sz="3600" dirty="0"/>
            </a:br>
            <a:br>
              <a:rPr lang="en-US" sz="3600" dirty="0"/>
            </a:br>
            <a:r>
              <a:rPr lang="en-US" sz="2800" dirty="0"/>
              <a:t>Southern California R User Group</a:t>
            </a:r>
            <a:br>
              <a:rPr lang="en-US" sz="2800" dirty="0"/>
            </a:br>
            <a:r>
              <a:rPr lang="en-US" sz="2800" dirty="0"/>
              <a:t>October 1, 2022</a:t>
            </a:r>
            <a:endParaRPr lang="en-US" sz="2700" b="1" dirty="0">
              <a:solidFill>
                <a:schemeClr val="tx1"/>
              </a:solidFill>
            </a:endParaRPr>
          </a:p>
        </p:txBody>
      </p:sp>
      <p:pic>
        <p:nvPicPr>
          <p:cNvPr id="3" name="Picture 2">
            <a:extLst>
              <a:ext uri="{FF2B5EF4-FFF2-40B4-BE49-F238E27FC236}">
                <a16:creationId xmlns:a16="http://schemas.microsoft.com/office/drawing/2014/main" id="{389A64E4-A871-4F3F-82B8-556C0C9FE8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6164" y="357973"/>
            <a:ext cx="11237196" cy="617273"/>
          </a:xfrm>
          <a:prstGeom prst="rect">
            <a:avLst/>
          </a:prstGeom>
        </p:spPr>
      </p:pic>
      <p:pic>
        <p:nvPicPr>
          <p:cNvPr id="7" name="Picture 6">
            <a:extLst>
              <a:ext uri="{FF2B5EF4-FFF2-40B4-BE49-F238E27FC236}">
                <a16:creationId xmlns:a16="http://schemas.microsoft.com/office/drawing/2014/main" id="{968ABDE7-FEA6-4EFF-AA85-24390863C39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0800000">
            <a:off x="406164" y="5826631"/>
            <a:ext cx="11176236" cy="617273"/>
          </a:xfrm>
          <a:prstGeom prst="rect">
            <a:avLst/>
          </a:prstGeom>
        </p:spPr>
      </p:pic>
    </p:spTree>
    <p:extLst>
      <p:ext uri="{BB962C8B-B14F-4D97-AF65-F5344CB8AC3E}">
        <p14:creationId xmlns:p14="http://schemas.microsoft.com/office/powerpoint/2010/main" val="7182798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Subtitle 2">
                <a:extLst>
                  <a:ext uri="{FF2B5EF4-FFF2-40B4-BE49-F238E27FC236}">
                    <a16:creationId xmlns:a16="http://schemas.microsoft.com/office/drawing/2014/main" id="{937977FE-7060-4554-8802-D380BB4E77D1}"/>
                  </a:ext>
                </a:extLst>
              </p:cNvPr>
              <p:cNvSpPr>
                <a:spLocks noGrp="1"/>
              </p:cNvSpPr>
              <p:nvPr>
                <p:ph type="subTitle" idx="1"/>
              </p:nvPr>
            </p:nvSpPr>
            <p:spPr>
              <a:xfrm>
                <a:off x="529278" y="1427967"/>
                <a:ext cx="11321351" cy="4649560"/>
              </a:xfrm>
            </p:spPr>
            <p:txBody>
              <a:bodyPr>
                <a:noAutofit/>
              </a:bodyPr>
              <a:lstStyle/>
              <a:p>
                <a:pPr marL="571500" indent="-571500" algn="l">
                  <a:buClr>
                    <a:srgbClr val="7030A0"/>
                  </a:buClr>
                  <a:buFont typeface="Wingdings" panose="05000000000000000000" pitchFamily="2" charset="2"/>
                  <a:buChar char="q"/>
                </a:pPr>
                <a:r>
                  <a:rPr lang="en-US" i="0" dirty="0">
                    <a:solidFill>
                      <a:schemeClr val="tx1"/>
                    </a:solidFill>
                  </a:rPr>
                  <a:t>Next, we run the model.</a:t>
                </a:r>
              </a:p>
              <a:p>
                <a:pPr algn="l">
                  <a:buClr>
                    <a:srgbClr val="7030A0"/>
                  </a:buClr>
                </a:pPr>
                <a:r>
                  <a:rPr lang="en-US" sz="2200" dirty="0">
                    <a:solidFill>
                      <a:schemeClr val="tx1"/>
                    </a:solidFill>
                    <a:latin typeface="Courier New" panose="02070309020205020404" pitchFamily="49" charset="0"/>
                    <a:cs typeface="Courier New" panose="02070309020205020404" pitchFamily="49" charset="0"/>
                  </a:rPr>
                  <a:t>   </a:t>
                </a:r>
                <a:r>
                  <a:rPr lang="en-US" sz="2200" i="0" dirty="0">
                    <a:solidFill>
                      <a:schemeClr val="tx1"/>
                    </a:solidFill>
                    <a:latin typeface="Courier New" panose="02070309020205020404" pitchFamily="49" charset="0"/>
                    <a:cs typeface="Courier New" panose="02070309020205020404" pitchFamily="49" charset="0"/>
                  </a:rPr>
                  <a:t>summary(</a:t>
                </a:r>
                <a:r>
                  <a:rPr lang="en-US" sz="2200" i="0" dirty="0" err="1">
                    <a:solidFill>
                      <a:schemeClr val="tx1"/>
                    </a:solidFill>
                    <a:latin typeface="Courier New" panose="02070309020205020404" pitchFamily="49" charset="0"/>
                    <a:cs typeface="Courier New" panose="02070309020205020404" pitchFamily="49" charset="0"/>
                  </a:rPr>
                  <a:t>fitted.model</a:t>
                </a:r>
                <a:r>
                  <a:rPr lang="en-US" sz="2200" i="0" dirty="0">
                    <a:solidFill>
                      <a:schemeClr val="tx1"/>
                    </a:solidFill>
                    <a:latin typeface="Courier New" panose="02070309020205020404" pitchFamily="49" charset="0"/>
                    <a:cs typeface="Courier New" panose="02070309020205020404" pitchFamily="49" charset="0"/>
                  </a:rPr>
                  <a:t>&lt;- </a:t>
                </a:r>
                <a:r>
                  <a:rPr lang="en-US" sz="2200" i="0" dirty="0" err="1">
                    <a:solidFill>
                      <a:schemeClr val="tx1"/>
                    </a:solidFill>
                    <a:latin typeface="Courier New" panose="02070309020205020404" pitchFamily="49" charset="0"/>
                    <a:cs typeface="Courier New" panose="02070309020205020404" pitchFamily="49" charset="0"/>
                  </a:rPr>
                  <a:t>glm</a:t>
                </a:r>
                <a:r>
                  <a:rPr lang="en-US" sz="2200" i="0" dirty="0">
                    <a:solidFill>
                      <a:schemeClr val="tx1"/>
                    </a:solidFill>
                    <a:latin typeface="Courier New" panose="02070309020205020404" pitchFamily="49" charset="0"/>
                    <a:cs typeface="Courier New" panose="02070309020205020404" pitchFamily="49" charset="0"/>
                  </a:rPr>
                  <a:t>(score ~ gender+ age + educ,        </a:t>
                </a:r>
              </a:p>
              <a:p>
                <a:pPr algn="l">
                  <a:buClr>
                    <a:srgbClr val="7030A0"/>
                  </a:buClr>
                </a:pPr>
                <a:r>
                  <a:rPr lang="en-US" sz="2200" i="0" dirty="0">
                    <a:solidFill>
                      <a:schemeClr val="tx1"/>
                    </a:solidFill>
                    <a:latin typeface="Courier New" panose="02070309020205020404" pitchFamily="49" charset="0"/>
                    <a:cs typeface="Courier New" panose="02070309020205020404" pitchFamily="49" charset="0"/>
                  </a:rPr>
                  <a:t>   data=</a:t>
                </a:r>
                <a:r>
                  <a:rPr lang="en-US" sz="2200" i="0" dirty="0" err="1">
                    <a:solidFill>
                      <a:schemeClr val="tx1"/>
                    </a:solidFill>
                    <a:latin typeface="Courier New" panose="02070309020205020404" pitchFamily="49" charset="0"/>
                    <a:cs typeface="Courier New" panose="02070309020205020404" pitchFamily="49" charset="0"/>
                  </a:rPr>
                  <a:t>job.satisfaction.data</a:t>
                </a:r>
                <a:r>
                  <a:rPr lang="en-US" sz="2200" i="0" dirty="0">
                    <a:solidFill>
                      <a:schemeClr val="tx1"/>
                    </a:solidFill>
                    <a:latin typeface="Courier New" panose="02070309020205020404" pitchFamily="49" charset="0"/>
                    <a:cs typeface="Courier New" panose="02070309020205020404" pitchFamily="49" charset="0"/>
                  </a:rPr>
                  <a:t>, family=gaussian(link=identity))</a:t>
                </a:r>
              </a:p>
              <a:p>
                <a:endParaRPr lang="en-US" sz="2400" dirty="0">
                  <a:solidFill>
                    <a:schemeClr val="tx1"/>
                  </a:solidFill>
                </a:endParaRPr>
              </a:p>
              <a:p>
                <a:r>
                  <a:rPr lang="en-US" sz="2400" dirty="0">
                    <a:solidFill>
                      <a:schemeClr val="tx1"/>
                    </a:solidFill>
                    <a:latin typeface="Segoe UI"/>
                    <a:ea typeface="Segoe UI"/>
                    <a:cs typeface="Segoe UI"/>
                  </a:rPr>
                  <a:t>                                                </a:t>
                </a:r>
                <a:endParaRPr lang="en-US" dirty="0">
                  <a:solidFill>
                    <a:schemeClr val="tx1"/>
                  </a:solidFill>
                  <a:latin typeface="Segoe UI"/>
                  <a:ea typeface="Segoe UI"/>
                  <a:cs typeface="Segoe UI"/>
                </a:endParaRPr>
              </a:p>
              <a:p>
                <a:endParaRPr lang="en-US" sz="2400" i="0" dirty="0">
                  <a:solidFill>
                    <a:schemeClr val="tx1"/>
                  </a:solidFill>
                </a:endParaRPr>
              </a:p>
              <a:p>
                <a:endParaRPr lang="en-US" sz="2400" dirty="0">
                  <a:solidFill>
                    <a:schemeClr val="tx1"/>
                  </a:solidFill>
                </a:endParaRPr>
              </a:p>
              <a:p>
                <a:pPr algn="l"/>
                <a:r>
                  <a:rPr lang="en-US" sz="1600" dirty="0">
                    <a:solidFill>
                      <a:schemeClr val="tx1"/>
                    </a:solidFill>
                    <a:latin typeface="Lucida Console" panose="020B0609040504020204" pitchFamily="49" charset="0"/>
                    <a:cs typeface="Courier New" panose="02070309020205020404" pitchFamily="49" charset="0"/>
                  </a:rPr>
                  <a:t>     (Dispersion parameter for gaussian family taken to be 120.5167)</a:t>
                </a:r>
                <a:endParaRPr lang="en-US" sz="2400" i="0" dirty="0">
                  <a:solidFill>
                    <a:schemeClr val="tx1"/>
                  </a:solidFill>
                </a:endParaRPr>
              </a:p>
              <a:p>
                <a:endParaRPr lang="en-US" sz="800" i="1" dirty="0">
                  <a:solidFill>
                    <a:schemeClr val="tx1"/>
                  </a:solidFill>
                  <a:latin typeface="Cambria Math" panose="02040503050406030204" pitchFamily="18" charset="0"/>
                </a:endParaRPr>
              </a:p>
              <a:p>
                <a:pPr/>
                <a14:m>
                  <m:oMathPara xmlns:m="http://schemas.openxmlformats.org/officeDocument/2006/math">
                    <m:oMathParaPr>
                      <m:jc m:val="left"/>
                    </m:oMathParaPr>
                    <m:oMath xmlns:m="http://schemas.openxmlformats.org/officeDocument/2006/math">
                      <m:acc>
                        <m:accPr>
                          <m:chr m:val="̂"/>
                          <m:ctrlPr>
                            <a:rPr lang="en-US" sz="2400" i="1" dirty="0" smtClean="0">
                              <a:solidFill>
                                <a:schemeClr val="tx1"/>
                              </a:solidFill>
                              <a:latin typeface="Cambria Math" panose="02040503050406030204" pitchFamily="18" charset="0"/>
                            </a:rPr>
                          </m:ctrlPr>
                        </m:accPr>
                        <m:e>
                          <m:r>
                            <a:rPr lang="en-US" sz="2400" b="0" i="1" dirty="0" smtClean="0">
                              <a:solidFill>
                                <a:schemeClr val="tx1"/>
                              </a:solidFill>
                              <a:latin typeface="Cambria Math" panose="02040503050406030204" pitchFamily="18" charset="0"/>
                            </a:rPr>
                            <m:t>𝐸</m:t>
                          </m:r>
                        </m:e>
                      </m:acc>
                      <m:d>
                        <m:dPr>
                          <m:ctrlPr>
                            <a:rPr lang="en-US" sz="2400" i="1" dirty="0" smtClean="0">
                              <a:solidFill>
                                <a:schemeClr val="tx1"/>
                              </a:solidFill>
                              <a:latin typeface="Cambria Math" panose="02040503050406030204" pitchFamily="18" charset="0"/>
                            </a:rPr>
                          </m:ctrlPr>
                        </m:dPr>
                        <m:e>
                          <m:r>
                            <a:rPr lang="en-US" sz="2400" i="1" dirty="0">
                              <a:solidFill>
                                <a:schemeClr val="tx1"/>
                              </a:solidFill>
                              <a:latin typeface="Cambria Math" panose="02040503050406030204" pitchFamily="18" charset="0"/>
                            </a:rPr>
                            <m:t>𝑠𝑐𝑜𝑟𝑒</m:t>
                          </m:r>
                        </m:e>
                      </m:d>
                      <m:r>
                        <a:rPr lang="en-US" sz="2400" i="1" dirty="0">
                          <a:solidFill>
                            <a:schemeClr val="tx1"/>
                          </a:solidFill>
                          <a:latin typeface="Cambria Math" panose="02040503050406030204" pitchFamily="18" charset="0"/>
                        </a:rPr>
                        <m:t>= </m:t>
                      </m:r>
                      <m:r>
                        <a:rPr lang="en-US" sz="2400" i="1" dirty="0" smtClean="0">
                          <a:solidFill>
                            <a:schemeClr val="tx1"/>
                          </a:solidFill>
                          <a:latin typeface="Cambria Math" panose="02040503050406030204" pitchFamily="18" charset="0"/>
                        </a:rPr>
                        <m:t>88.0983+7.4876</m:t>
                      </m:r>
                      <m:r>
                        <a:rPr lang="en-US" sz="2400" i="1" dirty="0" smtClean="0">
                          <a:solidFill>
                            <a:schemeClr val="tx1"/>
                          </a:solidFill>
                          <a:latin typeface="Cambria Math" panose="02040503050406030204" pitchFamily="18" charset="0"/>
                          <a:ea typeface="Cambria Math" panose="02040503050406030204" pitchFamily="18" charset="0"/>
                        </a:rPr>
                        <m:t>∙</m:t>
                      </m:r>
                      <m:r>
                        <a:rPr lang="en-US" sz="2400" i="1" dirty="0" smtClean="0">
                          <a:solidFill>
                            <a:schemeClr val="tx1"/>
                          </a:solidFill>
                          <a:latin typeface="Cambria Math" panose="02040503050406030204" pitchFamily="18" charset="0"/>
                        </a:rPr>
                        <m:t>𝑚𝑎𝑙𝑒</m:t>
                      </m:r>
                      <m:r>
                        <a:rPr lang="en-US" sz="2400" i="1" dirty="0" smtClean="0">
                          <a:solidFill>
                            <a:schemeClr val="tx1"/>
                          </a:solidFill>
                          <a:latin typeface="Cambria Math" panose="02040503050406030204" pitchFamily="18" charset="0"/>
                        </a:rPr>
                        <m:t> − 0.3330∙</m:t>
                      </m:r>
                      <m:r>
                        <a:rPr lang="en-US" sz="2400" i="1" dirty="0">
                          <a:solidFill>
                            <a:schemeClr val="tx1"/>
                          </a:solidFill>
                          <a:latin typeface="Cambria Math" panose="02040503050406030204" pitchFamily="18" charset="0"/>
                        </a:rPr>
                        <m:t>𝑎𝑔𝑒</m:t>
                      </m:r>
                      <m:r>
                        <a:rPr lang="en-US" sz="2400" i="1" dirty="0">
                          <a:solidFill>
                            <a:schemeClr val="tx1"/>
                          </a:solidFill>
                          <a:latin typeface="Cambria Math" panose="02040503050406030204" pitchFamily="18" charset="0"/>
                        </a:rPr>
                        <m:t>+3.7229∙</m:t>
                      </m:r>
                      <m:r>
                        <a:rPr lang="en-US" sz="2400" i="1" dirty="0">
                          <a:solidFill>
                            <a:schemeClr val="tx1"/>
                          </a:solidFill>
                          <a:latin typeface="Cambria Math" panose="02040503050406030204" pitchFamily="18" charset="0"/>
                        </a:rPr>
                        <m:t>𝑑𝑜𝑐𝑡𝑜𝑟𝑎𝑙</m:t>
                      </m:r>
                      <m:r>
                        <a:rPr lang="en-US" sz="2400" i="1" dirty="0">
                          <a:solidFill>
                            <a:schemeClr val="tx1"/>
                          </a:solidFill>
                          <a:latin typeface="Cambria Math" panose="02040503050406030204" pitchFamily="18" charset="0"/>
                        </a:rPr>
                        <m:t> </m:t>
                      </m:r>
                    </m:oMath>
                  </m:oMathPara>
                </a14:m>
                <a:endParaRPr lang="en-US" sz="2400" i="1" dirty="0">
                  <a:solidFill>
                    <a:schemeClr val="tx1"/>
                  </a:solidFill>
                  <a:latin typeface="Cambria Math" panose="02040503050406030204" pitchFamily="18" charset="0"/>
                </a:endParaRPr>
              </a:p>
              <a:p>
                <a14:m>
                  <m:oMath xmlns:m="http://schemas.openxmlformats.org/officeDocument/2006/math">
                    <m:r>
                      <a:rPr lang="en-US" sz="2400" i="1" dirty="0">
                        <a:solidFill>
                          <a:schemeClr val="tx1"/>
                        </a:solidFill>
                        <a:latin typeface="Cambria Math" panose="02040503050406030204" pitchFamily="18" charset="0"/>
                      </a:rPr>
                      <m:t>−3.8742∙</m:t>
                    </m:r>
                    <m:r>
                      <a:rPr lang="en-US" sz="2400" i="1" dirty="0">
                        <a:solidFill>
                          <a:schemeClr val="tx1"/>
                        </a:solidFill>
                        <a:latin typeface="Cambria Math" panose="02040503050406030204" pitchFamily="18" charset="0"/>
                      </a:rPr>
                      <m:t>𝑚𝑎𝑠𝑡𝑒𝑟𝑠</m:t>
                    </m:r>
                  </m:oMath>
                </a14:m>
                <a:r>
                  <a:rPr lang="en-US" sz="2400" i="0" dirty="0">
                    <a:solidFill>
                      <a:schemeClr val="tx1"/>
                    </a:solidFill>
                  </a:rPr>
                  <a:t>, and </a:t>
                </a:r>
                <a14:m>
                  <m:oMath xmlns:m="http://schemas.openxmlformats.org/officeDocument/2006/math">
                    <m:sSup>
                      <m:sSupPr>
                        <m:ctrlPr>
                          <a:rPr lang="en-US" sz="2400" i="1" smtClean="0">
                            <a:solidFill>
                              <a:schemeClr val="tx1"/>
                            </a:solidFill>
                            <a:latin typeface="Cambria Math" panose="02040503050406030204" pitchFamily="18" charset="0"/>
                          </a:rPr>
                        </m:ctrlPr>
                      </m:sSupPr>
                      <m:e>
                        <m:acc>
                          <m:accPr>
                            <m:chr m:val="̂"/>
                            <m:ctrlPr>
                              <a:rPr lang="en-US" sz="2400" i="1" smtClean="0">
                                <a:solidFill>
                                  <a:schemeClr val="tx1"/>
                                </a:solidFill>
                                <a:latin typeface="Cambria Math" panose="02040503050406030204" pitchFamily="18" charset="0"/>
                              </a:rPr>
                            </m:ctrlPr>
                          </m:accPr>
                          <m:e>
                            <m:r>
                              <a:rPr lang="en-US" sz="2400" i="1" smtClean="0">
                                <a:solidFill>
                                  <a:schemeClr val="tx1"/>
                                </a:solidFill>
                                <a:latin typeface="Cambria Math" panose="02040503050406030204" pitchFamily="18" charset="0"/>
                                <a:ea typeface="Cambria Math" panose="02040503050406030204" pitchFamily="18" charset="0"/>
                              </a:rPr>
                              <m:t>𝜎</m:t>
                            </m:r>
                          </m:e>
                        </m:acc>
                      </m:e>
                      <m:sup>
                        <m:r>
                          <a:rPr lang="en-US" sz="2400" b="0" i="1" smtClean="0">
                            <a:solidFill>
                              <a:schemeClr val="tx1"/>
                            </a:solidFill>
                            <a:latin typeface="Cambria Math" panose="02040503050406030204" pitchFamily="18" charset="0"/>
                          </a:rPr>
                          <m:t>2</m:t>
                        </m:r>
                      </m:sup>
                    </m:sSup>
                    <m:r>
                      <a:rPr lang="en-US" sz="2400" b="0" i="1" smtClean="0">
                        <a:solidFill>
                          <a:schemeClr val="tx1"/>
                        </a:solidFill>
                        <a:latin typeface="Cambria Math" panose="02040503050406030204" pitchFamily="18" charset="0"/>
                      </a:rPr>
                      <m:t>=120.5167.</m:t>
                    </m:r>
                  </m:oMath>
                </a14:m>
                <a:endParaRPr lang="en-US" sz="2400" i="0" dirty="0">
                  <a:solidFill>
                    <a:schemeClr val="tx1"/>
                  </a:solidFill>
                </a:endParaRPr>
              </a:p>
            </p:txBody>
          </p:sp>
        </mc:Choice>
        <mc:Fallback xmlns="">
          <p:sp>
            <p:nvSpPr>
              <p:cNvPr id="3" name="Subtitle 2">
                <a:extLst>
                  <a:ext uri="{FF2B5EF4-FFF2-40B4-BE49-F238E27FC236}">
                    <a16:creationId xmlns:a16="http://schemas.microsoft.com/office/drawing/2014/main" id="{937977FE-7060-4554-8802-D380BB4E77D1}"/>
                  </a:ext>
                </a:extLst>
              </p:cNvPr>
              <p:cNvSpPr>
                <a:spLocks noGrp="1" noRot="1" noChangeAspect="1" noMove="1" noResize="1" noEditPoints="1" noAdjustHandles="1" noChangeArrowheads="1" noChangeShapeType="1" noTextEdit="1"/>
              </p:cNvSpPr>
              <p:nvPr>
                <p:ph type="subTitle" idx="1"/>
              </p:nvPr>
            </p:nvSpPr>
            <p:spPr>
              <a:xfrm>
                <a:off x="529278" y="1427967"/>
                <a:ext cx="11321351" cy="4649560"/>
              </a:xfrm>
              <a:blipFill>
                <a:blip r:embed="rId2"/>
                <a:stretch>
                  <a:fillRect l="-1239" t="-1704"/>
                </a:stretch>
              </a:blipFill>
            </p:spPr>
            <p:txBody>
              <a:bodyPr/>
              <a:lstStyle/>
              <a:p>
                <a:r>
                  <a:rPr lang="en-US">
                    <a:noFill/>
                  </a:rPr>
                  <a:t> </a:t>
                </a:r>
              </a:p>
            </p:txBody>
          </p:sp>
        </mc:Fallback>
      </mc:AlternateContent>
      <p:sp>
        <p:nvSpPr>
          <p:cNvPr id="6" name="Title 1">
            <a:extLst>
              <a:ext uri="{FF2B5EF4-FFF2-40B4-BE49-F238E27FC236}">
                <a16:creationId xmlns:a16="http://schemas.microsoft.com/office/drawing/2014/main" id="{720DB60B-D44E-469C-B487-1D30FF664CFE}"/>
              </a:ext>
            </a:extLst>
          </p:cNvPr>
          <p:cNvSpPr txBox="1">
            <a:spLocks/>
          </p:cNvSpPr>
          <p:nvPr/>
        </p:nvSpPr>
        <p:spPr>
          <a:xfrm>
            <a:off x="1077916" y="120041"/>
            <a:ext cx="10345991" cy="883125"/>
          </a:xfrm>
          <a:prstGeom prst="rect">
            <a:avLst/>
          </a:prstGeom>
          <a:effectLst/>
        </p:spPr>
        <p:txBody>
          <a:bodyPr vert="horz" lIns="91440" tIns="45720" rIns="91440" bIns="45720" rtlCol="0" anchor="b">
            <a:normAutofit/>
          </a:bodyPr>
          <a:lstStyle>
            <a:lvl1pPr algn="l" defTabSz="457200" rtl="0" eaLnBrk="1" latinLnBrk="0" hangingPunct="1">
              <a:spcBef>
                <a:spcPct val="0"/>
              </a:spcBef>
              <a:buNone/>
              <a:defRPr sz="48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200" dirty="0"/>
              <a:t>General Linear regression: EXAMPLE (cont.)</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3978" y="2841182"/>
            <a:ext cx="5929183" cy="1539697"/>
          </a:xfrm>
          <a:prstGeom prst="rect">
            <a:avLst/>
          </a:prstGeom>
        </p:spPr>
      </p:pic>
      <p:sp>
        <p:nvSpPr>
          <p:cNvPr id="8" name="Oval 7"/>
          <p:cNvSpPr/>
          <p:nvPr/>
        </p:nvSpPr>
        <p:spPr>
          <a:xfrm>
            <a:off x="2483956" y="2702242"/>
            <a:ext cx="1372315" cy="181757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77801358-63F5-440A-8E67-CA05EC6F722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0800000">
            <a:off x="749422" y="1149139"/>
            <a:ext cx="10349837" cy="120423"/>
          </a:xfrm>
          <a:prstGeom prst="rect">
            <a:avLst/>
          </a:prstGeom>
        </p:spPr>
      </p:pic>
      <p:pic>
        <p:nvPicPr>
          <p:cNvPr id="10" name="Picture 9">
            <a:extLst>
              <a:ext uri="{FF2B5EF4-FFF2-40B4-BE49-F238E27FC236}">
                <a16:creationId xmlns:a16="http://schemas.microsoft.com/office/drawing/2014/main" id="{A65C691B-9501-4D94-B332-0290C3E4CC6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9422" y="6301349"/>
            <a:ext cx="9902365" cy="115217"/>
          </a:xfrm>
          <a:prstGeom prst="rect">
            <a:avLst/>
          </a:prstGeom>
        </p:spPr>
      </p:pic>
      <p:pic>
        <p:nvPicPr>
          <p:cNvPr id="11" name="Picture 10">
            <a:extLst>
              <a:ext uri="{FF2B5EF4-FFF2-40B4-BE49-F238E27FC236}">
                <a16:creationId xmlns:a16="http://schemas.microsoft.com/office/drawing/2014/main" id="{45370805-D2FE-4F46-A7CC-CB7CA8B2DF0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93270" y="6037529"/>
            <a:ext cx="617273" cy="823031"/>
          </a:xfrm>
          <a:prstGeom prst="rect">
            <a:avLst/>
          </a:prstGeom>
        </p:spPr>
      </p:pic>
      <p:sp>
        <p:nvSpPr>
          <p:cNvPr id="12" name="Slide Number Placeholder 3">
            <a:extLst>
              <a:ext uri="{FF2B5EF4-FFF2-40B4-BE49-F238E27FC236}">
                <a16:creationId xmlns:a16="http://schemas.microsoft.com/office/drawing/2014/main" id="{4EC721B9-777B-4404-8F68-2648B5983C29}"/>
              </a:ext>
            </a:extLst>
          </p:cNvPr>
          <p:cNvSpPr txBox="1">
            <a:spLocks/>
          </p:cNvSpPr>
          <p:nvPr/>
        </p:nvSpPr>
        <p:spPr>
          <a:xfrm>
            <a:off x="10793271" y="6081483"/>
            <a:ext cx="540480" cy="569779"/>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3A98EE3D-8CD1-4C3F-BD1C-C98C9596463C}" type="slidenum">
              <a:rPr lang="en-US" sz="2600" smtClean="0">
                <a:solidFill>
                  <a:schemeClr val="bg1"/>
                </a:solidFill>
              </a:rPr>
              <a:pPr algn="ctr"/>
              <a:t>10</a:t>
            </a:fld>
            <a:endParaRPr lang="en-US" sz="2600" dirty="0">
              <a:solidFill>
                <a:schemeClr val="bg1"/>
              </a:solidFill>
            </a:endParaRPr>
          </a:p>
        </p:txBody>
      </p:sp>
    </p:spTree>
    <p:extLst>
      <p:ext uri="{BB962C8B-B14F-4D97-AF65-F5344CB8AC3E}">
        <p14:creationId xmlns:p14="http://schemas.microsoft.com/office/powerpoint/2010/main" val="363971959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FDE2D6A-EB0F-4F67-8847-35AECB8A3F6B}"/>
              </a:ext>
            </a:extLst>
          </p:cNvPr>
          <p:cNvSpPr txBox="1">
            <a:spLocks/>
          </p:cNvSpPr>
          <p:nvPr/>
        </p:nvSpPr>
        <p:spPr>
          <a:xfrm>
            <a:off x="834060" y="406039"/>
            <a:ext cx="10527128" cy="804481"/>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400" dirty="0"/>
              <a:t>LONGITUDINAL POISSON REGRESSION: EXERCISE (CONT.)</a:t>
            </a:r>
          </a:p>
        </p:txBody>
      </p:sp>
      <p:sp>
        <p:nvSpPr>
          <p:cNvPr id="6" name="Rectangle 5"/>
          <p:cNvSpPr/>
          <p:nvPr/>
        </p:nvSpPr>
        <p:spPr>
          <a:xfrm>
            <a:off x="707136" y="1304544"/>
            <a:ext cx="10654052" cy="4031873"/>
          </a:xfrm>
          <a:prstGeom prst="rect">
            <a:avLst/>
          </a:prstGeom>
        </p:spPr>
        <p:txBody>
          <a:bodyPr wrap="square">
            <a:spAutoFit/>
          </a:bodyPr>
          <a:lstStyle/>
          <a:p>
            <a:r>
              <a:rPr lang="en-US" sz="3200" dirty="0"/>
              <a:t>(1) Study the code that creates a long-form data set and defines a numeric variable for time (in weeks).</a:t>
            </a:r>
          </a:p>
          <a:p>
            <a:r>
              <a:rPr lang="en-US" sz="3200" dirty="0"/>
              <a:t>(2) Fit a random slope and intercept model Poisson regression to model the number of psoriatic patches. State the fitted model.</a:t>
            </a:r>
          </a:p>
          <a:p>
            <a:r>
              <a:rPr lang="en-US" sz="3200" dirty="0"/>
              <a:t>(3) Interpret estimated regression coefficients.</a:t>
            </a:r>
          </a:p>
          <a:p>
            <a:r>
              <a:rPr lang="en-US" sz="3200" dirty="0"/>
              <a:t>(4) Predict the number of psoriatic patches for a patient in the treatment group at five weeks.</a:t>
            </a:r>
          </a:p>
        </p:txBody>
      </p:sp>
      <p:pic>
        <p:nvPicPr>
          <p:cNvPr id="7" name="Picture 6">
            <a:extLst>
              <a:ext uri="{FF2B5EF4-FFF2-40B4-BE49-F238E27FC236}">
                <a16:creationId xmlns:a16="http://schemas.microsoft.com/office/drawing/2014/main" id="{ACB345BD-203D-4C30-A985-672ADC5D610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0800000">
            <a:off x="983914" y="1123919"/>
            <a:ext cx="10349837" cy="120423"/>
          </a:xfrm>
          <a:prstGeom prst="rect">
            <a:avLst/>
          </a:prstGeom>
        </p:spPr>
      </p:pic>
      <p:pic>
        <p:nvPicPr>
          <p:cNvPr id="8" name="Picture 7">
            <a:extLst>
              <a:ext uri="{FF2B5EF4-FFF2-40B4-BE49-F238E27FC236}">
                <a16:creationId xmlns:a16="http://schemas.microsoft.com/office/drawing/2014/main" id="{309C9CAC-81D7-4846-BE58-136D30ABEF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3913" y="5626761"/>
            <a:ext cx="10349837" cy="120423"/>
          </a:xfrm>
          <a:prstGeom prst="rect">
            <a:avLst/>
          </a:prstGeom>
        </p:spPr>
      </p:pic>
      <p:pic>
        <p:nvPicPr>
          <p:cNvPr id="9" name="Picture 8">
            <a:extLst>
              <a:ext uri="{FF2B5EF4-FFF2-40B4-BE49-F238E27FC236}">
                <a16:creationId xmlns:a16="http://schemas.microsoft.com/office/drawing/2014/main" id="{BFEF0A81-7834-4926-AA13-E57AFC19B7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10154" y="6037529"/>
            <a:ext cx="700390" cy="823031"/>
          </a:xfrm>
          <a:prstGeom prst="rect">
            <a:avLst/>
          </a:prstGeom>
        </p:spPr>
      </p:pic>
      <p:sp>
        <p:nvSpPr>
          <p:cNvPr id="10" name="Slide Number Placeholder 3">
            <a:extLst>
              <a:ext uri="{FF2B5EF4-FFF2-40B4-BE49-F238E27FC236}">
                <a16:creationId xmlns:a16="http://schemas.microsoft.com/office/drawing/2014/main" id="{B464128E-25DE-4916-97CE-5BAC49766171}"/>
              </a:ext>
            </a:extLst>
          </p:cNvPr>
          <p:cNvSpPr txBox="1">
            <a:spLocks/>
          </p:cNvSpPr>
          <p:nvPr/>
        </p:nvSpPr>
        <p:spPr>
          <a:xfrm>
            <a:off x="10710154" y="6163406"/>
            <a:ext cx="700390" cy="569779"/>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3A98EE3D-8CD1-4C3F-BD1C-C98C9596463C}" type="slidenum">
              <a:rPr lang="en-US" sz="2600" smtClean="0">
                <a:solidFill>
                  <a:schemeClr val="bg1"/>
                </a:solidFill>
              </a:rPr>
              <a:pPr algn="ctr"/>
              <a:t>100</a:t>
            </a:fld>
            <a:endParaRPr lang="en-US" sz="2600" dirty="0">
              <a:solidFill>
                <a:schemeClr val="bg1"/>
              </a:solidFill>
            </a:endParaRPr>
          </a:p>
        </p:txBody>
      </p:sp>
    </p:spTree>
    <p:extLst>
      <p:ext uri="{BB962C8B-B14F-4D97-AF65-F5344CB8AC3E}">
        <p14:creationId xmlns:p14="http://schemas.microsoft.com/office/powerpoint/2010/main" val="5763677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937977FE-7060-4554-8802-D380BB4E77D1}"/>
              </a:ext>
            </a:extLst>
          </p:cNvPr>
          <p:cNvSpPr>
            <a:spLocks noGrp="1"/>
          </p:cNvSpPr>
          <p:nvPr>
            <p:ph type="subTitle" idx="1"/>
          </p:nvPr>
        </p:nvSpPr>
        <p:spPr>
          <a:xfrm>
            <a:off x="858249" y="1288297"/>
            <a:ext cx="11501163" cy="5237067"/>
          </a:xfrm>
        </p:spPr>
        <p:txBody>
          <a:bodyPr>
            <a:normAutofit/>
          </a:bodyPr>
          <a:lstStyle/>
          <a:p>
            <a:pPr marL="457200" indent="-457200" algn="l">
              <a:buClr>
                <a:srgbClr val="7030A0"/>
              </a:buClr>
              <a:buFont typeface="Wingdings" panose="05000000000000000000" pitchFamily="2" charset="2"/>
              <a:buChar char="q"/>
            </a:pPr>
            <a:r>
              <a:rPr lang="en-US" sz="2800" dirty="0">
                <a:solidFill>
                  <a:schemeClr val="tx1"/>
                </a:solidFill>
              </a:rPr>
              <a:t>We fit the model.</a:t>
            </a:r>
          </a:p>
          <a:p>
            <a:pPr algn="l"/>
            <a:endParaRPr lang="en-US" sz="800" dirty="0">
              <a:solidFill>
                <a:schemeClr val="tx1"/>
              </a:solidFill>
              <a:latin typeface="Courier New" panose="02070309020205020404" pitchFamily="49" charset="0"/>
              <a:cs typeface="Courier New" panose="02070309020205020404" pitchFamily="49" charset="0"/>
            </a:endParaRPr>
          </a:p>
          <a:p>
            <a:pPr algn="l"/>
            <a:r>
              <a:rPr lang="en-US" sz="2000" dirty="0">
                <a:solidFill>
                  <a:schemeClr val="tx1"/>
                </a:solidFill>
                <a:latin typeface="Courier New" panose="02070309020205020404" pitchFamily="49" charset="0"/>
                <a:cs typeface="Courier New" panose="02070309020205020404" pitchFamily="49" charset="0"/>
              </a:rPr>
              <a:t>library(lme4)</a:t>
            </a:r>
          </a:p>
          <a:p>
            <a:pPr algn="l"/>
            <a:endParaRPr lang="en-US" sz="800" dirty="0">
              <a:solidFill>
                <a:schemeClr val="tx1"/>
              </a:solidFill>
              <a:latin typeface="Courier New" panose="02070309020205020404" pitchFamily="49" charset="0"/>
              <a:cs typeface="Courier New" panose="02070309020205020404" pitchFamily="49" charset="0"/>
            </a:endParaRPr>
          </a:p>
          <a:p>
            <a:pPr algn="l"/>
            <a:r>
              <a:rPr lang="en-US" sz="2000" dirty="0">
                <a:solidFill>
                  <a:schemeClr val="tx1"/>
                </a:solidFill>
                <a:latin typeface="Courier New" panose="02070309020205020404" pitchFamily="49" charset="0"/>
                <a:cs typeface="Courier New" panose="02070309020205020404" pitchFamily="49" charset="0"/>
              </a:rPr>
              <a:t>summary(</a:t>
            </a:r>
            <a:r>
              <a:rPr lang="en-US" sz="2000" dirty="0" err="1">
                <a:solidFill>
                  <a:schemeClr val="tx1"/>
                </a:solidFill>
                <a:latin typeface="Courier New" panose="02070309020205020404" pitchFamily="49" charset="0"/>
                <a:cs typeface="Courier New" panose="02070309020205020404" pitchFamily="49" charset="0"/>
              </a:rPr>
              <a:t>fitted.model</a:t>
            </a:r>
            <a:r>
              <a:rPr lang="en-US" sz="2000" dirty="0">
                <a:solidFill>
                  <a:schemeClr val="tx1"/>
                </a:solidFill>
                <a:latin typeface="Courier New" panose="02070309020205020404" pitchFamily="49" charset="0"/>
                <a:cs typeface="Courier New" panose="02070309020205020404" pitchFamily="49" charset="0"/>
              </a:rPr>
              <a:t>&lt;- </a:t>
            </a:r>
            <a:r>
              <a:rPr lang="en-US" sz="2000" dirty="0" err="1">
                <a:solidFill>
                  <a:schemeClr val="tx1"/>
                </a:solidFill>
                <a:latin typeface="Courier New" panose="02070309020205020404" pitchFamily="49" charset="0"/>
                <a:cs typeface="Courier New" panose="02070309020205020404" pitchFamily="49" charset="0"/>
              </a:rPr>
              <a:t>glmer</a:t>
            </a:r>
            <a:r>
              <a:rPr lang="en-US" sz="2000" dirty="0">
                <a:solidFill>
                  <a:schemeClr val="tx1"/>
                </a:solidFill>
                <a:latin typeface="Courier New" panose="02070309020205020404" pitchFamily="49" charset="0"/>
                <a:cs typeface="Courier New" panose="02070309020205020404" pitchFamily="49" charset="0"/>
              </a:rPr>
              <a:t>(</a:t>
            </a:r>
            <a:r>
              <a:rPr lang="en-US" sz="2000" dirty="0" err="1">
                <a:solidFill>
                  <a:schemeClr val="tx1"/>
                </a:solidFill>
                <a:latin typeface="Courier New" panose="02070309020205020404" pitchFamily="49" charset="0"/>
                <a:cs typeface="Courier New" panose="02070309020205020404" pitchFamily="49" charset="0"/>
              </a:rPr>
              <a:t>npatches</a:t>
            </a:r>
            <a:r>
              <a:rPr lang="en-US" sz="2000" dirty="0">
                <a:solidFill>
                  <a:schemeClr val="tx1"/>
                </a:solidFill>
                <a:latin typeface="Courier New" panose="02070309020205020404" pitchFamily="49" charset="0"/>
                <a:cs typeface="Courier New" panose="02070309020205020404" pitchFamily="49" charset="0"/>
              </a:rPr>
              <a:t> ~ group + weeks </a:t>
            </a:r>
          </a:p>
          <a:p>
            <a:pPr algn="l"/>
            <a:r>
              <a:rPr lang="en-US" sz="2000" dirty="0">
                <a:solidFill>
                  <a:schemeClr val="tx1"/>
                </a:solidFill>
                <a:latin typeface="Courier New" panose="02070309020205020404" pitchFamily="49" charset="0"/>
                <a:cs typeface="Courier New" panose="02070309020205020404" pitchFamily="49" charset="0"/>
              </a:rPr>
              <a:t>+ (1 + weeks | </a:t>
            </a:r>
            <a:r>
              <a:rPr lang="en-US" sz="2000" dirty="0" err="1">
                <a:solidFill>
                  <a:schemeClr val="tx1"/>
                </a:solidFill>
                <a:latin typeface="Courier New" panose="02070309020205020404" pitchFamily="49" charset="0"/>
                <a:cs typeface="Courier New" panose="02070309020205020404" pitchFamily="49" charset="0"/>
              </a:rPr>
              <a:t>patid</a:t>
            </a:r>
            <a:r>
              <a:rPr lang="en-US" sz="2000" dirty="0">
                <a:solidFill>
                  <a:schemeClr val="tx1"/>
                </a:solidFill>
                <a:latin typeface="Courier New" panose="02070309020205020404" pitchFamily="49" charset="0"/>
                <a:cs typeface="Courier New" panose="02070309020205020404" pitchFamily="49" charset="0"/>
              </a:rPr>
              <a:t>), data=</a:t>
            </a:r>
            <a:r>
              <a:rPr lang="en-US" sz="2000" dirty="0" err="1">
                <a:solidFill>
                  <a:schemeClr val="tx1"/>
                </a:solidFill>
                <a:latin typeface="Courier New" panose="02070309020205020404" pitchFamily="49" charset="0"/>
                <a:cs typeface="Courier New" panose="02070309020205020404" pitchFamily="49" charset="0"/>
              </a:rPr>
              <a:t>longform.data</a:t>
            </a:r>
            <a:r>
              <a:rPr lang="en-US" sz="2000" dirty="0">
                <a:solidFill>
                  <a:schemeClr val="tx1"/>
                </a:solidFill>
                <a:latin typeface="Courier New" panose="02070309020205020404" pitchFamily="49" charset="0"/>
                <a:cs typeface="Courier New" panose="02070309020205020404" pitchFamily="49" charset="0"/>
              </a:rPr>
              <a:t>, family=</a:t>
            </a:r>
            <a:r>
              <a:rPr lang="en-US" sz="2000" dirty="0" err="1">
                <a:solidFill>
                  <a:schemeClr val="tx1"/>
                </a:solidFill>
                <a:latin typeface="Courier New" panose="02070309020205020404" pitchFamily="49" charset="0"/>
                <a:cs typeface="Courier New" panose="02070309020205020404" pitchFamily="49" charset="0"/>
              </a:rPr>
              <a:t>poisson</a:t>
            </a:r>
            <a:r>
              <a:rPr lang="en-US" sz="2000" dirty="0">
                <a:solidFill>
                  <a:schemeClr val="tx1"/>
                </a:solidFill>
                <a:latin typeface="Courier New" panose="02070309020205020404" pitchFamily="49" charset="0"/>
                <a:cs typeface="Courier New" panose="02070309020205020404" pitchFamily="49" charset="0"/>
              </a:rPr>
              <a:t>(link="log")))</a:t>
            </a:r>
          </a:p>
          <a:p>
            <a:pPr algn="l"/>
            <a:endParaRPr lang="en-US" sz="2400" dirty="0">
              <a:solidFill>
                <a:schemeClr val="tx1"/>
              </a:solidFill>
            </a:endParaRPr>
          </a:p>
          <a:p>
            <a:pPr algn="l"/>
            <a:endParaRPr lang="en-US" sz="2400" dirty="0">
              <a:solidFill>
                <a:schemeClr val="tx1"/>
              </a:solidFill>
            </a:endParaRPr>
          </a:p>
        </p:txBody>
      </p:sp>
      <p:sp>
        <p:nvSpPr>
          <p:cNvPr id="5" name="Title 1">
            <a:extLst>
              <a:ext uri="{FF2B5EF4-FFF2-40B4-BE49-F238E27FC236}">
                <a16:creationId xmlns:a16="http://schemas.microsoft.com/office/drawing/2014/main" id="{8FDE2D6A-EB0F-4F67-8847-35AECB8A3F6B}"/>
              </a:ext>
            </a:extLst>
          </p:cNvPr>
          <p:cNvSpPr txBox="1">
            <a:spLocks/>
          </p:cNvSpPr>
          <p:nvPr/>
        </p:nvSpPr>
        <p:spPr>
          <a:xfrm>
            <a:off x="834060" y="406039"/>
            <a:ext cx="10527128" cy="804481"/>
          </a:xfrm>
          <a:prstGeom prst="rect">
            <a:avLst/>
          </a:prstGeom>
        </p:spPr>
        <p:txBody>
          <a:bodyPr vert="horz" lIns="91440" tIns="45720" rIns="91440" bIns="45720" rtlCol="0" anchor="ctr">
            <a:normAutofit fontScale="92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400" dirty="0"/>
              <a:t>LONGITUDINAL POISSON REGRESSION: EXERCISE SOLUTION</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15402" y="3547873"/>
            <a:ext cx="8764444" cy="1838788"/>
          </a:xfrm>
          <a:prstGeom prst="rect">
            <a:avLst/>
          </a:prstGeom>
        </p:spPr>
      </p:pic>
      <p:sp>
        <p:nvSpPr>
          <p:cNvPr id="6" name="Oval 5"/>
          <p:cNvSpPr/>
          <p:nvPr/>
        </p:nvSpPr>
        <p:spPr>
          <a:xfrm>
            <a:off x="3544255" y="3831903"/>
            <a:ext cx="1722689" cy="208121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B1866613-A5A7-4805-93D7-5A1B353B20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983914" y="1123919"/>
            <a:ext cx="10349837" cy="120423"/>
          </a:xfrm>
          <a:prstGeom prst="rect">
            <a:avLst/>
          </a:prstGeom>
        </p:spPr>
      </p:pic>
      <p:pic>
        <p:nvPicPr>
          <p:cNvPr id="8" name="Picture 7">
            <a:extLst>
              <a:ext uri="{FF2B5EF4-FFF2-40B4-BE49-F238E27FC236}">
                <a16:creationId xmlns:a16="http://schemas.microsoft.com/office/drawing/2014/main" id="{1C542E31-2588-49CC-B8D7-6287BD08C8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1081" y="6103745"/>
            <a:ext cx="9395503" cy="109319"/>
          </a:xfrm>
          <a:prstGeom prst="rect">
            <a:avLst/>
          </a:prstGeom>
        </p:spPr>
      </p:pic>
      <p:pic>
        <p:nvPicPr>
          <p:cNvPr id="9" name="Picture 8">
            <a:extLst>
              <a:ext uri="{FF2B5EF4-FFF2-40B4-BE49-F238E27FC236}">
                <a16:creationId xmlns:a16="http://schemas.microsoft.com/office/drawing/2014/main" id="{82521FA7-54AD-42EE-AEB1-63CD2D42907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60798" y="6040445"/>
            <a:ext cx="700390" cy="823031"/>
          </a:xfrm>
          <a:prstGeom prst="rect">
            <a:avLst/>
          </a:prstGeom>
        </p:spPr>
      </p:pic>
      <p:sp>
        <p:nvSpPr>
          <p:cNvPr id="10" name="Slide Number Placeholder 3">
            <a:extLst>
              <a:ext uri="{FF2B5EF4-FFF2-40B4-BE49-F238E27FC236}">
                <a16:creationId xmlns:a16="http://schemas.microsoft.com/office/drawing/2014/main" id="{E3373A08-7CA0-4DA5-9E2E-712A0C617543}"/>
              </a:ext>
            </a:extLst>
          </p:cNvPr>
          <p:cNvSpPr txBox="1">
            <a:spLocks/>
          </p:cNvSpPr>
          <p:nvPr/>
        </p:nvSpPr>
        <p:spPr>
          <a:xfrm>
            <a:off x="10660798" y="6124641"/>
            <a:ext cx="700390" cy="569779"/>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3A98EE3D-8CD1-4C3F-BD1C-C98C9596463C}" type="slidenum">
              <a:rPr lang="en-US" sz="2600" smtClean="0">
                <a:solidFill>
                  <a:schemeClr val="bg1"/>
                </a:solidFill>
              </a:rPr>
              <a:pPr algn="ctr"/>
              <a:t>101</a:t>
            </a:fld>
            <a:endParaRPr lang="en-US" sz="2600" dirty="0">
              <a:solidFill>
                <a:schemeClr val="bg1"/>
              </a:solidFill>
            </a:endParaRPr>
          </a:p>
        </p:txBody>
      </p:sp>
    </p:spTree>
    <p:extLst>
      <p:ext uri="{BB962C8B-B14F-4D97-AF65-F5344CB8AC3E}">
        <p14:creationId xmlns:p14="http://schemas.microsoft.com/office/powerpoint/2010/main" val="293719892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Subtitle 2">
                <a:extLst>
                  <a:ext uri="{FF2B5EF4-FFF2-40B4-BE49-F238E27FC236}">
                    <a16:creationId xmlns:a16="http://schemas.microsoft.com/office/drawing/2014/main" id="{937977FE-7060-4554-8802-D380BB4E77D1}"/>
                  </a:ext>
                </a:extLst>
              </p:cNvPr>
              <p:cNvSpPr>
                <a:spLocks noGrp="1"/>
              </p:cNvSpPr>
              <p:nvPr>
                <p:ph type="subTitle" idx="1"/>
              </p:nvPr>
            </p:nvSpPr>
            <p:spPr>
              <a:xfrm>
                <a:off x="529472" y="1414195"/>
                <a:ext cx="11501163" cy="5237067"/>
              </a:xfrm>
            </p:spPr>
            <p:txBody>
              <a:bodyPr>
                <a:normAutofit/>
              </a:bodyPr>
              <a:lstStyle/>
              <a:p>
                <a:pPr marL="457200" indent="-457200" algn="l">
                  <a:buClr>
                    <a:srgbClr val="7030A0"/>
                  </a:buClr>
                  <a:buFont typeface="Wingdings" panose="05000000000000000000" pitchFamily="2" charset="2"/>
                  <a:buChar char="q"/>
                </a:pPr>
                <a:r>
                  <a:rPr lang="en-US" sz="2800" dirty="0">
                    <a:solidFill>
                      <a:schemeClr val="tx1"/>
                    </a:solidFill>
                  </a:rPr>
                  <a:t>The fitted model is</a:t>
                </a:r>
              </a:p>
              <a:p>
                <a:pPr algn="l"/>
                <a:endParaRPr lang="en-US" sz="1200" dirty="0">
                  <a:solidFill>
                    <a:schemeClr val="tx1"/>
                  </a:solidFill>
                </a:endParaRPr>
              </a:p>
              <a:p>
                <a:pPr algn="l"/>
                <a14:m>
                  <m:oMathPara xmlns:m="http://schemas.openxmlformats.org/officeDocument/2006/math">
                    <m:oMathParaPr>
                      <m:jc m:val="centerGroup"/>
                    </m:oMathParaPr>
                    <m:oMath xmlns:m="http://schemas.openxmlformats.org/officeDocument/2006/math">
                      <m:acc>
                        <m:accPr>
                          <m:chr m:val="̂"/>
                          <m:ctrlPr>
                            <a:rPr lang="en-US" sz="2400" i="1" smtClean="0">
                              <a:solidFill>
                                <a:schemeClr val="tx1"/>
                              </a:solidFill>
                              <a:latin typeface="Cambria Math" panose="02040503050406030204" pitchFamily="18" charset="0"/>
                            </a:rPr>
                          </m:ctrlPr>
                        </m:accPr>
                        <m:e>
                          <m:r>
                            <a:rPr lang="en-US" sz="2400" b="0" i="1" smtClean="0">
                              <a:solidFill>
                                <a:schemeClr val="tx1"/>
                              </a:solidFill>
                              <a:latin typeface="Cambria Math"/>
                            </a:rPr>
                            <m:t>𝐸</m:t>
                          </m:r>
                        </m:e>
                      </m:acc>
                      <m:d>
                        <m:dPr>
                          <m:ctrlPr>
                            <a:rPr lang="en-US" sz="2400" b="0" i="1" smtClean="0">
                              <a:solidFill>
                                <a:schemeClr val="tx1"/>
                              </a:solidFill>
                              <a:latin typeface="Cambria Math" panose="02040503050406030204" pitchFamily="18" charset="0"/>
                            </a:rPr>
                          </m:ctrlPr>
                        </m:dPr>
                        <m:e>
                          <m:r>
                            <a:rPr lang="en-US" sz="2400" b="0" i="1" smtClean="0">
                              <a:solidFill>
                                <a:schemeClr val="tx1"/>
                              </a:solidFill>
                              <a:latin typeface="Cambria Math"/>
                            </a:rPr>
                            <m:t>𝑛𝑝𝑎𝑡𝑐h𝑒𝑠</m:t>
                          </m:r>
                        </m:e>
                      </m:d>
                      <m:r>
                        <a:rPr lang="en-US" sz="2400" b="0" i="1" smtClean="0">
                          <a:solidFill>
                            <a:schemeClr val="tx1"/>
                          </a:solidFill>
                          <a:latin typeface="Cambria Math"/>
                        </a:rPr>
                        <m:t>=</m:t>
                      </m:r>
                      <m:func>
                        <m:funcPr>
                          <m:ctrlPr>
                            <a:rPr lang="en-US" sz="2400" b="0" i="1" smtClean="0">
                              <a:solidFill>
                                <a:schemeClr val="tx1"/>
                              </a:solidFill>
                              <a:latin typeface="Cambria Math" panose="02040503050406030204" pitchFamily="18" charset="0"/>
                            </a:rPr>
                          </m:ctrlPr>
                        </m:funcPr>
                        <m:fName>
                          <m:r>
                            <m:rPr>
                              <m:sty m:val="p"/>
                            </m:rPr>
                            <a:rPr lang="en-US" sz="2400" b="0" i="0" smtClean="0">
                              <a:solidFill>
                                <a:schemeClr val="tx1"/>
                              </a:solidFill>
                              <a:latin typeface="Cambria Math"/>
                            </a:rPr>
                            <m:t>exp</m:t>
                          </m:r>
                        </m:fName>
                        <m:e>
                          <m:d>
                            <m:dPr>
                              <m:ctrlPr>
                                <a:rPr lang="en-US" sz="2400" b="0" i="1" smtClean="0">
                                  <a:solidFill>
                                    <a:schemeClr val="tx1"/>
                                  </a:solidFill>
                                  <a:latin typeface="Cambria Math" panose="02040503050406030204" pitchFamily="18" charset="0"/>
                                </a:rPr>
                              </m:ctrlPr>
                            </m:dPr>
                            <m:e>
                              <m:r>
                                <a:rPr lang="en-US" sz="2400" i="1">
                                  <a:solidFill>
                                    <a:schemeClr val="tx1"/>
                                  </a:solidFill>
                                  <a:latin typeface="Cambria Math"/>
                                </a:rPr>
                                <m:t>2.4586+0.1914</m:t>
                              </m:r>
                              <m:r>
                                <a:rPr lang="en-US" sz="2400" i="1" smtClean="0">
                                  <a:solidFill>
                                    <a:schemeClr val="tx1"/>
                                  </a:solidFill>
                                  <a:latin typeface="Cambria Math" panose="02040503050406030204" pitchFamily="18" charset="0"/>
                                  <a:ea typeface="Cambria Math" panose="02040503050406030204" pitchFamily="18" charset="0"/>
                                </a:rPr>
                                <m:t>∙</m:t>
                              </m:r>
                              <m:r>
                                <a:rPr lang="en-US" sz="2400" i="1">
                                  <a:solidFill>
                                    <a:schemeClr val="tx1"/>
                                  </a:solidFill>
                                  <a:latin typeface="Cambria Math"/>
                                </a:rPr>
                                <m:t>𝑇𝑥</m:t>
                              </m:r>
                              <m:r>
                                <a:rPr lang="en-US" sz="2400" i="1">
                                  <a:solidFill>
                                    <a:schemeClr val="tx1"/>
                                  </a:solidFill>
                                  <a:latin typeface="Cambria Math"/>
                                </a:rPr>
                                <m:t>−0.1568∙</m:t>
                              </m:r>
                              <m:r>
                                <a:rPr lang="en-US" sz="2400" i="1">
                                  <a:solidFill>
                                    <a:schemeClr val="tx1"/>
                                  </a:solidFill>
                                  <a:latin typeface="Cambria Math"/>
                                </a:rPr>
                                <m:t>𝑤𝑒𝑒𝑘𝑠</m:t>
                              </m:r>
                            </m:e>
                          </m:d>
                        </m:e>
                      </m:func>
                      <m:r>
                        <a:rPr lang="en-US" sz="2400" b="0" i="1" smtClean="0">
                          <a:solidFill>
                            <a:schemeClr val="tx1"/>
                          </a:solidFill>
                          <a:latin typeface="Cambria Math"/>
                        </a:rPr>
                        <m:t>.</m:t>
                      </m:r>
                    </m:oMath>
                  </m:oMathPara>
                </a14:m>
                <a:endParaRPr lang="en-US" sz="2400" dirty="0">
                  <a:solidFill>
                    <a:schemeClr val="tx1"/>
                  </a:solidFill>
                </a:endParaRPr>
              </a:p>
              <a:p>
                <a:pPr algn="l"/>
                <a:endParaRPr lang="en-US" sz="1200" dirty="0">
                  <a:solidFill>
                    <a:schemeClr val="tx1"/>
                  </a:solidFill>
                </a:endParaRPr>
              </a:p>
              <a:p>
                <a:pPr marL="342900" indent="-342900" algn="l">
                  <a:buClr>
                    <a:srgbClr val="7030A0"/>
                  </a:buClr>
                  <a:buFont typeface="Wingdings" panose="05000000000000000000" pitchFamily="2" charset="2"/>
                  <a:buChar char="q"/>
                </a:pPr>
                <a:r>
                  <a:rPr lang="en-US" sz="2800" dirty="0">
                    <a:solidFill>
                      <a:schemeClr val="tx1"/>
                    </a:solidFill>
                  </a:rPr>
                  <a:t> Interpretation of the estimated coefficients:</a:t>
                </a:r>
              </a:p>
              <a:p>
                <a:pPr algn="l"/>
                <a:endParaRPr lang="en-US" sz="1200" dirty="0">
                  <a:solidFill>
                    <a:schemeClr val="tx1"/>
                  </a:solidFill>
                </a:endParaRPr>
              </a:p>
              <a:p>
                <a:pPr algn="l"/>
                <a:r>
                  <a:rPr lang="en-US" sz="2400" dirty="0">
                    <a:solidFill>
                      <a:schemeClr val="tx1"/>
                    </a:solidFill>
                    <a:latin typeface="Segoe UI"/>
                    <a:ea typeface="Segoe UI"/>
                    <a:cs typeface="Segoe UI"/>
                  </a:rPr>
                  <a:t>     ● The estimated average number of psoriatic patches for patients in the    </a:t>
                </a:r>
              </a:p>
              <a:p>
                <a:pPr algn="l"/>
                <a:r>
                  <a:rPr lang="en-US" sz="2400" dirty="0">
                    <a:solidFill>
                      <a:schemeClr val="tx1"/>
                    </a:solidFill>
                    <a:latin typeface="Segoe UI"/>
                    <a:ea typeface="Segoe UI"/>
                    <a:cs typeface="Segoe UI"/>
                  </a:rPr>
                  <a:t>         treatment group is </a:t>
                </a:r>
                <a14:m>
                  <m:oMath xmlns:m="http://schemas.openxmlformats.org/officeDocument/2006/math">
                    <m:func>
                      <m:funcPr>
                        <m:ctrlPr>
                          <a:rPr lang="en-US" sz="2400" b="0" i="1" smtClean="0">
                            <a:solidFill>
                              <a:schemeClr val="tx1"/>
                            </a:solidFill>
                            <a:latin typeface="Cambria Math" panose="02040503050406030204" pitchFamily="18" charset="0"/>
                            <a:ea typeface="Segoe UI"/>
                            <a:cs typeface="Segoe UI"/>
                          </a:rPr>
                        </m:ctrlPr>
                      </m:funcPr>
                      <m:fName>
                        <m:r>
                          <m:rPr>
                            <m:sty m:val="p"/>
                          </m:rPr>
                          <a:rPr lang="en-US" sz="2400" b="0" i="0" smtClean="0">
                            <a:solidFill>
                              <a:schemeClr val="tx1"/>
                            </a:solidFill>
                            <a:latin typeface="Cambria Math"/>
                            <a:ea typeface="Segoe UI"/>
                            <a:cs typeface="Segoe UI"/>
                          </a:rPr>
                          <m:t>exp</m:t>
                        </m:r>
                      </m:fName>
                      <m:e>
                        <m:d>
                          <m:dPr>
                            <m:ctrlPr>
                              <a:rPr lang="en-US" sz="2400" b="0" i="1" smtClean="0">
                                <a:solidFill>
                                  <a:schemeClr val="tx1"/>
                                </a:solidFill>
                                <a:latin typeface="Cambria Math" panose="02040503050406030204" pitchFamily="18" charset="0"/>
                                <a:cs typeface="Segoe UI"/>
                              </a:rPr>
                            </m:ctrlPr>
                          </m:dPr>
                          <m:e>
                            <m:r>
                              <a:rPr lang="en-US" sz="2400" b="0" i="1" smtClean="0">
                                <a:solidFill>
                                  <a:schemeClr val="tx1"/>
                                </a:solidFill>
                                <a:latin typeface="Cambria Math" panose="02040503050406030204" pitchFamily="18" charset="0"/>
                                <a:cs typeface="Segoe UI"/>
                              </a:rPr>
                              <m:t>0.1914</m:t>
                            </m:r>
                          </m:e>
                        </m:d>
                      </m:e>
                    </m:func>
                    <m:r>
                      <a:rPr lang="en-US" sz="2400" b="0" i="1" smtClean="0">
                        <a:solidFill>
                          <a:schemeClr val="tx1"/>
                        </a:solidFill>
                        <a:latin typeface="Cambria Math"/>
                        <a:ea typeface="Cambria Math"/>
                        <a:cs typeface="Segoe UI"/>
                      </a:rPr>
                      <m:t>∙100%=121.09%</m:t>
                    </m:r>
                  </m:oMath>
                </a14:m>
                <a:r>
                  <a:rPr lang="en-US" sz="2400" dirty="0">
                    <a:solidFill>
                      <a:schemeClr val="tx1"/>
                    </a:solidFill>
                    <a:latin typeface="Segoe UI"/>
                    <a:ea typeface="Segoe UI"/>
                    <a:cs typeface="Segoe UI"/>
                  </a:rPr>
                  <a:t> of that for patients in the </a:t>
                </a:r>
              </a:p>
              <a:p>
                <a:pPr algn="l"/>
                <a:r>
                  <a:rPr lang="en-US" sz="2400" dirty="0">
                    <a:solidFill>
                      <a:schemeClr val="tx1"/>
                    </a:solidFill>
                    <a:latin typeface="Segoe UI"/>
                    <a:ea typeface="Segoe UI"/>
                    <a:cs typeface="Segoe UI"/>
                  </a:rPr>
                  <a:t>         control group.</a:t>
                </a:r>
              </a:p>
              <a:p>
                <a:pPr algn="l"/>
                <a:r>
                  <a:rPr lang="en-US" sz="2400" dirty="0">
                    <a:solidFill>
                      <a:schemeClr val="tx1"/>
                    </a:solidFill>
                    <a:latin typeface="Segoe UI"/>
                    <a:ea typeface="Segoe UI"/>
                    <a:cs typeface="Segoe UI"/>
                  </a:rPr>
                  <a:t>    ●   As the time increases by one week, the estimated average number of psoriatic</a:t>
                </a:r>
              </a:p>
              <a:p>
                <a:pPr algn="l"/>
                <a:r>
                  <a:rPr lang="en-US" sz="2400" dirty="0">
                    <a:solidFill>
                      <a:schemeClr val="tx1"/>
                    </a:solidFill>
                    <a:latin typeface="Segoe UI"/>
                    <a:ea typeface="Segoe UI"/>
                    <a:cs typeface="Segoe UI"/>
                  </a:rPr>
                  <a:t>         patches changes by </a:t>
                </a:r>
                <a14:m>
                  <m:oMath xmlns:m="http://schemas.openxmlformats.org/officeDocument/2006/math">
                    <m:d>
                      <m:dPr>
                        <m:ctrlPr>
                          <a:rPr lang="en-US" sz="2400" b="0" i="1" smtClean="0">
                            <a:solidFill>
                              <a:schemeClr val="tx1"/>
                            </a:solidFill>
                            <a:latin typeface="Cambria Math" panose="02040503050406030204" pitchFamily="18" charset="0"/>
                            <a:ea typeface="Segoe UI"/>
                            <a:cs typeface="Segoe UI"/>
                          </a:rPr>
                        </m:ctrlPr>
                      </m:dPr>
                      <m:e>
                        <m:func>
                          <m:funcPr>
                            <m:ctrlPr>
                              <a:rPr lang="en-US" sz="2400" b="0" i="1" smtClean="0">
                                <a:solidFill>
                                  <a:schemeClr val="tx1"/>
                                </a:solidFill>
                                <a:latin typeface="Cambria Math" panose="02040503050406030204" pitchFamily="18" charset="0"/>
                                <a:ea typeface="Segoe UI"/>
                                <a:cs typeface="Segoe UI"/>
                              </a:rPr>
                            </m:ctrlPr>
                          </m:funcPr>
                          <m:fName>
                            <m:r>
                              <m:rPr>
                                <m:sty m:val="p"/>
                              </m:rPr>
                              <a:rPr lang="en-US" sz="2400" b="0" i="0" smtClean="0">
                                <a:solidFill>
                                  <a:schemeClr val="tx1"/>
                                </a:solidFill>
                                <a:latin typeface="Cambria Math"/>
                                <a:ea typeface="Segoe UI"/>
                                <a:cs typeface="Segoe UI"/>
                              </a:rPr>
                              <m:t>exp</m:t>
                            </m:r>
                          </m:fName>
                          <m:e>
                            <m:d>
                              <m:dPr>
                                <m:ctrlPr>
                                  <a:rPr lang="en-US" sz="2400" b="0" i="1" smtClean="0">
                                    <a:solidFill>
                                      <a:schemeClr val="tx1"/>
                                    </a:solidFill>
                                    <a:latin typeface="Cambria Math" panose="02040503050406030204" pitchFamily="18" charset="0"/>
                                    <a:cs typeface="Segoe UI"/>
                                  </a:rPr>
                                </m:ctrlPr>
                              </m:dPr>
                              <m:e>
                                <m:r>
                                  <a:rPr lang="en-US" sz="2400" i="1">
                                    <a:solidFill>
                                      <a:schemeClr val="tx1"/>
                                    </a:solidFill>
                                    <a:latin typeface="Cambria Math"/>
                                  </a:rPr>
                                  <m:t>−0.1568</m:t>
                                </m:r>
                              </m:e>
                            </m:d>
                          </m:e>
                        </m:func>
                        <m:r>
                          <a:rPr lang="en-US" sz="2400" b="0" i="1" smtClean="0">
                            <a:solidFill>
                              <a:schemeClr val="tx1"/>
                            </a:solidFill>
                            <a:latin typeface="Cambria Math"/>
                            <a:ea typeface="Segoe UI"/>
                            <a:cs typeface="Segoe UI"/>
                          </a:rPr>
                          <m:t>−1</m:t>
                        </m:r>
                      </m:e>
                    </m:d>
                    <m:r>
                      <a:rPr lang="en-US" sz="2400" b="0" i="1" smtClean="0">
                        <a:solidFill>
                          <a:schemeClr val="tx1"/>
                        </a:solidFill>
                        <a:latin typeface="Cambria Math"/>
                        <a:ea typeface="Cambria Math"/>
                        <a:cs typeface="Segoe UI"/>
                      </a:rPr>
                      <m:t>∙100%=−14.51%, </m:t>
                    </m:r>
                  </m:oMath>
                </a14:m>
                <a:r>
                  <a:rPr lang="en-US" sz="2400" dirty="0">
                    <a:solidFill>
                      <a:schemeClr val="tx1"/>
                    </a:solidFill>
                    <a:latin typeface="Segoe UI"/>
                    <a:ea typeface="Segoe UI"/>
                    <a:cs typeface="Segoe UI"/>
                  </a:rPr>
                  <a:t> that is, decreases </a:t>
                </a:r>
              </a:p>
              <a:p>
                <a:pPr algn="l"/>
                <a:r>
                  <a:rPr lang="en-US" sz="2400" dirty="0">
                    <a:solidFill>
                      <a:schemeClr val="tx1"/>
                    </a:solidFill>
                    <a:latin typeface="Segoe UI"/>
                    <a:ea typeface="Segoe UI"/>
                    <a:cs typeface="Segoe UI"/>
                  </a:rPr>
                  <a:t>         by 14.51%.</a:t>
                </a:r>
                <a:endParaRPr lang="en-US" sz="2400" dirty="0">
                  <a:solidFill>
                    <a:schemeClr val="tx1"/>
                  </a:solidFill>
                </a:endParaRPr>
              </a:p>
              <a:p>
                <a:pPr algn="l"/>
                <a:endParaRPr lang="en-US" sz="2400" dirty="0">
                  <a:solidFill>
                    <a:schemeClr val="tx1"/>
                  </a:solidFill>
                </a:endParaRPr>
              </a:p>
            </p:txBody>
          </p:sp>
        </mc:Choice>
        <mc:Fallback xmlns="">
          <p:sp>
            <p:nvSpPr>
              <p:cNvPr id="3" name="Subtitle 2">
                <a:extLst>
                  <a:ext uri="{FF2B5EF4-FFF2-40B4-BE49-F238E27FC236}">
                    <a16:creationId xmlns:a16="http://schemas.microsoft.com/office/drawing/2014/main" id="{937977FE-7060-4554-8802-D380BB4E77D1}"/>
                  </a:ext>
                </a:extLst>
              </p:cNvPr>
              <p:cNvSpPr>
                <a:spLocks noGrp="1" noRot="1" noChangeAspect="1" noMove="1" noResize="1" noEditPoints="1" noAdjustHandles="1" noChangeArrowheads="1" noChangeShapeType="1" noTextEdit="1"/>
              </p:cNvSpPr>
              <p:nvPr>
                <p:ph type="subTitle" idx="1"/>
              </p:nvPr>
            </p:nvSpPr>
            <p:spPr>
              <a:xfrm>
                <a:off x="529472" y="1414195"/>
                <a:ext cx="11501163" cy="5237067"/>
              </a:xfrm>
              <a:blipFill>
                <a:blip r:embed="rId2"/>
                <a:stretch>
                  <a:fillRect l="-954" t="-1164" r="-901"/>
                </a:stretch>
              </a:blipFill>
            </p:spPr>
            <p:txBody>
              <a:bodyPr/>
              <a:lstStyle/>
              <a:p>
                <a:r>
                  <a:rPr lang="en-US">
                    <a:noFill/>
                  </a:rPr>
                  <a:t> </a:t>
                </a:r>
              </a:p>
            </p:txBody>
          </p:sp>
        </mc:Fallback>
      </mc:AlternateContent>
      <p:sp>
        <p:nvSpPr>
          <p:cNvPr id="5" name="Title 1">
            <a:extLst>
              <a:ext uri="{FF2B5EF4-FFF2-40B4-BE49-F238E27FC236}">
                <a16:creationId xmlns:a16="http://schemas.microsoft.com/office/drawing/2014/main" id="{8FDE2D6A-EB0F-4F67-8847-35AECB8A3F6B}"/>
              </a:ext>
            </a:extLst>
          </p:cNvPr>
          <p:cNvSpPr txBox="1">
            <a:spLocks/>
          </p:cNvSpPr>
          <p:nvPr/>
        </p:nvSpPr>
        <p:spPr>
          <a:xfrm>
            <a:off x="834060" y="406039"/>
            <a:ext cx="10527128" cy="804481"/>
          </a:xfrm>
          <a:prstGeom prst="rect">
            <a:avLst/>
          </a:prstGeom>
        </p:spPr>
        <p:txBody>
          <a:bodyPr vert="horz" lIns="91440" tIns="45720" rIns="91440" bIns="45720" rtlCol="0" anchor="ctr">
            <a:normAutofit fontScale="850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400" dirty="0"/>
              <a:t>LONGITUDINAL POISSON REGRESSION: EXERCISE SOLUTION (CONT.)</a:t>
            </a:r>
          </a:p>
        </p:txBody>
      </p:sp>
      <p:pic>
        <p:nvPicPr>
          <p:cNvPr id="6" name="Picture 5">
            <a:extLst>
              <a:ext uri="{FF2B5EF4-FFF2-40B4-BE49-F238E27FC236}">
                <a16:creationId xmlns:a16="http://schemas.microsoft.com/office/drawing/2014/main" id="{8A903C40-D267-4A44-AF56-14E0FDAD8C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983914" y="1123919"/>
            <a:ext cx="10349837" cy="120423"/>
          </a:xfrm>
          <a:prstGeom prst="rect">
            <a:avLst/>
          </a:prstGeom>
        </p:spPr>
      </p:pic>
      <p:pic>
        <p:nvPicPr>
          <p:cNvPr id="7" name="Picture 6">
            <a:extLst>
              <a:ext uri="{FF2B5EF4-FFF2-40B4-BE49-F238E27FC236}">
                <a16:creationId xmlns:a16="http://schemas.microsoft.com/office/drawing/2014/main" id="{5F072B52-96EF-4C97-97D5-08AD89A586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3913" y="6314739"/>
            <a:ext cx="9182063" cy="106836"/>
          </a:xfrm>
          <a:prstGeom prst="rect">
            <a:avLst/>
          </a:prstGeom>
        </p:spPr>
      </p:pic>
      <p:pic>
        <p:nvPicPr>
          <p:cNvPr id="8" name="Picture 7">
            <a:extLst>
              <a:ext uri="{FF2B5EF4-FFF2-40B4-BE49-F238E27FC236}">
                <a16:creationId xmlns:a16="http://schemas.microsoft.com/office/drawing/2014/main" id="{55050D5A-7733-491B-B75F-A0F18C30954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20417" y="6026122"/>
            <a:ext cx="700390" cy="823031"/>
          </a:xfrm>
          <a:prstGeom prst="rect">
            <a:avLst/>
          </a:prstGeom>
        </p:spPr>
      </p:pic>
      <p:sp>
        <p:nvSpPr>
          <p:cNvPr id="9" name="Slide Number Placeholder 3">
            <a:extLst>
              <a:ext uri="{FF2B5EF4-FFF2-40B4-BE49-F238E27FC236}">
                <a16:creationId xmlns:a16="http://schemas.microsoft.com/office/drawing/2014/main" id="{A6B21358-F067-44C7-88D4-A41F922E6C58}"/>
              </a:ext>
            </a:extLst>
          </p:cNvPr>
          <p:cNvSpPr txBox="1">
            <a:spLocks/>
          </p:cNvSpPr>
          <p:nvPr/>
        </p:nvSpPr>
        <p:spPr>
          <a:xfrm>
            <a:off x="10620417" y="6136685"/>
            <a:ext cx="700390" cy="569779"/>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3A98EE3D-8CD1-4C3F-BD1C-C98C9596463C}" type="slidenum">
              <a:rPr lang="en-US" sz="2600" smtClean="0">
                <a:solidFill>
                  <a:schemeClr val="bg1"/>
                </a:solidFill>
              </a:rPr>
              <a:pPr algn="ctr"/>
              <a:t>102</a:t>
            </a:fld>
            <a:endParaRPr lang="en-US" sz="2600" dirty="0">
              <a:solidFill>
                <a:schemeClr val="bg1"/>
              </a:solidFill>
            </a:endParaRPr>
          </a:p>
        </p:txBody>
      </p:sp>
    </p:spTree>
    <p:extLst>
      <p:ext uri="{BB962C8B-B14F-4D97-AF65-F5344CB8AC3E}">
        <p14:creationId xmlns:p14="http://schemas.microsoft.com/office/powerpoint/2010/main" val="376232273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Subtitle 2">
                <a:extLst>
                  <a:ext uri="{FF2B5EF4-FFF2-40B4-BE49-F238E27FC236}">
                    <a16:creationId xmlns:a16="http://schemas.microsoft.com/office/drawing/2014/main" id="{937977FE-7060-4554-8802-D380BB4E77D1}"/>
                  </a:ext>
                </a:extLst>
              </p:cNvPr>
              <p:cNvSpPr>
                <a:spLocks noGrp="1"/>
              </p:cNvSpPr>
              <p:nvPr>
                <p:ph type="subTitle" idx="1"/>
              </p:nvPr>
            </p:nvSpPr>
            <p:spPr>
              <a:xfrm>
                <a:off x="690837" y="1414195"/>
                <a:ext cx="11501163" cy="3886869"/>
              </a:xfrm>
            </p:spPr>
            <p:txBody>
              <a:bodyPr>
                <a:normAutofit/>
              </a:bodyPr>
              <a:lstStyle/>
              <a:p>
                <a:pPr marL="457200" indent="-457200" algn="l">
                  <a:buClr>
                    <a:srgbClr val="7030A0"/>
                  </a:buClr>
                  <a:buFont typeface="Wingdings" panose="05000000000000000000" pitchFamily="2" charset="2"/>
                  <a:buChar char="q"/>
                </a:pPr>
                <a:r>
                  <a:rPr lang="en-US" sz="2800" dirty="0">
                    <a:solidFill>
                      <a:schemeClr val="tx1"/>
                    </a:solidFill>
                  </a:rPr>
                  <a:t>To predict the number of psoriatic patches for a patient in the treatment group at five weeks, we compute</a:t>
                </a:r>
              </a:p>
              <a:p>
                <a:pPr algn="l"/>
                <a:endParaRPr lang="en-US" sz="800" dirty="0">
                  <a:solidFill>
                    <a:schemeClr val="tx1"/>
                  </a:solidFill>
                </a:endParaRPr>
              </a:p>
              <a:p>
                <a:pPr algn="l"/>
                <a:r>
                  <a:rPr lang="en-US" sz="2400" dirty="0">
                    <a:solidFill>
                      <a:schemeClr val="tx1"/>
                    </a:solidFill>
                  </a:rPr>
                  <a:t>           </a:t>
                </a:r>
                <a14:m>
                  <m:oMath xmlns:m="http://schemas.openxmlformats.org/officeDocument/2006/math">
                    <m:sSup>
                      <m:sSupPr>
                        <m:ctrlPr>
                          <a:rPr lang="en-US" sz="2400" i="1">
                            <a:solidFill>
                              <a:schemeClr val="tx1"/>
                            </a:solidFill>
                            <a:latin typeface="Cambria Math" panose="02040503050406030204" pitchFamily="18" charset="0"/>
                          </a:rPr>
                        </m:ctrlPr>
                      </m:sSupPr>
                      <m:e>
                        <m:r>
                          <a:rPr lang="en-US" sz="2400" i="1">
                            <a:solidFill>
                              <a:schemeClr val="tx1"/>
                            </a:solidFill>
                            <a:latin typeface="Cambria Math"/>
                          </a:rPr>
                          <m:t>𝑛𝑝𝑎𝑡𝑐h𝑒𝑠</m:t>
                        </m:r>
                      </m:e>
                      <m:sup>
                        <m:r>
                          <a:rPr lang="en-US" sz="2400" i="1">
                            <a:solidFill>
                              <a:schemeClr val="tx1"/>
                            </a:solidFill>
                            <a:latin typeface="Cambria Math"/>
                          </a:rPr>
                          <m:t>0</m:t>
                        </m:r>
                      </m:sup>
                    </m:sSup>
                    <m:r>
                      <a:rPr lang="en-US" sz="2400" i="1">
                        <a:solidFill>
                          <a:schemeClr val="tx1"/>
                        </a:solidFill>
                        <a:latin typeface="Cambria Math"/>
                      </a:rPr>
                      <m:t>=</m:t>
                    </m:r>
                    <m:func>
                      <m:funcPr>
                        <m:ctrlPr>
                          <a:rPr lang="en-US" sz="2400" b="0" i="1" smtClean="0">
                            <a:solidFill>
                              <a:schemeClr val="tx1"/>
                            </a:solidFill>
                            <a:latin typeface="Cambria Math" panose="02040503050406030204" pitchFamily="18" charset="0"/>
                          </a:rPr>
                        </m:ctrlPr>
                      </m:funcPr>
                      <m:fName>
                        <m:r>
                          <m:rPr>
                            <m:sty m:val="p"/>
                          </m:rPr>
                          <a:rPr lang="en-US" sz="2400" b="0" i="0" smtClean="0">
                            <a:solidFill>
                              <a:schemeClr val="tx1"/>
                            </a:solidFill>
                            <a:latin typeface="Cambria Math" panose="02040503050406030204" pitchFamily="18" charset="0"/>
                          </a:rPr>
                          <m:t>exp</m:t>
                        </m:r>
                      </m:fName>
                      <m:e>
                        <m:d>
                          <m:dPr>
                            <m:ctrlPr>
                              <a:rPr lang="en-US" sz="2400" b="0" i="1" smtClean="0">
                                <a:solidFill>
                                  <a:schemeClr val="tx1"/>
                                </a:solidFill>
                                <a:latin typeface="Cambria Math" panose="02040503050406030204" pitchFamily="18" charset="0"/>
                              </a:rPr>
                            </m:ctrlPr>
                          </m:dPr>
                          <m:e>
                            <m:r>
                              <a:rPr lang="en-US" sz="2400" i="1">
                                <a:solidFill>
                                  <a:schemeClr val="tx1"/>
                                </a:solidFill>
                                <a:latin typeface="Cambria Math"/>
                              </a:rPr>
                              <m:t>2.4586+0.1914−0.1568</m:t>
                            </m:r>
                            <m:r>
                              <a:rPr lang="en-US" sz="2400" i="1" smtClean="0">
                                <a:solidFill>
                                  <a:schemeClr val="tx1"/>
                                </a:solidFill>
                                <a:latin typeface="Cambria Math" panose="02040503050406030204" pitchFamily="18" charset="0"/>
                                <a:ea typeface="Cambria Math" panose="02040503050406030204" pitchFamily="18" charset="0"/>
                              </a:rPr>
                              <m:t>∙</m:t>
                            </m:r>
                            <m:r>
                              <a:rPr lang="en-US" sz="2400" i="1">
                                <a:solidFill>
                                  <a:schemeClr val="tx1"/>
                                </a:solidFill>
                                <a:latin typeface="Cambria Math"/>
                              </a:rPr>
                              <m:t>5</m:t>
                            </m:r>
                          </m:e>
                        </m:d>
                      </m:e>
                    </m:func>
                    <m:r>
                      <a:rPr lang="en-US" sz="2400" b="0" i="1" smtClean="0">
                        <a:solidFill>
                          <a:schemeClr val="tx1"/>
                        </a:solidFill>
                        <a:latin typeface="Cambria Math" panose="02040503050406030204" pitchFamily="18" charset="0"/>
                      </a:rPr>
                      <m:t>=</m:t>
                    </m:r>
                    <m:r>
                      <a:rPr lang="en-US" sz="2400" i="1">
                        <a:solidFill>
                          <a:schemeClr val="tx1"/>
                        </a:solidFill>
                        <a:latin typeface="Cambria Math"/>
                      </a:rPr>
                      <m:t>6.4624</m:t>
                    </m:r>
                  </m:oMath>
                </a14:m>
                <a:r>
                  <a:rPr lang="en-US" sz="2400" dirty="0">
                    <a:solidFill>
                      <a:schemeClr val="tx1"/>
                    </a:solidFill>
                  </a:rPr>
                  <a:t>.</a:t>
                </a:r>
              </a:p>
              <a:p>
                <a:pPr algn="l"/>
                <a:endParaRPr lang="en-US" sz="2400" dirty="0">
                  <a:solidFill>
                    <a:schemeClr val="tx1"/>
                  </a:solidFill>
                </a:endParaRPr>
              </a:p>
              <a:p>
                <a:pPr algn="l"/>
                <a:r>
                  <a:rPr lang="en-US" sz="2000" dirty="0">
                    <a:solidFill>
                      <a:schemeClr val="tx1"/>
                    </a:solidFill>
                    <a:latin typeface="Courier New" panose="02070309020205020404" pitchFamily="49" charset="0"/>
                    <a:cs typeface="Courier New" panose="02070309020205020404" pitchFamily="49" charset="0"/>
                  </a:rPr>
                  <a:t>print(predict(</a:t>
                </a:r>
                <a:r>
                  <a:rPr lang="en-US" sz="2000" dirty="0" err="1">
                    <a:solidFill>
                      <a:schemeClr val="tx1"/>
                    </a:solidFill>
                    <a:latin typeface="Courier New" panose="02070309020205020404" pitchFamily="49" charset="0"/>
                    <a:cs typeface="Courier New" panose="02070309020205020404" pitchFamily="49" charset="0"/>
                  </a:rPr>
                  <a:t>fitted.model</a:t>
                </a:r>
                <a:r>
                  <a:rPr lang="en-US" sz="2000" dirty="0">
                    <a:solidFill>
                      <a:schemeClr val="tx1"/>
                    </a:solidFill>
                    <a:latin typeface="Courier New" panose="02070309020205020404" pitchFamily="49" charset="0"/>
                    <a:cs typeface="Courier New" panose="02070309020205020404" pitchFamily="49" charset="0"/>
                  </a:rPr>
                  <a:t>, </a:t>
                </a:r>
                <a:r>
                  <a:rPr lang="en-US" sz="2000" dirty="0" err="1">
                    <a:solidFill>
                      <a:schemeClr val="tx1"/>
                    </a:solidFill>
                    <a:latin typeface="Courier New" panose="02070309020205020404" pitchFamily="49" charset="0"/>
                    <a:cs typeface="Courier New" panose="02070309020205020404" pitchFamily="49" charset="0"/>
                  </a:rPr>
                  <a:t>data.frame</a:t>
                </a:r>
                <a:r>
                  <a:rPr lang="en-US" sz="2000" dirty="0">
                    <a:solidFill>
                      <a:schemeClr val="tx1"/>
                    </a:solidFill>
                    <a:latin typeface="Courier New" panose="02070309020205020404" pitchFamily="49" charset="0"/>
                    <a:cs typeface="Courier New" panose="02070309020205020404" pitchFamily="49" charset="0"/>
                  </a:rPr>
                  <a:t>(</a:t>
                </a:r>
                <a:r>
                  <a:rPr lang="en-US" sz="2000" dirty="0" err="1">
                    <a:solidFill>
                      <a:schemeClr val="tx1"/>
                    </a:solidFill>
                    <a:latin typeface="Courier New" panose="02070309020205020404" pitchFamily="49" charset="0"/>
                    <a:cs typeface="Courier New" panose="02070309020205020404" pitchFamily="49" charset="0"/>
                  </a:rPr>
                  <a:t>patid</a:t>
                </a:r>
                <a:r>
                  <a:rPr lang="en-US" sz="2000" dirty="0">
                    <a:solidFill>
                      <a:schemeClr val="tx1"/>
                    </a:solidFill>
                    <a:latin typeface="Courier New" panose="02070309020205020404" pitchFamily="49" charset="0"/>
                    <a:cs typeface="Courier New" panose="02070309020205020404" pitchFamily="49" charset="0"/>
                  </a:rPr>
                  <a:t>=11, group="Tx", weeks=5), </a:t>
                </a:r>
                <a:r>
                  <a:rPr lang="en-US" sz="2000" dirty="0" err="1">
                    <a:solidFill>
                      <a:schemeClr val="tx1"/>
                    </a:solidFill>
                    <a:latin typeface="Courier New" panose="02070309020205020404" pitchFamily="49" charset="0"/>
                    <a:cs typeface="Courier New" panose="02070309020205020404" pitchFamily="49" charset="0"/>
                  </a:rPr>
                  <a:t>re.form</a:t>
                </a:r>
                <a:r>
                  <a:rPr lang="en-US" sz="2000" dirty="0">
                    <a:solidFill>
                      <a:schemeClr val="tx1"/>
                    </a:solidFill>
                    <a:latin typeface="Courier New" panose="02070309020205020404" pitchFamily="49" charset="0"/>
                    <a:cs typeface="Courier New" panose="02070309020205020404" pitchFamily="49" charset="0"/>
                  </a:rPr>
                  <a:t>=NA, type="response"))</a:t>
                </a:r>
              </a:p>
              <a:p>
                <a:pPr algn="l"/>
                <a:endParaRPr lang="en-US" sz="1200" dirty="0">
                  <a:solidFill>
                    <a:schemeClr val="tx1"/>
                  </a:solidFill>
                </a:endParaRPr>
              </a:p>
              <a:p>
                <a:pPr algn="l"/>
                <a:r>
                  <a:rPr lang="en-US" sz="2400" dirty="0">
                    <a:solidFill>
                      <a:schemeClr val="tx1"/>
                    </a:solidFill>
                  </a:rPr>
                  <a:t>6.462278</a:t>
                </a:r>
              </a:p>
              <a:p>
                <a:pPr marL="457200" indent="-457200" algn="l">
                  <a:buFont typeface="Wingdings" panose="05000000000000000000" pitchFamily="2" charset="2"/>
                  <a:buChar char="q"/>
                </a:pPr>
                <a:endParaRPr lang="en-US" sz="2400" dirty="0">
                  <a:solidFill>
                    <a:schemeClr val="tx1"/>
                  </a:solidFill>
                </a:endParaRPr>
              </a:p>
              <a:p>
                <a:pPr algn="l"/>
                <a:endParaRPr lang="en-US" sz="2400" dirty="0">
                  <a:solidFill>
                    <a:schemeClr val="tx1"/>
                  </a:solidFill>
                </a:endParaRPr>
              </a:p>
            </p:txBody>
          </p:sp>
        </mc:Choice>
        <mc:Fallback xmlns="">
          <p:sp>
            <p:nvSpPr>
              <p:cNvPr id="3" name="Subtitle 2">
                <a:extLst>
                  <a:ext uri="{FF2B5EF4-FFF2-40B4-BE49-F238E27FC236}">
                    <a16:creationId xmlns:a16="http://schemas.microsoft.com/office/drawing/2014/main" id="{937977FE-7060-4554-8802-D380BB4E77D1}"/>
                  </a:ext>
                </a:extLst>
              </p:cNvPr>
              <p:cNvSpPr>
                <a:spLocks noGrp="1" noRot="1" noChangeAspect="1" noMove="1" noResize="1" noEditPoints="1" noAdjustHandles="1" noChangeArrowheads="1" noChangeShapeType="1" noTextEdit="1"/>
              </p:cNvSpPr>
              <p:nvPr>
                <p:ph type="subTitle" idx="1"/>
              </p:nvPr>
            </p:nvSpPr>
            <p:spPr>
              <a:xfrm>
                <a:off x="690837" y="1414195"/>
                <a:ext cx="11501163" cy="3886869"/>
              </a:xfrm>
              <a:blipFill>
                <a:blip r:embed="rId2"/>
                <a:stretch>
                  <a:fillRect l="-901" t="-1567"/>
                </a:stretch>
              </a:blipFill>
            </p:spPr>
            <p:txBody>
              <a:bodyPr/>
              <a:lstStyle/>
              <a:p>
                <a:r>
                  <a:rPr lang="en-US">
                    <a:noFill/>
                  </a:rPr>
                  <a:t> </a:t>
                </a:r>
              </a:p>
            </p:txBody>
          </p:sp>
        </mc:Fallback>
      </mc:AlternateContent>
      <p:sp>
        <p:nvSpPr>
          <p:cNvPr id="5" name="Title 1">
            <a:extLst>
              <a:ext uri="{FF2B5EF4-FFF2-40B4-BE49-F238E27FC236}">
                <a16:creationId xmlns:a16="http://schemas.microsoft.com/office/drawing/2014/main" id="{8FDE2D6A-EB0F-4F67-8847-35AECB8A3F6B}"/>
              </a:ext>
            </a:extLst>
          </p:cNvPr>
          <p:cNvSpPr txBox="1">
            <a:spLocks/>
          </p:cNvSpPr>
          <p:nvPr/>
        </p:nvSpPr>
        <p:spPr>
          <a:xfrm>
            <a:off x="834060" y="406039"/>
            <a:ext cx="10527128" cy="804481"/>
          </a:xfrm>
          <a:prstGeom prst="rect">
            <a:avLst/>
          </a:prstGeom>
        </p:spPr>
        <p:txBody>
          <a:bodyPr vert="horz" lIns="91440" tIns="45720" rIns="91440" bIns="45720" rtlCol="0" anchor="ctr">
            <a:normAutofit fontScale="850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400" dirty="0"/>
              <a:t>LONGITUDINAL POISSON REGRESSION: EXERCISE SOLUTION (CONT.)</a:t>
            </a:r>
          </a:p>
        </p:txBody>
      </p:sp>
      <p:pic>
        <p:nvPicPr>
          <p:cNvPr id="6" name="Picture 5">
            <a:extLst>
              <a:ext uri="{FF2B5EF4-FFF2-40B4-BE49-F238E27FC236}">
                <a16:creationId xmlns:a16="http://schemas.microsoft.com/office/drawing/2014/main" id="{88CD1449-3325-4B17-99CF-D127046BB4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983914" y="1123919"/>
            <a:ext cx="10349837" cy="120423"/>
          </a:xfrm>
          <a:prstGeom prst="rect">
            <a:avLst/>
          </a:prstGeom>
        </p:spPr>
      </p:pic>
      <p:pic>
        <p:nvPicPr>
          <p:cNvPr id="7" name="Picture 6">
            <a:extLst>
              <a:ext uri="{FF2B5EF4-FFF2-40B4-BE49-F238E27FC236}">
                <a16:creationId xmlns:a16="http://schemas.microsoft.com/office/drawing/2014/main" id="{F2442128-BAD4-478E-9D34-720237ECDB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4060" y="5510362"/>
            <a:ext cx="10349837" cy="120423"/>
          </a:xfrm>
          <a:prstGeom prst="rect">
            <a:avLst/>
          </a:prstGeom>
        </p:spPr>
      </p:pic>
      <p:pic>
        <p:nvPicPr>
          <p:cNvPr id="8" name="Picture 7">
            <a:extLst>
              <a:ext uri="{FF2B5EF4-FFF2-40B4-BE49-F238E27FC236}">
                <a16:creationId xmlns:a16="http://schemas.microsoft.com/office/drawing/2014/main" id="{415E1E51-E589-4633-B730-462234556CD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88706" y="6037529"/>
            <a:ext cx="921838" cy="823031"/>
          </a:xfrm>
          <a:prstGeom prst="rect">
            <a:avLst/>
          </a:prstGeom>
        </p:spPr>
      </p:pic>
      <p:sp>
        <p:nvSpPr>
          <p:cNvPr id="9" name="Slide Number Placeholder 3">
            <a:extLst>
              <a:ext uri="{FF2B5EF4-FFF2-40B4-BE49-F238E27FC236}">
                <a16:creationId xmlns:a16="http://schemas.microsoft.com/office/drawing/2014/main" id="{09DF5CBC-6E05-44E8-BCE8-28CA14651D6B}"/>
              </a:ext>
            </a:extLst>
          </p:cNvPr>
          <p:cNvSpPr txBox="1">
            <a:spLocks/>
          </p:cNvSpPr>
          <p:nvPr/>
        </p:nvSpPr>
        <p:spPr>
          <a:xfrm>
            <a:off x="10617798" y="6081483"/>
            <a:ext cx="715953" cy="569779"/>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3A98EE3D-8CD1-4C3F-BD1C-C98C9596463C}" type="slidenum">
              <a:rPr lang="en-US" sz="2600" smtClean="0">
                <a:solidFill>
                  <a:schemeClr val="bg1"/>
                </a:solidFill>
              </a:rPr>
              <a:pPr algn="ctr"/>
              <a:t>103</a:t>
            </a:fld>
            <a:endParaRPr lang="en-US" sz="2600" dirty="0">
              <a:solidFill>
                <a:schemeClr val="bg1"/>
              </a:solidFill>
            </a:endParaRPr>
          </a:p>
        </p:txBody>
      </p:sp>
    </p:spTree>
    <p:extLst>
      <p:ext uri="{BB962C8B-B14F-4D97-AF65-F5344CB8AC3E}">
        <p14:creationId xmlns:p14="http://schemas.microsoft.com/office/powerpoint/2010/main" val="121746494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937977FE-7060-4554-8802-D380BB4E77D1}"/>
              </a:ext>
            </a:extLst>
          </p:cNvPr>
          <p:cNvSpPr>
            <a:spLocks noGrp="1"/>
          </p:cNvSpPr>
          <p:nvPr>
            <p:ph type="subTitle" idx="1"/>
          </p:nvPr>
        </p:nvSpPr>
        <p:spPr>
          <a:xfrm>
            <a:off x="408250" y="1414195"/>
            <a:ext cx="11501163" cy="5237067"/>
          </a:xfrm>
        </p:spPr>
        <p:txBody>
          <a:bodyPr>
            <a:normAutofit/>
          </a:bodyPr>
          <a:lstStyle/>
          <a:p>
            <a:pPr marL="457200" indent="-457200" algn="just">
              <a:buClr>
                <a:srgbClr val="7030A0"/>
              </a:buClr>
              <a:buFont typeface="Wingdings" panose="05000000000000000000" pitchFamily="2" charset="2"/>
              <a:buChar char="q"/>
            </a:pPr>
            <a:r>
              <a:rPr lang="en-US" sz="2800" dirty="0">
                <a:solidFill>
                  <a:schemeClr val="tx1"/>
                </a:solidFill>
              </a:rPr>
              <a:t>IDEA: Suppose data are collected for school children. We cannot model all responses as completely independent from each other. We expect children within the same classroom (same teacher) to have correlated responses. Also, children within the same school will have correlated responses. So, we need our regression to be able model these dependences (at level 1 = school, level 2= classrooms within the same school, and level 3= children within the same classroom). This can be done with hierarchical regression model with three levels  of hierarchy.</a:t>
            </a:r>
          </a:p>
          <a:p>
            <a:pPr marL="457200" indent="-457200" algn="just">
              <a:buClr>
                <a:srgbClr val="7030A0"/>
              </a:buClr>
              <a:buFont typeface="Wingdings" panose="05000000000000000000" pitchFamily="2" charset="2"/>
              <a:buChar char="q"/>
            </a:pPr>
            <a:r>
              <a:rPr lang="en-US" sz="2800" dirty="0">
                <a:solidFill>
                  <a:schemeClr val="tx1"/>
                </a:solidFill>
              </a:rPr>
              <a:t>We will look at the case when we have several clusters, several individuals within each cluster, and longitudinally collected data for each individual.</a:t>
            </a:r>
          </a:p>
        </p:txBody>
      </p:sp>
      <p:sp>
        <p:nvSpPr>
          <p:cNvPr id="5" name="Title 1">
            <a:extLst>
              <a:ext uri="{FF2B5EF4-FFF2-40B4-BE49-F238E27FC236}">
                <a16:creationId xmlns:a16="http://schemas.microsoft.com/office/drawing/2014/main" id="{8FDE2D6A-EB0F-4F67-8847-35AECB8A3F6B}"/>
              </a:ext>
            </a:extLst>
          </p:cNvPr>
          <p:cNvSpPr txBox="1">
            <a:spLocks/>
          </p:cNvSpPr>
          <p:nvPr/>
        </p:nvSpPr>
        <p:spPr>
          <a:xfrm>
            <a:off x="834060" y="406039"/>
            <a:ext cx="10527128" cy="804481"/>
          </a:xfrm>
          <a:prstGeom prst="rect">
            <a:avLst/>
          </a:prstGeom>
        </p:spPr>
        <p:txBody>
          <a:bodyPr vert="horz" lIns="91440" tIns="45720" rIns="91440" bIns="45720" rtlCol="0" anchor="ctr">
            <a:normAutofit fontScale="92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400" dirty="0"/>
              <a:t>HIERARCHICAL REGRESSION FOR NORMAL RESPONSE: THEORY</a:t>
            </a:r>
          </a:p>
        </p:txBody>
      </p:sp>
      <p:pic>
        <p:nvPicPr>
          <p:cNvPr id="6" name="Picture 5">
            <a:extLst>
              <a:ext uri="{FF2B5EF4-FFF2-40B4-BE49-F238E27FC236}">
                <a16:creationId xmlns:a16="http://schemas.microsoft.com/office/drawing/2014/main" id="{CD42C822-B217-4A83-A70D-0712A226AF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0800000">
            <a:off x="983914" y="1123919"/>
            <a:ext cx="10349837" cy="120423"/>
          </a:xfrm>
          <a:prstGeom prst="rect">
            <a:avLst/>
          </a:prstGeom>
        </p:spPr>
      </p:pic>
      <p:pic>
        <p:nvPicPr>
          <p:cNvPr id="7" name="Picture 6">
            <a:extLst>
              <a:ext uri="{FF2B5EF4-FFF2-40B4-BE49-F238E27FC236}">
                <a16:creationId xmlns:a16="http://schemas.microsoft.com/office/drawing/2014/main" id="{B687EDC0-2D04-431E-A53E-FE6F0A1F45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1524" y="6243877"/>
            <a:ext cx="9377572" cy="109110"/>
          </a:xfrm>
          <a:prstGeom prst="rect">
            <a:avLst/>
          </a:prstGeom>
        </p:spPr>
      </p:pic>
      <p:pic>
        <p:nvPicPr>
          <p:cNvPr id="8" name="Picture 7">
            <a:extLst>
              <a:ext uri="{FF2B5EF4-FFF2-40B4-BE49-F238E27FC236}">
                <a16:creationId xmlns:a16="http://schemas.microsoft.com/office/drawing/2014/main" id="{DDB2F979-72AF-4F2D-B2ED-142F3A6232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67191" y="6037529"/>
            <a:ext cx="943353" cy="823031"/>
          </a:xfrm>
          <a:prstGeom prst="rect">
            <a:avLst/>
          </a:prstGeom>
        </p:spPr>
      </p:pic>
      <p:sp>
        <p:nvSpPr>
          <p:cNvPr id="9" name="Slide Number Placeholder 3">
            <a:extLst>
              <a:ext uri="{FF2B5EF4-FFF2-40B4-BE49-F238E27FC236}">
                <a16:creationId xmlns:a16="http://schemas.microsoft.com/office/drawing/2014/main" id="{67347D5E-3814-4823-B3C2-06F22EFF251D}"/>
              </a:ext>
            </a:extLst>
          </p:cNvPr>
          <p:cNvSpPr txBox="1">
            <a:spLocks/>
          </p:cNvSpPr>
          <p:nvPr/>
        </p:nvSpPr>
        <p:spPr>
          <a:xfrm>
            <a:off x="10585525" y="6081483"/>
            <a:ext cx="748226" cy="569779"/>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3A98EE3D-8CD1-4C3F-BD1C-C98C9596463C}" type="slidenum">
              <a:rPr lang="en-US" sz="2600" smtClean="0">
                <a:solidFill>
                  <a:schemeClr val="bg1"/>
                </a:solidFill>
              </a:rPr>
              <a:pPr algn="ctr"/>
              <a:t>104</a:t>
            </a:fld>
            <a:endParaRPr lang="en-US" sz="2600" dirty="0">
              <a:solidFill>
                <a:schemeClr val="bg1"/>
              </a:solidFill>
            </a:endParaRPr>
          </a:p>
        </p:txBody>
      </p:sp>
    </p:spTree>
    <p:extLst>
      <p:ext uri="{BB962C8B-B14F-4D97-AF65-F5344CB8AC3E}">
        <p14:creationId xmlns:p14="http://schemas.microsoft.com/office/powerpoint/2010/main" val="85783069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Subtitle 2">
                <a:extLst>
                  <a:ext uri="{FF2B5EF4-FFF2-40B4-BE49-F238E27FC236}">
                    <a16:creationId xmlns:a16="http://schemas.microsoft.com/office/drawing/2014/main" id="{937977FE-7060-4554-8802-D380BB4E77D1}"/>
                  </a:ext>
                </a:extLst>
              </p:cNvPr>
              <p:cNvSpPr>
                <a:spLocks noGrp="1"/>
              </p:cNvSpPr>
              <p:nvPr>
                <p:ph type="subTitle" idx="1"/>
              </p:nvPr>
            </p:nvSpPr>
            <p:spPr>
              <a:xfrm>
                <a:off x="690837" y="1473576"/>
                <a:ext cx="11501163" cy="3661089"/>
              </a:xfrm>
            </p:spPr>
            <p:txBody>
              <a:bodyPr>
                <a:normAutofit/>
              </a:bodyPr>
              <a:lstStyle/>
              <a:p>
                <a:pPr marL="457200" indent="-457200" algn="l">
                  <a:buClr>
                    <a:srgbClr val="7030A0"/>
                  </a:buClr>
                  <a:buFont typeface="Wingdings" panose="05000000000000000000" pitchFamily="2" charset="2"/>
                  <a:buChar char="q"/>
                </a:pPr>
                <a:r>
                  <a:rPr lang="en-US" sz="2800" dirty="0">
                    <a:solidFill>
                      <a:schemeClr val="tx1"/>
                    </a:solidFill>
                  </a:rPr>
                  <a:t>We model a normal response for individual </a:t>
                </a:r>
                <a14:m>
                  <m:oMath xmlns:m="http://schemas.openxmlformats.org/officeDocument/2006/math">
                    <m:r>
                      <a:rPr lang="en-US" sz="2800" b="0" i="1" smtClean="0">
                        <a:solidFill>
                          <a:schemeClr val="tx1"/>
                        </a:solidFill>
                        <a:latin typeface="Cambria Math"/>
                      </a:rPr>
                      <m:t>𝑖</m:t>
                    </m:r>
                  </m:oMath>
                </a14:m>
                <a:r>
                  <a:rPr lang="en-US" sz="2800" dirty="0">
                    <a:solidFill>
                      <a:schemeClr val="tx1"/>
                    </a:solidFill>
                  </a:rPr>
                  <a:t>, at time </a:t>
                </a:r>
                <a14:m>
                  <m:oMath xmlns:m="http://schemas.openxmlformats.org/officeDocument/2006/math">
                    <m:sSub>
                      <m:sSubPr>
                        <m:ctrlPr>
                          <a:rPr lang="en-US" sz="2800" i="1">
                            <a:solidFill>
                              <a:schemeClr val="tx1"/>
                            </a:solidFill>
                            <a:latin typeface="Cambria Math" panose="02040503050406030204" pitchFamily="18" charset="0"/>
                          </a:rPr>
                        </m:ctrlPr>
                      </m:sSubPr>
                      <m:e>
                        <m:r>
                          <a:rPr lang="en-US" sz="2800" i="1">
                            <a:solidFill>
                              <a:schemeClr val="tx1"/>
                            </a:solidFill>
                            <a:latin typeface="Cambria Math"/>
                          </a:rPr>
                          <m:t>𝑡</m:t>
                        </m:r>
                      </m:e>
                      <m:sub>
                        <m:r>
                          <a:rPr lang="en-US" sz="2800" i="1">
                            <a:solidFill>
                              <a:schemeClr val="tx1"/>
                            </a:solidFill>
                            <a:latin typeface="Cambria Math"/>
                          </a:rPr>
                          <m:t>𝑗</m:t>
                        </m:r>
                      </m:sub>
                    </m:sSub>
                    <m:r>
                      <a:rPr lang="en-US" sz="2800" b="0" i="0" smtClean="0">
                        <a:solidFill>
                          <a:schemeClr val="tx1"/>
                        </a:solidFill>
                        <a:latin typeface="Cambria Math" panose="02040503050406030204" pitchFamily="18" charset="0"/>
                      </a:rPr>
                      <m:t>, </m:t>
                    </m:r>
                  </m:oMath>
                </a14:m>
                <a:r>
                  <a:rPr lang="en-US" sz="2800" dirty="0">
                    <a:solidFill>
                      <a:schemeClr val="tx1"/>
                    </a:solidFill>
                  </a:rPr>
                  <a:t>in cluster </a:t>
                </a:r>
                <a14:m>
                  <m:oMath xmlns:m="http://schemas.openxmlformats.org/officeDocument/2006/math">
                    <m:r>
                      <a:rPr lang="en-US" sz="2800" b="0" i="1" smtClean="0">
                        <a:solidFill>
                          <a:schemeClr val="tx1"/>
                        </a:solidFill>
                        <a:latin typeface="Cambria Math"/>
                      </a:rPr>
                      <m:t>𝑚</m:t>
                    </m:r>
                    <m:r>
                      <a:rPr lang="en-US" sz="2800" b="0" i="0" smtClean="0">
                        <a:solidFill>
                          <a:schemeClr val="tx1"/>
                        </a:solidFill>
                        <a:latin typeface="Cambria Math" panose="02040503050406030204" pitchFamily="18" charset="0"/>
                      </a:rPr>
                      <m:t> </m:t>
                    </m:r>
                    <m:r>
                      <m:rPr>
                        <m:sty m:val="p"/>
                      </m:rPr>
                      <a:rPr lang="en-US" sz="2800" b="0" i="0" smtClean="0">
                        <a:solidFill>
                          <a:schemeClr val="tx1"/>
                        </a:solidFill>
                        <a:latin typeface="Cambria Math"/>
                      </a:rPr>
                      <m:t>as</m:t>
                    </m:r>
                  </m:oMath>
                </a14:m>
                <a:endParaRPr lang="en-US" sz="2800" b="0" dirty="0">
                  <a:solidFill>
                    <a:schemeClr val="tx1"/>
                  </a:solidFill>
                </a:endParaRPr>
              </a:p>
              <a:p>
                <a:pPr marL="457200" indent="-457200" algn="l">
                  <a:buClr>
                    <a:srgbClr val="7030A0"/>
                  </a:buClr>
                  <a:buFont typeface="Wingdings" panose="05000000000000000000" pitchFamily="2" charset="2"/>
                  <a:buChar char="q"/>
                </a:pPr>
                <a:endParaRPr lang="en-US" sz="2800" b="0" dirty="0">
                  <a:solidFill>
                    <a:schemeClr val="tx1"/>
                  </a:solidFill>
                </a:endParaRPr>
              </a:p>
              <a:p>
                <a:pPr algn="l"/>
                <a14:m>
                  <m:oMathPara xmlns:m="http://schemas.openxmlformats.org/officeDocument/2006/math">
                    <m:oMathParaPr>
                      <m:jc m:val="centerGroup"/>
                    </m:oMathParaPr>
                    <m:oMath xmlns:m="http://schemas.openxmlformats.org/officeDocument/2006/math">
                      <m:sSub>
                        <m:sSubPr>
                          <m:ctrlPr>
                            <a:rPr lang="en-US" sz="2800" b="0" i="1" smtClean="0">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rPr>
                            <m:t>𝑦</m:t>
                          </m:r>
                        </m:e>
                        <m:sub>
                          <m:r>
                            <a:rPr lang="en-US" sz="2800" b="0" i="1" smtClean="0">
                              <a:solidFill>
                                <a:schemeClr val="tx1"/>
                              </a:solidFill>
                              <a:latin typeface="Cambria Math" panose="02040503050406030204" pitchFamily="18" charset="0"/>
                            </a:rPr>
                            <m:t>𝑖𝑗𝑚</m:t>
                          </m:r>
                        </m:sub>
                      </m:sSub>
                      <m:r>
                        <a:rPr lang="en-US" sz="2800" b="0" i="1" smtClean="0">
                          <a:solidFill>
                            <a:schemeClr val="tx1"/>
                          </a:solidFill>
                          <a:latin typeface="Cambria Math" panose="02040503050406030204" pitchFamily="18" charset="0"/>
                        </a:rPr>
                        <m:t>=</m:t>
                      </m:r>
                      <m:sSub>
                        <m:sSubPr>
                          <m:ctrlPr>
                            <a:rPr lang="en-US" sz="2800" b="0" i="1" smtClean="0">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ea typeface="Cambria Math" panose="02040503050406030204" pitchFamily="18" charset="0"/>
                            </a:rPr>
                            <m:t>𝛽</m:t>
                          </m:r>
                        </m:e>
                        <m:sub>
                          <m:r>
                            <a:rPr lang="en-US" sz="2800" b="0" i="1" smtClean="0">
                              <a:solidFill>
                                <a:schemeClr val="tx1"/>
                              </a:solidFill>
                              <a:latin typeface="Cambria Math" panose="02040503050406030204" pitchFamily="18" charset="0"/>
                            </a:rPr>
                            <m:t>0</m:t>
                          </m:r>
                        </m:sub>
                      </m:sSub>
                      <m:r>
                        <a:rPr lang="en-US" sz="2800" b="0" i="1" smtClean="0">
                          <a:solidFill>
                            <a:schemeClr val="tx1"/>
                          </a:solidFill>
                          <a:latin typeface="Cambria Math" panose="02040503050406030204" pitchFamily="18" charset="0"/>
                        </a:rPr>
                        <m:t>+</m:t>
                      </m:r>
                      <m:sSub>
                        <m:sSubPr>
                          <m:ctrlPr>
                            <a:rPr lang="en-US" sz="2800" b="0" i="1" smtClean="0">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ea typeface="Cambria Math" panose="02040503050406030204" pitchFamily="18" charset="0"/>
                            </a:rPr>
                            <m:t>𝛽</m:t>
                          </m:r>
                        </m:e>
                        <m:sub>
                          <m:r>
                            <a:rPr lang="en-US" sz="2800" b="0" i="1" smtClean="0">
                              <a:solidFill>
                                <a:schemeClr val="tx1"/>
                              </a:solidFill>
                              <a:latin typeface="Cambria Math" panose="02040503050406030204" pitchFamily="18" charset="0"/>
                            </a:rPr>
                            <m:t>1</m:t>
                          </m:r>
                        </m:sub>
                      </m:sSub>
                      <m:sSub>
                        <m:sSubPr>
                          <m:ctrlPr>
                            <a:rPr lang="en-US" sz="2800" b="0" i="1" smtClean="0">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rPr>
                            <m:t>𝑥</m:t>
                          </m:r>
                        </m:e>
                        <m:sub>
                          <m:r>
                            <a:rPr lang="en-US" sz="2800" b="0" i="1" smtClean="0">
                              <a:solidFill>
                                <a:schemeClr val="tx1"/>
                              </a:solidFill>
                              <a:latin typeface="Cambria Math" panose="02040503050406030204" pitchFamily="18" charset="0"/>
                            </a:rPr>
                            <m:t>1</m:t>
                          </m:r>
                          <m:r>
                            <a:rPr lang="en-US" sz="2800" b="0" i="1" smtClean="0">
                              <a:solidFill>
                                <a:schemeClr val="tx1"/>
                              </a:solidFill>
                              <a:latin typeface="Cambria Math" panose="02040503050406030204" pitchFamily="18" charset="0"/>
                            </a:rPr>
                            <m:t>𝑖𝑗𝑚</m:t>
                          </m:r>
                        </m:sub>
                      </m:sSub>
                      <m:r>
                        <a:rPr lang="en-US" sz="2800" b="0" i="1" smtClean="0">
                          <a:solidFill>
                            <a:schemeClr val="tx1"/>
                          </a:solidFill>
                          <a:latin typeface="Cambria Math" panose="02040503050406030204" pitchFamily="18" charset="0"/>
                        </a:rPr>
                        <m:t>+…+</m:t>
                      </m:r>
                      <m:sSub>
                        <m:sSubPr>
                          <m:ctrlPr>
                            <a:rPr lang="en-US" sz="2800" b="0" i="1" smtClean="0">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ea typeface="Cambria Math" panose="02040503050406030204" pitchFamily="18" charset="0"/>
                            </a:rPr>
                            <m:t>𝛽</m:t>
                          </m:r>
                        </m:e>
                        <m:sub>
                          <m:r>
                            <a:rPr lang="en-US" sz="2800" b="0" i="1" smtClean="0">
                              <a:solidFill>
                                <a:schemeClr val="tx1"/>
                              </a:solidFill>
                              <a:latin typeface="Cambria Math" panose="02040503050406030204" pitchFamily="18" charset="0"/>
                            </a:rPr>
                            <m:t>𝑘</m:t>
                          </m:r>
                        </m:sub>
                      </m:sSub>
                      <m:sSub>
                        <m:sSubPr>
                          <m:ctrlPr>
                            <a:rPr lang="en-US" sz="2800" b="0" i="1" smtClean="0">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rPr>
                            <m:t>𝑥</m:t>
                          </m:r>
                        </m:e>
                        <m:sub>
                          <m:r>
                            <a:rPr lang="en-US" sz="2800" b="0" i="1" smtClean="0">
                              <a:solidFill>
                                <a:schemeClr val="tx1"/>
                              </a:solidFill>
                              <a:latin typeface="Cambria Math" panose="02040503050406030204" pitchFamily="18" charset="0"/>
                            </a:rPr>
                            <m:t>𝑘𝑖𝑗𝑚</m:t>
                          </m:r>
                        </m:sub>
                      </m:sSub>
                      <m:r>
                        <a:rPr lang="en-US" sz="2800" b="0" i="1" smtClean="0">
                          <a:solidFill>
                            <a:schemeClr val="tx1"/>
                          </a:solidFill>
                          <a:latin typeface="Cambria Math" panose="02040503050406030204" pitchFamily="18" charset="0"/>
                        </a:rPr>
                        <m:t>+</m:t>
                      </m:r>
                      <m:sSub>
                        <m:sSubPr>
                          <m:ctrlPr>
                            <a:rPr lang="en-US" sz="2800" b="0" i="1" smtClean="0">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ea typeface="Cambria Math" panose="02040503050406030204" pitchFamily="18" charset="0"/>
                            </a:rPr>
                            <m:t>𝛽</m:t>
                          </m:r>
                        </m:e>
                        <m:sub>
                          <m:r>
                            <a:rPr lang="en-US" sz="2800" b="0" i="1" smtClean="0">
                              <a:solidFill>
                                <a:schemeClr val="tx1"/>
                              </a:solidFill>
                              <a:latin typeface="Cambria Math" panose="02040503050406030204" pitchFamily="18" charset="0"/>
                            </a:rPr>
                            <m:t>𝑘</m:t>
                          </m:r>
                          <m:r>
                            <a:rPr lang="en-US" sz="2800" b="0" i="1" smtClean="0">
                              <a:solidFill>
                                <a:schemeClr val="tx1"/>
                              </a:solidFill>
                              <a:latin typeface="Cambria Math" panose="02040503050406030204" pitchFamily="18" charset="0"/>
                            </a:rPr>
                            <m:t>+1</m:t>
                          </m:r>
                        </m:sub>
                      </m:sSub>
                      <m:sSub>
                        <m:sSubPr>
                          <m:ctrlPr>
                            <a:rPr lang="en-US" sz="2800" b="0" i="1" smtClean="0">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rPr>
                            <m:t>𝑡</m:t>
                          </m:r>
                        </m:e>
                        <m:sub>
                          <m:r>
                            <a:rPr lang="en-US" sz="2800" b="0" i="1" smtClean="0">
                              <a:solidFill>
                                <a:schemeClr val="tx1"/>
                              </a:solidFill>
                              <a:latin typeface="Cambria Math" panose="02040503050406030204" pitchFamily="18" charset="0"/>
                            </a:rPr>
                            <m:t>𝑗</m:t>
                          </m:r>
                        </m:sub>
                      </m:sSub>
                      <m:r>
                        <a:rPr lang="en-US" sz="2800" b="0" i="1" smtClean="0">
                          <a:solidFill>
                            <a:schemeClr val="tx1"/>
                          </a:solidFill>
                          <a:latin typeface="Cambria Math" panose="02040503050406030204" pitchFamily="18" charset="0"/>
                        </a:rPr>
                        <m:t>+</m:t>
                      </m:r>
                      <m:sSub>
                        <m:sSubPr>
                          <m:ctrlPr>
                            <a:rPr lang="en-US" sz="2800" b="0" i="1" smtClean="0">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rPr>
                            <m:t>𝑢</m:t>
                          </m:r>
                        </m:e>
                        <m:sub>
                          <m:r>
                            <a:rPr lang="en-US" sz="2800" b="0" i="1" smtClean="0">
                              <a:solidFill>
                                <a:schemeClr val="tx1"/>
                              </a:solidFill>
                              <a:latin typeface="Cambria Math" panose="02040503050406030204" pitchFamily="18" charset="0"/>
                            </a:rPr>
                            <m:t>1</m:t>
                          </m:r>
                          <m:r>
                            <a:rPr lang="en-US" sz="2800" b="0" i="1" smtClean="0">
                              <a:solidFill>
                                <a:schemeClr val="tx1"/>
                              </a:solidFill>
                              <a:latin typeface="Cambria Math" panose="02040503050406030204" pitchFamily="18" charset="0"/>
                            </a:rPr>
                            <m:t>𝑖𝑚</m:t>
                          </m:r>
                        </m:sub>
                      </m:sSub>
                      <m:r>
                        <a:rPr lang="en-US" sz="2800" b="0" i="1" smtClean="0">
                          <a:solidFill>
                            <a:schemeClr val="tx1"/>
                          </a:solidFill>
                          <a:latin typeface="Cambria Math" panose="02040503050406030204" pitchFamily="18" charset="0"/>
                        </a:rPr>
                        <m:t>+</m:t>
                      </m:r>
                      <m:sSub>
                        <m:sSubPr>
                          <m:ctrlPr>
                            <a:rPr lang="en-US" sz="2800" b="0" i="1" smtClean="0">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rPr>
                            <m:t>𝑢</m:t>
                          </m:r>
                        </m:e>
                        <m:sub>
                          <m:r>
                            <a:rPr lang="en-US" sz="2800" b="0" i="1" smtClean="0">
                              <a:solidFill>
                                <a:schemeClr val="tx1"/>
                              </a:solidFill>
                              <a:latin typeface="Cambria Math" panose="02040503050406030204" pitchFamily="18" charset="0"/>
                            </a:rPr>
                            <m:t>2</m:t>
                          </m:r>
                          <m:r>
                            <a:rPr lang="en-US" sz="2800" b="0" i="1" smtClean="0">
                              <a:solidFill>
                                <a:schemeClr val="tx1"/>
                              </a:solidFill>
                              <a:latin typeface="Cambria Math" panose="02040503050406030204" pitchFamily="18" charset="0"/>
                            </a:rPr>
                            <m:t>𝑖𝑚</m:t>
                          </m:r>
                        </m:sub>
                      </m:sSub>
                      <m:sSub>
                        <m:sSubPr>
                          <m:ctrlPr>
                            <a:rPr lang="en-US" sz="2800" b="0" i="1" smtClean="0">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rPr>
                            <m:t>𝑡</m:t>
                          </m:r>
                        </m:e>
                        <m:sub>
                          <m:r>
                            <a:rPr lang="en-US" sz="2800" b="0" i="1" smtClean="0">
                              <a:solidFill>
                                <a:schemeClr val="tx1"/>
                              </a:solidFill>
                              <a:latin typeface="Cambria Math" panose="02040503050406030204" pitchFamily="18" charset="0"/>
                            </a:rPr>
                            <m:t>𝑗</m:t>
                          </m:r>
                        </m:sub>
                      </m:sSub>
                    </m:oMath>
                  </m:oMathPara>
                </a14:m>
                <a:endParaRPr lang="en-US" sz="2800" b="0" i="1" dirty="0">
                  <a:solidFill>
                    <a:schemeClr val="tx1"/>
                  </a:solidFill>
                  <a:latin typeface="Cambria Math" panose="02040503050406030204" pitchFamily="18" charset="0"/>
                </a:endParaRPr>
              </a:p>
              <a:p>
                <a:pPr algn="l"/>
                <a14:m>
                  <m:oMathPara xmlns:m="http://schemas.openxmlformats.org/officeDocument/2006/math">
                    <m:oMathParaPr>
                      <m:jc m:val="centerGroup"/>
                    </m:oMathParaPr>
                    <m:oMath xmlns:m="http://schemas.openxmlformats.org/officeDocument/2006/math">
                      <m:r>
                        <a:rPr lang="en-US" sz="2800" b="0" i="1" smtClean="0">
                          <a:solidFill>
                            <a:schemeClr val="tx1"/>
                          </a:solidFill>
                          <a:latin typeface="Cambria Math" panose="02040503050406030204" pitchFamily="18" charset="0"/>
                        </a:rPr>
                        <m:t>+</m:t>
                      </m:r>
                      <m:sSub>
                        <m:sSubPr>
                          <m:ctrlPr>
                            <a:rPr lang="en-US" sz="2800" b="0" i="1" smtClean="0">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ea typeface="Cambria Math" panose="02040503050406030204" pitchFamily="18" charset="0"/>
                            </a:rPr>
                            <m:t>𝜏</m:t>
                          </m:r>
                        </m:e>
                        <m:sub>
                          <m:r>
                            <a:rPr lang="en-US" sz="2800" b="0" i="1" smtClean="0">
                              <a:solidFill>
                                <a:schemeClr val="tx1"/>
                              </a:solidFill>
                              <a:latin typeface="Cambria Math" panose="02040503050406030204" pitchFamily="18" charset="0"/>
                            </a:rPr>
                            <m:t>1</m:t>
                          </m:r>
                          <m:r>
                            <a:rPr lang="en-US" sz="2800" b="0" i="1" smtClean="0">
                              <a:solidFill>
                                <a:schemeClr val="tx1"/>
                              </a:solidFill>
                              <a:latin typeface="Cambria Math" panose="02040503050406030204" pitchFamily="18" charset="0"/>
                            </a:rPr>
                            <m:t>𝑚</m:t>
                          </m:r>
                        </m:sub>
                      </m:sSub>
                      <m:r>
                        <a:rPr lang="en-US" sz="2800" b="0" i="1" smtClean="0">
                          <a:solidFill>
                            <a:schemeClr val="tx1"/>
                          </a:solidFill>
                          <a:latin typeface="Cambria Math" panose="02040503050406030204" pitchFamily="18" charset="0"/>
                        </a:rPr>
                        <m:t>+</m:t>
                      </m:r>
                      <m:sSub>
                        <m:sSubPr>
                          <m:ctrlPr>
                            <a:rPr lang="en-US" sz="2800" b="0" i="1" smtClean="0">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ea typeface="Cambria Math" panose="02040503050406030204" pitchFamily="18" charset="0"/>
                            </a:rPr>
                            <m:t>𝜏</m:t>
                          </m:r>
                        </m:e>
                        <m:sub>
                          <m:r>
                            <a:rPr lang="en-US" sz="2800" b="0" i="1" smtClean="0">
                              <a:solidFill>
                                <a:schemeClr val="tx1"/>
                              </a:solidFill>
                              <a:latin typeface="Cambria Math" panose="02040503050406030204" pitchFamily="18" charset="0"/>
                            </a:rPr>
                            <m:t>2</m:t>
                          </m:r>
                          <m:r>
                            <a:rPr lang="en-US" sz="2800" b="0" i="1" smtClean="0">
                              <a:solidFill>
                                <a:schemeClr val="tx1"/>
                              </a:solidFill>
                              <a:latin typeface="Cambria Math" panose="02040503050406030204" pitchFamily="18" charset="0"/>
                            </a:rPr>
                            <m:t>𝑚</m:t>
                          </m:r>
                        </m:sub>
                      </m:sSub>
                      <m:sSub>
                        <m:sSubPr>
                          <m:ctrlPr>
                            <a:rPr lang="en-US" sz="2800" b="0" i="1" smtClean="0">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rPr>
                            <m:t>𝑡</m:t>
                          </m:r>
                        </m:e>
                        <m:sub>
                          <m:r>
                            <a:rPr lang="en-US" sz="2800" b="0" i="1" smtClean="0">
                              <a:solidFill>
                                <a:schemeClr val="tx1"/>
                              </a:solidFill>
                              <a:latin typeface="Cambria Math" panose="02040503050406030204" pitchFamily="18" charset="0"/>
                            </a:rPr>
                            <m:t>𝑗</m:t>
                          </m:r>
                        </m:sub>
                      </m:sSub>
                      <m:r>
                        <a:rPr lang="en-US" sz="2800" b="0" i="1" smtClean="0">
                          <a:solidFill>
                            <a:schemeClr val="tx1"/>
                          </a:solidFill>
                          <a:latin typeface="Cambria Math" panose="02040503050406030204" pitchFamily="18" charset="0"/>
                        </a:rPr>
                        <m:t>+</m:t>
                      </m:r>
                      <m:sSub>
                        <m:sSubPr>
                          <m:ctrlPr>
                            <a:rPr lang="en-US" sz="2800" b="0" i="1" smtClean="0">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ea typeface="Cambria Math" panose="02040503050406030204" pitchFamily="18" charset="0"/>
                            </a:rPr>
                            <m:t>𝜀</m:t>
                          </m:r>
                        </m:e>
                        <m:sub>
                          <m:r>
                            <a:rPr lang="en-US" sz="2800" b="0" i="1" smtClean="0">
                              <a:solidFill>
                                <a:schemeClr val="tx1"/>
                              </a:solidFill>
                              <a:latin typeface="Cambria Math" panose="02040503050406030204" pitchFamily="18" charset="0"/>
                            </a:rPr>
                            <m:t>𝑖𝑗𝑚</m:t>
                          </m:r>
                        </m:sub>
                      </m:sSub>
                    </m:oMath>
                  </m:oMathPara>
                </a14:m>
                <a:endParaRPr lang="en-US" sz="2800" dirty="0">
                  <a:solidFill>
                    <a:schemeClr val="tx1"/>
                  </a:solidFill>
                </a:endParaRPr>
              </a:p>
              <a:p>
                <a:pPr algn="l"/>
                <a:r>
                  <a:rPr lang="en-US" sz="2800" b="0" dirty="0">
                    <a:solidFill>
                      <a:schemeClr val="tx1"/>
                    </a:solidFill>
                  </a:rPr>
                  <a:t>     where betas are </a:t>
                </a:r>
                <a:r>
                  <a:rPr lang="en-US" sz="2800" b="0" i="1" dirty="0">
                    <a:solidFill>
                      <a:schemeClr val="tx1"/>
                    </a:solidFill>
                  </a:rPr>
                  <a:t>fixed effects</a:t>
                </a:r>
                <a:r>
                  <a:rPr lang="en-US" sz="2800" b="0" dirty="0">
                    <a:solidFill>
                      <a:schemeClr val="tx1"/>
                    </a:solidFill>
                  </a:rPr>
                  <a:t>, and the other are </a:t>
                </a:r>
                <a:r>
                  <a:rPr lang="en-US" sz="2800" b="0" i="1" dirty="0">
                    <a:solidFill>
                      <a:schemeClr val="tx1"/>
                    </a:solidFill>
                  </a:rPr>
                  <a:t>random effects</a:t>
                </a:r>
                <a:r>
                  <a:rPr lang="en-US" sz="2800" b="0" dirty="0">
                    <a:solidFill>
                      <a:schemeClr val="tx1"/>
                    </a:solidFill>
                  </a:rPr>
                  <a:t>. </a:t>
                </a:r>
              </a:p>
              <a:p>
                <a:pPr marL="457200" indent="-457200" algn="l">
                  <a:buClr>
                    <a:srgbClr val="7030A0"/>
                  </a:buClr>
                  <a:buFont typeface="Wingdings" panose="05000000000000000000" pitchFamily="2" charset="2"/>
                  <a:buChar char="q"/>
                </a:pPr>
                <a:r>
                  <a:rPr lang="en-US" sz="2800" dirty="0">
                    <a:solidFill>
                      <a:schemeClr val="tx1"/>
                    </a:solidFill>
                  </a:rPr>
                  <a:t>Fitted model is  </a:t>
                </a:r>
                <a14:m>
                  <m:oMath xmlns:m="http://schemas.openxmlformats.org/officeDocument/2006/math">
                    <m:acc>
                      <m:accPr>
                        <m:chr m:val="̂"/>
                        <m:ctrlPr>
                          <a:rPr lang="en-US" sz="2800" i="1">
                            <a:solidFill>
                              <a:schemeClr val="tx1"/>
                            </a:solidFill>
                            <a:latin typeface="Cambria Math" panose="02040503050406030204" pitchFamily="18" charset="0"/>
                          </a:rPr>
                        </m:ctrlPr>
                      </m:accPr>
                      <m:e>
                        <m:r>
                          <a:rPr lang="en-US" sz="2800" i="1">
                            <a:solidFill>
                              <a:schemeClr val="tx1"/>
                            </a:solidFill>
                            <a:latin typeface="Cambria Math" panose="02040503050406030204" pitchFamily="18" charset="0"/>
                          </a:rPr>
                          <m:t>𝐸</m:t>
                        </m:r>
                      </m:e>
                    </m:acc>
                    <m:r>
                      <a:rPr lang="en-US" sz="2800" i="1">
                        <a:solidFill>
                          <a:schemeClr val="tx1"/>
                        </a:solidFill>
                        <a:latin typeface="Cambria Math" panose="02040503050406030204" pitchFamily="18" charset="0"/>
                      </a:rPr>
                      <m:t>𝑦</m:t>
                    </m:r>
                    <m:r>
                      <a:rPr lang="en-US" sz="2800" i="1">
                        <a:solidFill>
                          <a:schemeClr val="tx1"/>
                        </a:solidFill>
                        <a:latin typeface="Cambria Math" panose="02040503050406030204" pitchFamily="18" charset="0"/>
                      </a:rPr>
                      <m:t>=</m:t>
                    </m:r>
                    <m:sSub>
                      <m:sSubPr>
                        <m:ctrlPr>
                          <a:rPr lang="en-US" sz="2800" i="1">
                            <a:solidFill>
                              <a:schemeClr val="tx1"/>
                            </a:solidFill>
                            <a:latin typeface="Cambria Math" panose="02040503050406030204" pitchFamily="18" charset="0"/>
                          </a:rPr>
                        </m:ctrlPr>
                      </m:sSubPr>
                      <m:e>
                        <m:acc>
                          <m:accPr>
                            <m:chr m:val="̂"/>
                            <m:ctrlPr>
                              <a:rPr lang="en-US" sz="2800" i="1">
                                <a:solidFill>
                                  <a:schemeClr val="tx1"/>
                                </a:solidFill>
                                <a:latin typeface="Cambria Math" panose="02040503050406030204" pitchFamily="18" charset="0"/>
                              </a:rPr>
                            </m:ctrlPr>
                          </m:accPr>
                          <m:e>
                            <m:r>
                              <a:rPr lang="en-US" sz="2800" i="1">
                                <a:solidFill>
                                  <a:schemeClr val="tx1"/>
                                </a:solidFill>
                                <a:latin typeface="Cambria Math" panose="02040503050406030204" pitchFamily="18" charset="0"/>
                                <a:ea typeface="Cambria Math" panose="02040503050406030204" pitchFamily="18" charset="0"/>
                              </a:rPr>
                              <m:t>𝛽</m:t>
                            </m:r>
                          </m:e>
                        </m:acc>
                      </m:e>
                      <m:sub>
                        <m:r>
                          <a:rPr lang="en-US" sz="2800" i="1">
                            <a:solidFill>
                              <a:schemeClr val="tx1"/>
                            </a:solidFill>
                            <a:latin typeface="Cambria Math" panose="02040503050406030204" pitchFamily="18" charset="0"/>
                          </a:rPr>
                          <m:t>0</m:t>
                        </m:r>
                      </m:sub>
                    </m:sSub>
                    <m:r>
                      <a:rPr lang="en-US" sz="2800" i="1">
                        <a:solidFill>
                          <a:schemeClr val="tx1"/>
                        </a:solidFill>
                        <a:latin typeface="Cambria Math" panose="02040503050406030204" pitchFamily="18" charset="0"/>
                      </a:rPr>
                      <m:t>+</m:t>
                    </m:r>
                    <m:sSub>
                      <m:sSubPr>
                        <m:ctrlPr>
                          <a:rPr lang="en-US" sz="2800" i="1">
                            <a:solidFill>
                              <a:schemeClr val="tx1"/>
                            </a:solidFill>
                            <a:latin typeface="Cambria Math" panose="02040503050406030204" pitchFamily="18" charset="0"/>
                          </a:rPr>
                        </m:ctrlPr>
                      </m:sSubPr>
                      <m:e>
                        <m:acc>
                          <m:accPr>
                            <m:chr m:val="̂"/>
                            <m:ctrlPr>
                              <a:rPr lang="en-US" sz="2800" i="1">
                                <a:solidFill>
                                  <a:schemeClr val="tx1"/>
                                </a:solidFill>
                                <a:latin typeface="Cambria Math" panose="02040503050406030204" pitchFamily="18" charset="0"/>
                              </a:rPr>
                            </m:ctrlPr>
                          </m:accPr>
                          <m:e>
                            <m:r>
                              <a:rPr lang="en-US" sz="2800" i="1">
                                <a:solidFill>
                                  <a:schemeClr val="tx1"/>
                                </a:solidFill>
                                <a:latin typeface="Cambria Math" panose="02040503050406030204" pitchFamily="18" charset="0"/>
                                <a:ea typeface="Cambria Math" panose="02040503050406030204" pitchFamily="18" charset="0"/>
                              </a:rPr>
                              <m:t>𝛽</m:t>
                            </m:r>
                          </m:e>
                        </m:acc>
                      </m:e>
                      <m:sub>
                        <m:r>
                          <a:rPr lang="en-US" sz="2800" i="1">
                            <a:solidFill>
                              <a:schemeClr val="tx1"/>
                            </a:solidFill>
                            <a:latin typeface="Cambria Math" panose="02040503050406030204" pitchFamily="18" charset="0"/>
                          </a:rPr>
                          <m:t>1</m:t>
                        </m:r>
                      </m:sub>
                    </m:sSub>
                    <m:sSub>
                      <m:sSubPr>
                        <m:ctrlPr>
                          <a:rPr lang="en-US" sz="2800" i="1">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rPr>
                          <m:t>𝑥</m:t>
                        </m:r>
                      </m:e>
                      <m:sub>
                        <m:r>
                          <a:rPr lang="en-US" sz="2800" i="1">
                            <a:solidFill>
                              <a:schemeClr val="tx1"/>
                            </a:solidFill>
                            <a:latin typeface="Cambria Math" panose="02040503050406030204" pitchFamily="18" charset="0"/>
                          </a:rPr>
                          <m:t>1</m:t>
                        </m:r>
                      </m:sub>
                    </m:sSub>
                    <m:r>
                      <a:rPr lang="en-US" sz="2800" i="1">
                        <a:solidFill>
                          <a:schemeClr val="tx1"/>
                        </a:solidFill>
                        <a:latin typeface="Cambria Math" panose="02040503050406030204" pitchFamily="18" charset="0"/>
                      </a:rPr>
                      <m:t>+…+</m:t>
                    </m:r>
                    <m:sSub>
                      <m:sSubPr>
                        <m:ctrlPr>
                          <a:rPr lang="en-US" sz="2800" i="1">
                            <a:solidFill>
                              <a:schemeClr val="tx1"/>
                            </a:solidFill>
                            <a:latin typeface="Cambria Math" panose="02040503050406030204" pitchFamily="18" charset="0"/>
                          </a:rPr>
                        </m:ctrlPr>
                      </m:sSubPr>
                      <m:e>
                        <m:acc>
                          <m:accPr>
                            <m:chr m:val="̂"/>
                            <m:ctrlPr>
                              <a:rPr lang="en-US" sz="2800" i="1">
                                <a:solidFill>
                                  <a:schemeClr val="tx1"/>
                                </a:solidFill>
                                <a:latin typeface="Cambria Math" panose="02040503050406030204" pitchFamily="18" charset="0"/>
                              </a:rPr>
                            </m:ctrlPr>
                          </m:accPr>
                          <m:e>
                            <m:r>
                              <a:rPr lang="en-US" sz="2800" i="1">
                                <a:solidFill>
                                  <a:schemeClr val="tx1"/>
                                </a:solidFill>
                                <a:latin typeface="Cambria Math" panose="02040503050406030204" pitchFamily="18" charset="0"/>
                                <a:ea typeface="Cambria Math" panose="02040503050406030204" pitchFamily="18" charset="0"/>
                              </a:rPr>
                              <m:t>𝛽</m:t>
                            </m:r>
                          </m:e>
                        </m:acc>
                      </m:e>
                      <m:sub>
                        <m:r>
                          <a:rPr lang="en-US" sz="2800" i="1">
                            <a:solidFill>
                              <a:schemeClr val="tx1"/>
                            </a:solidFill>
                            <a:latin typeface="Cambria Math" panose="02040503050406030204" pitchFamily="18" charset="0"/>
                            <a:ea typeface="Cambria Math" panose="02040503050406030204" pitchFamily="18" charset="0"/>
                          </a:rPr>
                          <m:t>𝑘</m:t>
                        </m:r>
                      </m:sub>
                    </m:sSub>
                    <m:sSub>
                      <m:sSubPr>
                        <m:ctrlPr>
                          <a:rPr lang="en-US" sz="2800" i="1">
                            <a:solidFill>
                              <a:schemeClr val="tx1"/>
                            </a:solidFill>
                            <a:latin typeface="Cambria Math" panose="02040503050406030204" pitchFamily="18" charset="0"/>
                            <a:ea typeface="Cambria Math" panose="02040503050406030204" pitchFamily="18" charset="0"/>
                          </a:rPr>
                        </m:ctrlPr>
                      </m:sSubPr>
                      <m:e>
                        <m:r>
                          <a:rPr lang="en-US" sz="2800" i="1">
                            <a:solidFill>
                              <a:schemeClr val="tx1"/>
                            </a:solidFill>
                            <a:latin typeface="Cambria Math"/>
                            <a:ea typeface="Cambria Math" panose="02040503050406030204" pitchFamily="18" charset="0"/>
                          </a:rPr>
                          <m:t>𝑥</m:t>
                        </m:r>
                      </m:e>
                      <m:sub>
                        <m:r>
                          <a:rPr lang="en-US" sz="2800" i="1">
                            <a:solidFill>
                              <a:schemeClr val="tx1"/>
                            </a:solidFill>
                            <a:latin typeface="Cambria Math"/>
                            <a:ea typeface="Cambria Math" panose="02040503050406030204" pitchFamily="18" charset="0"/>
                          </a:rPr>
                          <m:t>𝑘</m:t>
                        </m:r>
                      </m:sub>
                    </m:sSub>
                    <m:r>
                      <a:rPr lang="en-US" sz="2800" i="1">
                        <a:solidFill>
                          <a:schemeClr val="tx1"/>
                        </a:solidFill>
                        <a:latin typeface="Cambria Math"/>
                        <a:ea typeface="Cambria Math" panose="02040503050406030204" pitchFamily="18" charset="0"/>
                      </a:rPr>
                      <m:t>+</m:t>
                    </m:r>
                    <m:sSub>
                      <m:sSubPr>
                        <m:ctrlPr>
                          <a:rPr lang="en-US" sz="2800" i="1">
                            <a:solidFill>
                              <a:schemeClr val="tx1"/>
                            </a:solidFill>
                            <a:latin typeface="Cambria Math" panose="02040503050406030204" pitchFamily="18" charset="0"/>
                            <a:ea typeface="Cambria Math" panose="02040503050406030204" pitchFamily="18" charset="0"/>
                          </a:rPr>
                        </m:ctrlPr>
                      </m:sSubPr>
                      <m:e>
                        <m:acc>
                          <m:accPr>
                            <m:chr m:val="̂"/>
                            <m:ctrlPr>
                              <a:rPr lang="en-US" sz="2800" i="1">
                                <a:solidFill>
                                  <a:schemeClr val="tx1"/>
                                </a:solidFill>
                                <a:latin typeface="Cambria Math" panose="02040503050406030204" pitchFamily="18" charset="0"/>
                                <a:ea typeface="Cambria Math" panose="02040503050406030204" pitchFamily="18" charset="0"/>
                              </a:rPr>
                            </m:ctrlPr>
                          </m:accPr>
                          <m:e>
                            <m:r>
                              <a:rPr lang="en-US" sz="2800" i="1">
                                <a:solidFill>
                                  <a:schemeClr val="tx1"/>
                                </a:solidFill>
                                <a:latin typeface="Cambria Math"/>
                                <a:ea typeface="Cambria Math"/>
                              </a:rPr>
                              <m:t>𝛽</m:t>
                            </m:r>
                          </m:e>
                        </m:acc>
                      </m:e>
                      <m:sub>
                        <m:r>
                          <a:rPr lang="en-US" sz="2800" i="1">
                            <a:solidFill>
                              <a:schemeClr val="tx1"/>
                            </a:solidFill>
                            <a:latin typeface="Cambria Math"/>
                            <a:ea typeface="Cambria Math" panose="02040503050406030204" pitchFamily="18" charset="0"/>
                          </a:rPr>
                          <m:t>𝑘</m:t>
                        </m:r>
                        <m:r>
                          <a:rPr lang="en-US" sz="2800" i="1">
                            <a:solidFill>
                              <a:schemeClr val="tx1"/>
                            </a:solidFill>
                            <a:latin typeface="Cambria Math"/>
                            <a:ea typeface="Cambria Math" panose="02040503050406030204" pitchFamily="18" charset="0"/>
                          </a:rPr>
                          <m:t>+1</m:t>
                        </m:r>
                      </m:sub>
                    </m:sSub>
                    <m:r>
                      <a:rPr lang="en-US" sz="2800" i="1">
                        <a:solidFill>
                          <a:schemeClr val="tx1"/>
                        </a:solidFill>
                        <a:latin typeface="Cambria Math"/>
                        <a:ea typeface="Cambria Math" panose="02040503050406030204" pitchFamily="18" charset="0"/>
                      </a:rPr>
                      <m:t>𝑡</m:t>
                    </m:r>
                  </m:oMath>
                </a14:m>
                <a:r>
                  <a:rPr lang="en-US" sz="2800" dirty="0">
                    <a:solidFill>
                      <a:schemeClr val="tx1"/>
                    </a:solidFill>
                  </a:rPr>
                  <a:t>.</a:t>
                </a:r>
                <a:endParaRPr lang="en-US" sz="2800" b="0" dirty="0">
                  <a:solidFill>
                    <a:schemeClr val="tx1"/>
                  </a:solidFill>
                </a:endParaRPr>
              </a:p>
              <a:p>
                <a:pPr marL="457200" indent="-457200" algn="l">
                  <a:buClr>
                    <a:srgbClr val="7030A0"/>
                  </a:buClr>
                  <a:buFont typeface="Wingdings" panose="05000000000000000000" pitchFamily="2" charset="2"/>
                  <a:buChar char="q"/>
                </a:pPr>
                <a:r>
                  <a:rPr lang="en-US" sz="2800" dirty="0">
                    <a:solidFill>
                      <a:schemeClr val="tx1"/>
                    </a:solidFill>
                  </a:rPr>
                  <a:t>Interpretation and prediction is done like in the general linear model.</a:t>
                </a:r>
              </a:p>
            </p:txBody>
          </p:sp>
        </mc:Choice>
        <mc:Fallback xmlns="">
          <p:sp>
            <p:nvSpPr>
              <p:cNvPr id="3" name="Subtitle 2">
                <a:extLst>
                  <a:ext uri="{FF2B5EF4-FFF2-40B4-BE49-F238E27FC236}">
                    <a16:creationId xmlns:a16="http://schemas.microsoft.com/office/drawing/2014/main" id="{937977FE-7060-4554-8802-D380BB4E77D1}"/>
                  </a:ext>
                </a:extLst>
              </p:cNvPr>
              <p:cNvSpPr>
                <a:spLocks noGrp="1" noRot="1" noChangeAspect="1" noMove="1" noResize="1" noEditPoints="1" noAdjustHandles="1" noChangeArrowheads="1" noChangeShapeType="1" noTextEdit="1"/>
              </p:cNvSpPr>
              <p:nvPr>
                <p:ph type="subTitle" idx="1"/>
              </p:nvPr>
            </p:nvSpPr>
            <p:spPr>
              <a:xfrm>
                <a:off x="690837" y="1473576"/>
                <a:ext cx="11501163" cy="3661089"/>
              </a:xfrm>
              <a:blipFill>
                <a:blip r:embed="rId2"/>
                <a:stretch>
                  <a:fillRect l="-901" t="-1667" b="-1833"/>
                </a:stretch>
              </a:blipFill>
            </p:spPr>
            <p:txBody>
              <a:bodyPr/>
              <a:lstStyle/>
              <a:p>
                <a:r>
                  <a:rPr lang="en-US">
                    <a:noFill/>
                  </a:rPr>
                  <a:t> </a:t>
                </a:r>
              </a:p>
            </p:txBody>
          </p:sp>
        </mc:Fallback>
      </mc:AlternateContent>
      <p:sp>
        <p:nvSpPr>
          <p:cNvPr id="5" name="Title 1">
            <a:extLst>
              <a:ext uri="{FF2B5EF4-FFF2-40B4-BE49-F238E27FC236}">
                <a16:creationId xmlns:a16="http://schemas.microsoft.com/office/drawing/2014/main" id="{8FDE2D6A-EB0F-4F67-8847-35AECB8A3F6B}"/>
              </a:ext>
            </a:extLst>
          </p:cNvPr>
          <p:cNvSpPr txBox="1">
            <a:spLocks/>
          </p:cNvSpPr>
          <p:nvPr/>
        </p:nvSpPr>
        <p:spPr>
          <a:xfrm>
            <a:off x="834060" y="406039"/>
            <a:ext cx="10527128" cy="804481"/>
          </a:xfrm>
          <a:prstGeom prst="rect">
            <a:avLst/>
          </a:prstGeom>
        </p:spPr>
        <p:txBody>
          <a:bodyPr vert="horz" lIns="91440" tIns="45720" rIns="91440" bIns="45720" rtlCol="0" anchor="ctr">
            <a:normAutofit fontScale="775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400" dirty="0"/>
              <a:t>HIERARCHICAL REGRESSION FOR NORMAL RESPONSE: THEORY (CONT.)</a:t>
            </a:r>
          </a:p>
        </p:txBody>
      </p:sp>
      <p:pic>
        <p:nvPicPr>
          <p:cNvPr id="6" name="Picture 5">
            <a:extLst>
              <a:ext uri="{FF2B5EF4-FFF2-40B4-BE49-F238E27FC236}">
                <a16:creationId xmlns:a16="http://schemas.microsoft.com/office/drawing/2014/main" id="{B05757BA-0A9C-4112-BEC1-7A142B5A39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1070182" y="1153424"/>
            <a:ext cx="10349837" cy="120423"/>
          </a:xfrm>
          <a:prstGeom prst="rect">
            <a:avLst/>
          </a:prstGeom>
        </p:spPr>
      </p:pic>
      <p:pic>
        <p:nvPicPr>
          <p:cNvPr id="7" name="Picture 6">
            <a:extLst>
              <a:ext uri="{FF2B5EF4-FFF2-40B4-BE49-F238E27FC236}">
                <a16:creationId xmlns:a16="http://schemas.microsoft.com/office/drawing/2014/main" id="{7B9072E2-264D-4E1E-A32B-75B4F7AB95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1351" y="5328284"/>
            <a:ext cx="10349837" cy="120423"/>
          </a:xfrm>
          <a:prstGeom prst="rect">
            <a:avLst/>
          </a:prstGeom>
        </p:spPr>
      </p:pic>
      <p:pic>
        <p:nvPicPr>
          <p:cNvPr id="8" name="Picture 7">
            <a:extLst>
              <a:ext uri="{FF2B5EF4-FFF2-40B4-BE49-F238E27FC236}">
                <a16:creationId xmlns:a16="http://schemas.microsoft.com/office/drawing/2014/main" id="{05A2B17E-992C-4A03-9D13-732D1A08B3E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77948" y="6037529"/>
            <a:ext cx="932596" cy="823031"/>
          </a:xfrm>
          <a:prstGeom prst="rect">
            <a:avLst/>
          </a:prstGeom>
        </p:spPr>
      </p:pic>
      <p:sp>
        <p:nvSpPr>
          <p:cNvPr id="9" name="Slide Number Placeholder 3">
            <a:extLst>
              <a:ext uri="{FF2B5EF4-FFF2-40B4-BE49-F238E27FC236}">
                <a16:creationId xmlns:a16="http://schemas.microsoft.com/office/drawing/2014/main" id="{DAEC9CA8-CFE2-4921-8C07-218E830882CA}"/>
              </a:ext>
            </a:extLst>
          </p:cNvPr>
          <p:cNvSpPr txBox="1">
            <a:spLocks/>
          </p:cNvSpPr>
          <p:nvPr/>
        </p:nvSpPr>
        <p:spPr>
          <a:xfrm>
            <a:off x="10617798" y="6081483"/>
            <a:ext cx="715953" cy="569779"/>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3A98EE3D-8CD1-4C3F-BD1C-C98C9596463C}" type="slidenum">
              <a:rPr lang="en-US" sz="2600" smtClean="0">
                <a:solidFill>
                  <a:schemeClr val="bg1"/>
                </a:solidFill>
              </a:rPr>
              <a:pPr algn="ctr"/>
              <a:t>105</a:t>
            </a:fld>
            <a:endParaRPr lang="en-US" sz="2600" dirty="0">
              <a:solidFill>
                <a:schemeClr val="bg1"/>
              </a:solidFill>
            </a:endParaRPr>
          </a:p>
        </p:txBody>
      </p:sp>
    </p:spTree>
    <p:extLst>
      <p:ext uri="{BB962C8B-B14F-4D97-AF65-F5344CB8AC3E}">
        <p14:creationId xmlns:p14="http://schemas.microsoft.com/office/powerpoint/2010/main" val="209745463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937977FE-7060-4554-8802-D380BB4E77D1}"/>
              </a:ext>
            </a:extLst>
          </p:cNvPr>
          <p:cNvSpPr>
            <a:spLocks noGrp="1"/>
          </p:cNvSpPr>
          <p:nvPr>
            <p:ph type="subTitle" idx="1"/>
          </p:nvPr>
        </p:nvSpPr>
        <p:spPr>
          <a:xfrm>
            <a:off x="346281" y="1216750"/>
            <a:ext cx="11501163" cy="4820780"/>
          </a:xfrm>
        </p:spPr>
        <p:txBody>
          <a:bodyPr>
            <a:normAutofit/>
          </a:bodyPr>
          <a:lstStyle/>
          <a:p>
            <a:pPr marL="457200" indent="-457200" algn="just">
              <a:buClr>
                <a:srgbClr val="7030A0"/>
              </a:buClr>
              <a:buFont typeface="Wingdings" panose="05000000000000000000" pitchFamily="2" charset="2"/>
              <a:buChar char="q"/>
            </a:pPr>
            <a:r>
              <a:rPr lang="en-US" sz="2800" dirty="0">
                <a:solidFill>
                  <a:schemeClr val="tx1"/>
                </a:solidFill>
              </a:rPr>
              <a:t>Mothers and daughters from 24 families with signs of depression were invited for a study of efficacy of a new method of intensive psychotherapy. At the baseline, one- and three-month visits, the quality of life (QOL) questionnaire was filled out by each of the participant, and a QOL score was computed. Higher values of this score indicate better quality of life. Whether signs of depression were present was also recorded (1=present, or 0=absent). The study was done on mother-daughter dyads. This type of study is called </a:t>
            </a:r>
            <a:r>
              <a:rPr lang="en-US" sz="2800" i="1" dirty="0">
                <a:solidFill>
                  <a:schemeClr val="tx1"/>
                </a:solidFill>
              </a:rPr>
              <a:t>familial</a:t>
            </a:r>
            <a:r>
              <a:rPr lang="en-US" sz="2800" dirty="0">
                <a:solidFill>
                  <a:schemeClr val="tx1"/>
                </a:solidFill>
              </a:rPr>
              <a:t> or </a:t>
            </a:r>
            <a:r>
              <a:rPr lang="en-US" sz="2800" i="1" dirty="0">
                <a:solidFill>
                  <a:schemeClr val="tx1"/>
                </a:solidFill>
              </a:rPr>
              <a:t>dyadic</a:t>
            </a:r>
            <a:r>
              <a:rPr lang="en-US" sz="2800" dirty="0">
                <a:solidFill>
                  <a:schemeClr val="tx1"/>
                </a:solidFill>
              </a:rPr>
              <a:t>. The scores are logically expected to be correlated over time for each individual, and also members of the same family might have correlated responses. We fit a three-stage hierarchical model for these </a:t>
            </a:r>
            <a:r>
              <a:rPr lang="en-US" sz="2800" dirty="0">
                <a:solidFill>
                  <a:schemeClr val="tx1"/>
                </a:solidFill>
                <a:hlinkClick r:id="rId2" action="ppaction://hlinkfile"/>
              </a:rPr>
              <a:t>data</a:t>
            </a:r>
            <a:r>
              <a:rPr lang="en-US" sz="2800" dirty="0">
                <a:solidFill>
                  <a:schemeClr val="tx1"/>
                </a:solidFill>
              </a:rPr>
              <a:t>.</a:t>
            </a:r>
          </a:p>
        </p:txBody>
      </p:sp>
      <p:sp>
        <p:nvSpPr>
          <p:cNvPr id="5" name="Title 1">
            <a:extLst>
              <a:ext uri="{FF2B5EF4-FFF2-40B4-BE49-F238E27FC236}">
                <a16:creationId xmlns:a16="http://schemas.microsoft.com/office/drawing/2014/main" id="{8FDE2D6A-EB0F-4F67-8847-35AECB8A3F6B}"/>
              </a:ext>
            </a:extLst>
          </p:cNvPr>
          <p:cNvSpPr txBox="1">
            <a:spLocks/>
          </p:cNvSpPr>
          <p:nvPr/>
        </p:nvSpPr>
        <p:spPr>
          <a:xfrm>
            <a:off x="834060" y="406039"/>
            <a:ext cx="10527128" cy="804481"/>
          </a:xfrm>
          <a:prstGeom prst="rect">
            <a:avLst/>
          </a:prstGeom>
        </p:spPr>
        <p:txBody>
          <a:bodyPr vert="horz" lIns="91440" tIns="45720" rIns="91440" bIns="45720" rtlCol="0" anchor="ctr">
            <a:normAutofit fontScale="92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400" dirty="0"/>
              <a:t>HIERARCHICAL REGRESSION FOR NORMAL RESPONSE: EXAMPLE</a:t>
            </a:r>
          </a:p>
        </p:txBody>
      </p:sp>
      <p:pic>
        <p:nvPicPr>
          <p:cNvPr id="6" name="Picture 5">
            <a:extLst>
              <a:ext uri="{FF2B5EF4-FFF2-40B4-BE49-F238E27FC236}">
                <a16:creationId xmlns:a16="http://schemas.microsoft.com/office/drawing/2014/main" id="{0097C1E4-D51E-49DD-B301-45077116A3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983914" y="1123919"/>
            <a:ext cx="10349837" cy="120423"/>
          </a:xfrm>
          <a:prstGeom prst="rect">
            <a:avLst/>
          </a:prstGeom>
        </p:spPr>
      </p:pic>
      <p:pic>
        <p:nvPicPr>
          <p:cNvPr id="7" name="Picture 6">
            <a:extLst>
              <a:ext uri="{FF2B5EF4-FFF2-40B4-BE49-F238E27FC236}">
                <a16:creationId xmlns:a16="http://schemas.microsoft.com/office/drawing/2014/main" id="{E3769480-2527-4752-82D4-398A0FDFEE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3914" y="6250193"/>
            <a:ext cx="8934638" cy="116179"/>
          </a:xfrm>
          <a:prstGeom prst="rect">
            <a:avLst/>
          </a:prstGeom>
        </p:spPr>
      </p:pic>
      <p:pic>
        <p:nvPicPr>
          <p:cNvPr id="8" name="Picture 7">
            <a:extLst>
              <a:ext uri="{FF2B5EF4-FFF2-40B4-BE49-F238E27FC236}">
                <a16:creationId xmlns:a16="http://schemas.microsoft.com/office/drawing/2014/main" id="{02EA685C-665D-4349-B9C2-C7B1F47E26C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67191" y="6037529"/>
            <a:ext cx="943353" cy="823031"/>
          </a:xfrm>
          <a:prstGeom prst="rect">
            <a:avLst/>
          </a:prstGeom>
        </p:spPr>
      </p:pic>
      <p:sp>
        <p:nvSpPr>
          <p:cNvPr id="9" name="Slide Number Placeholder 3">
            <a:extLst>
              <a:ext uri="{FF2B5EF4-FFF2-40B4-BE49-F238E27FC236}">
                <a16:creationId xmlns:a16="http://schemas.microsoft.com/office/drawing/2014/main" id="{86224B27-CB17-409B-8752-A41C72525313}"/>
              </a:ext>
            </a:extLst>
          </p:cNvPr>
          <p:cNvSpPr txBox="1">
            <a:spLocks/>
          </p:cNvSpPr>
          <p:nvPr/>
        </p:nvSpPr>
        <p:spPr>
          <a:xfrm>
            <a:off x="10617798" y="6081483"/>
            <a:ext cx="715953" cy="569779"/>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3A98EE3D-8CD1-4C3F-BD1C-C98C9596463C}" type="slidenum">
              <a:rPr lang="en-US" sz="2600" smtClean="0">
                <a:solidFill>
                  <a:schemeClr val="bg1"/>
                </a:solidFill>
              </a:rPr>
              <a:pPr algn="ctr"/>
              <a:t>106</a:t>
            </a:fld>
            <a:endParaRPr lang="en-US" sz="2600" dirty="0">
              <a:solidFill>
                <a:schemeClr val="bg1"/>
              </a:solidFill>
            </a:endParaRPr>
          </a:p>
        </p:txBody>
      </p:sp>
    </p:spTree>
    <p:extLst>
      <p:ext uri="{BB962C8B-B14F-4D97-AF65-F5344CB8AC3E}">
        <p14:creationId xmlns:p14="http://schemas.microsoft.com/office/powerpoint/2010/main" val="337996554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937977FE-7060-4554-8802-D380BB4E77D1}"/>
              </a:ext>
            </a:extLst>
          </p:cNvPr>
          <p:cNvSpPr>
            <a:spLocks noGrp="1"/>
          </p:cNvSpPr>
          <p:nvPr>
            <p:ph type="subTitle" idx="1"/>
          </p:nvPr>
        </p:nvSpPr>
        <p:spPr>
          <a:xfrm>
            <a:off x="582949" y="1237505"/>
            <a:ext cx="11501163" cy="5237067"/>
          </a:xfrm>
        </p:spPr>
        <p:txBody>
          <a:bodyPr>
            <a:normAutofit/>
          </a:bodyPr>
          <a:lstStyle/>
          <a:p>
            <a:pPr marL="457200" indent="-457200" algn="l">
              <a:buClr>
                <a:srgbClr val="7030A0"/>
              </a:buClr>
              <a:buFont typeface="Wingdings" panose="05000000000000000000" pitchFamily="2" charset="2"/>
              <a:buChar char="q"/>
            </a:pPr>
            <a:r>
              <a:rPr lang="en-US" sz="2800" dirty="0">
                <a:solidFill>
                  <a:schemeClr val="tx1"/>
                </a:solidFill>
              </a:rPr>
              <a:t>We create a long-form data set and run the regression.</a:t>
            </a:r>
          </a:p>
          <a:p>
            <a:pPr algn="l"/>
            <a:endParaRPr lang="en-US" sz="800" dirty="0">
              <a:solidFill>
                <a:schemeClr val="tx1"/>
              </a:solidFill>
            </a:endParaRPr>
          </a:p>
          <a:p>
            <a:pPr algn="l"/>
            <a:r>
              <a:rPr lang="en-US" sz="2000" dirty="0">
                <a:solidFill>
                  <a:schemeClr val="tx1"/>
                </a:solidFill>
                <a:latin typeface="Courier New" panose="02070309020205020404" pitchFamily="49" charset="0"/>
                <a:cs typeface="Courier New" panose="02070309020205020404" pitchFamily="49" charset="0"/>
              </a:rPr>
              <a:t>summary(</a:t>
            </a:r>
            <a:r>
              <a:rPr lang="en-US" sz="2000" dirty="0" err="1">
                <a:solidFill>
                  <a:schemeClr val="tx1"/>
                </a:solidFill>
                <a:latin typeface="Courier New" panose="02070309020205020404" pitchFamily="49" charset="0"/>
                <a:cs typeface="Courier New" panose="02070309020205020404" pitchFamily="49" charset="0"/>
              </a:rPr>
              <a:t>fitted.model</a:t>
            </a:r>
            <a:r>
              <a:rPr lang="en-US" sz="2000" dirty="0">
                <a:solidFill>
                  <a:schemeClr val="tx1"/>
                </a:solidFill>
                <a:latin typeface="Courier New" panose="02070309020205020404" pitchFamily="49" charset="0"/>
                <a:cs typeface="Courier New" panose="02070309020205020404" pitchFamily="49" charset="0"/>
              </a:rPr>
              <a:t>&lt;- </a:t>
            </a:r>
            <a:r>
              <a:rPr lang="en-US" sz="2000" dirty="0" err="1">
                <a:solidFill>
                  <a:schemeClr val="tx1"/>
                </a:solidFill>
                <a:latin typeface="Courier New" panose="02070309020205020404" pitchFamily="49" charset="0"/>
                <a:cs typeface="Courier New" panose="02070309020205020404" pitchFamily="49" charset="0"/>
              </a:rPr>
              <a:t>lmer</a:t>
            </a:r>
            <a:r>
              <a:rPr lang="en-US" sz="2000" dirty="0">
                <a:solidFill>
                  <a:schemeClr val="tx1"/>
                </a:solidFill>
                <a:latin typeface="Courier New" panose="02070309020205020404" pitchFamily="49" charset="0"/>
                <a:cs typeface="Courier New" panose="02070309020205020404" pitchFamily="49" charset="0"/>
              </a:rPr>
              <a:t>(</a:t>
            </a:r>
            <a:r>
              <a:rPr lang="en-US" sz="2000" dirty="0" err="1">
                <a:solidFill>
                  <a:schemeClr val="tx1"/>
                </a:solidFill>
                <a:latin typeface="Courier New" panose="02070309020205020404" pitchFamily="49" charset="0"/>
                <a:cs typeface="Courier New" panose="02070309020205020404" pitchFamily="49" charset="0"/>
              </a:rPr>
              <a:t>qol</a:t>
            </a:r>
            <a:r>
              <a:rPr lang="en-US" sz="2000" dirty="0">
                <a:solidFill>
                  <a:schemeClr val="tx1"/>
                </a:solidFill>
                <a:latin typeface="Courier New" panose="02070309020205020404" pitchFamily="49" charset="0"/>
                <a:cs typeface="Courier New" panose="02070309020205020404" pitchFamily="49" charset="0"/>
              </a:rPr>
              <a:t> ~ relation + depression + visit  </a:t>
            </a:r>
          </a:p>
          <a:p>
            <a:pPr algn="l"/>
            <a:r>
              <a:rPr lang="en-US" sz="2000" dirty="0">
                <a:solidFill>
                  <a:schemeClr val="tx1"/>
                </a:solidFill>
                <a:latin typeface="Courier New" panose="02070309020205020404" pitchFamily="49" charset="0"/>
                <a:cs typeface="Courier New" panose="02070309020205020404" pitchFamily="49" charset="0"/>
              </a:rPr>
              <a:t>+ (1 + </a:t>
            </a:r>
            <a:r>
              <a:rPr lang="en-US" sz="2000" dirty="0" err="1">
                <a:solidFill>
                  <a:schemeClr val="tx1"/>
                </a:solidFill>
                <a:latin typeface="Courier New" panose="02070309020205020404" pitchFamily="49" charset="0"/>
                <a:cs typeface="Courier New" panose="02070309020205020404" pitchFamily="49" charset="0"/>
              </a:rPr>
              <a:t>visit|family</a:t>
            </a:r>
            <a:r>
              <a:rPr lang="en-US" sz="2000" dirty="0">
                <a:solidFill>
                  <a:schemeClr val="tx1"/>
                </a:solidFill>
                <a:latin typeface="Courier New" panose="02070309020205020404" pitchFamily="49" charset="0"/>
                <a:cs typeface="Courier New" panose="02070309020205020404" pitchFamily="49" charset="0"/>
              </a:rPr>
              <a:t>)+ (1 + </a:t>
            </a:r>
            <a:r>
              <a:rPr lang="en-US" sz="2000" dirty="0" err="1">
                <a:solidFill>
                  <a:schemeClr val="tx1"/>
                </a:solidFill>
                <a:latin typeface="Courier New" panose="02070309020205020404" pitchFamily="49" charset="0"/>
                <a:cs typeface="Courier New" panose="02070309020205020404" pitchFamily="49" charset="0"/>
              </a:rPr>
              <a:t>visit|family:individual</a:t>
            </a:r>
            <a:r>
              <a:rPr lang="en-US" sz="2000" dirty="0">
                <a:solidFill>
                  <a:schemeClr val="tx1"/>
                </a:solidFill>
                <a:latin typeface="Courier New" panose="02070309020205020404" pitchFamily="49" charset="0"/>
                <a:cs typeface="Courier New" panose="02070309020205020404" pitchFamily="49" charset="0"/>
              </a:rPr>
              <a:t>),  control=</a:t>
            </a:r>
            <a:r>
              <a:rPr lang="en-US" sz="2000" dirty="0" err="1">
                <a:solidFill>
                  <a:schemeClr val="tx1"/>
                </a:solidFill>
                <a:latin typeface="Courier New" panose="02070309020205020404" pitchFamily="49" charset="0"/>
                <a:cs typeface="Courier New" panose="02070309020205020404" pitchFamily="49" charset="0"/>
              </a:rPr>
              <a:t>lmerControl</a:t>
            </a:r>
            <a:r>
              <a:rPr lang="en-US" sz="2000" dirty="0">
                <a:solidFill>
                  <a:schemeClr val="tx1"/>
                </a:solidFill>
                <a:latin typeface="Courier New" panose="02070309020205020404" pitchFamily="49" charset="0"/>
                <a:cs typeface="Courier New" panose="02070309020205020404" pitchFamily="49" charset="0"/>
              </a:rPr>
              <a:t>(</a:t>
            </a:r>
            <a:r>
              <a:rPr lang="en-US" sz="2000" dirty="0" err="1">
                <a:solidFill>
                  <a:schemeClr val="tx1"/>
                </a:solidFill>
                <a:latin typeface="Courier New" panose="02070309020205020404" pitchFamily="49" charset="0"/>
                <a:cs typeface="Courier New" panose="02070309020205020404" pitchFamily="49" charset="0"/>
              </a:rPr>
              <a:t>calc.derivs</a:t>
            </a:r>
            <a:r>
              <a:rPr lang="en-US" sz="2000" dirty="0">
                <a:solidFill>
                  <a:schemeClr val="tx1"/>
                </a:solidFill>
                <a:latin typeface="Courier New" panose="02070309020205020404" pitchFamily="49" charset="0"/>
                <a:cs typeface="Courier New" panose="02070309020205020404" pitchFamily="49" charset="0"/>
              </a:rPr>
              <a:t> = FALSE), data=</a:t>
            </a:r>
            <a:r>
              <a:rPr lang="en-US" sz="2000" dirty="0" err="1">
                <a:solidFill>
                  <a:schemeClr val="tx1"/>
                </a:solidFill>
                <a:latin typeface="Courier New" panose="02070309020205020404" pitchFamily="49" charset="0"/>
                <a:cs typeface="Courier New" panose="02070309020205020404" pitchFamily="49" charset="0"/>
              </a:rPr>
              <a:t>longform.data</a:t>
            </a:r>
            <a:r>
              <a:rPr lang="en-US" sz="2000" dirty="0">
                <a:solidFill>
                  <a:schemeClr val="tx1"/>
                </a:solidFill>
                <a:latin typeface="Courier New" panose="02070309020205020404" pitchFamily="49" charset="0"/>
                <a:cs typeface="Courier New" panose="02070309020205020404" pitchFamily="49" charset="0"/>
              </a:rPr>
              <a:t>))</a:t>
            </a:r>
          </a:p>
        </p:txBody>
      </p:sp>
      <p:sp>
        <p:nvSpPr>
          <p:cNvPr id="5" name="Title 1">
            <a:extLst>
              <a:ext uri="{FF2B5EF4-FFF2-40B4-BE49-F238E27FC236}">
                <a16:creationId xmlns:a16="http://schemas.microsoft.com/office/drawing/2014/main" id="{8FDE2D6A-EB0F-4F67-8847-35AECB8A3F6B}"/>
              </a:ext>
            </a:extLst>
          </p:cNvPr>
          <p:cNvSpPr txBox="1">
            <a:spLocks/>
          </p:cNvSpPr>
          <p:nvPr/>
        </p:nvSpPr>
        <p:spPr>
          <a:xfrm>
            <a:off x="834060" y="406039"/>
            <a:ext cx="10527128" cy="804481"/>
          </a:xfrm>
          <a:prstGeom prst="rect">
            <a:avLst/>
          </a:prstGeom>
        </p:spPr>
        <p:txBody>
          <a:bodyPr vert="horz" lIns="91440" tIns="45720" rIns="91440" bIns="45720" rtlCol="0" anchor="ctr">
            <a:normAutofit fontScale="775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400" dirty="0"/>
              <a:t>HIERARCHICAL REGRESSION FOR NORMAL RESPONSE: EXAMPLE (CONT.)</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32550" y="2845040"/>
            <a:ext cx="7401959" cy="3629532"/>
          </a:xfrm>
          <a:prstGeom prst="rect">
            <a:avLst/>
          </a:prstGeom>
        </p:spPr>
      </p:pic>
      <p:sp>
        <p:nvSpPr>
          <p:cNvPr id="6" name="Oval 5"/>
          <p:cNvSpPr/>
          <p:nvPr/>
        </p:nvSpPr>
        <p:spPr>
          <a:xfrm>
            <a:off x="3578306" y="5015550"/>
            <a:ext cx="1588577" cy="165201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EA43EEBE-D9A6-42A2-BFDD-A8A00400DD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983914" y="1123919"/>
            <a:ext cx="10349837" cy="120423"/>
          </a:xfrm>
          <a:prstGeom prst="rect">
            <a:avLst/>
          </a:prstGeom>
        </p:spPr>
      </p:pic>
      <p:pic>
        <p:nvPicPr>
          <p:cNvPr id="8" name="Picture 7">
            <a:extLst>
              <a:ext uri="{FF2B5EF4-FFF2-40B4-BE49-F238E27FC236}">
                <a16:creationId xmlns:a16="http://schemas.microsoft.com/office/drawing/2014/main" id="{FB4FA9F1-35E3-4C36-AFE1-903DBAA1D3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2194" y="6501557"/>
            <a:ext cx="9192822" cy="106961"/>
          </a:xfrm>
          <a:prstGeom prst="rect">
            <a:avLst/>
          </a:prstGeom>
        </p:spPr>
      </p:pic>
      <p:pic>
        <p:nvPicPr>
          <p:cNvPr id="9" name="Picture 8">
            <a:extLst>
              <a:ext uri="{FF2B5EF4-FFF2-40B4-BE49-F238E27FC236}">
                <a16:creationId xmlns:a16="http://schemas.microsoft.com/office/drawing/2014/main" id="{89357B0B-F9FD-4DCA-8954-C4833D95E05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10221" y="6037529"/>
            <a:ext cx="900323" cy="823031"/>
          </a:xfrm>
          <a:prstGeom prst="rect">
            <a:avLst/>
          </a:prstGeom>
        </p:spPr>
      </p:pic>
      <p:sp>
        <p:nvSpPr>
          <p:cNvPr id="10" name="Slide Number Placeholder 3">
            <a:extLst>
              <a:ext uri="{FF2B5EF4-FFF2-40B4-BE49-F238E27FC236}">
                <a16:creationId xmlns:a16="http://schemas.microsoft.com/office/drawing/2014/main" id="{91731229-1242-4045-AC80-E2A7FD2226F7}"/>
              </a:ext>
            </a:extLst>
          </p:cNvPr>
          <p:cNvSpPr txBox="1">
            <a:spLocks/>
          </p:cNvSpPr>
          <p:nvPr/>
        </p:nvSpPr>
        <p:spPr>
          <a:xfrm>
            <a:off x="10617798" y="6081483"/>
            <a:ext cx="715953" cy="569779"/>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3A98EE3D-8CD1-4C3F-BD1C-C98C9596463C}" type="slidenum">
              <a:rPr lang="en-US" sz="2600" smtClean="0">
                <a:solidFill>
                  <a:schemeClr val="bg1"/>
                </a:solidFill>
              </a:rPr>
              <a:pPr algn="ctr"/>
              <a:t>107</a:t>
            </a:fld>
            <a:endParaRPr lang="en-US" sz="2600" dirty="0">
              <a:solidFill>
                <a:schemeClr val="bg1"/>
              </a:solidFill>
            </a:endParaRPr>
          </a:p>
        </p:txBody>
      </p:sp>
    </p:spTree>
    <p:extLst>
      <p:ext uri="{BB962C8B-B14F-4D97-AF65-F5344CB8AC3E}">
        <p14:creationId xmlns:p14="http://schemas.microsoft.com/office/powerpoint/2010/main" val="261140093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937977FE-7060-4554-8802-D380BB4E77D1}"/>
              </a:ext>
            </a:extLst>
          </p:cNvPr>
          <p:cNvSpPr>
            <a:spLocks noGrp="1"/>
          </p:cNvSpPr>
          <p:nvPr>
            <p:ph type="subTitle" idx="1"/>
          </p:nvPr>
        </p:nvSpPr>
        <p:spPr>
          <a:xfrm>
            <a:off x="408250" y="1414195"/>
            <a:ext cx="11501163" cy="4835997"/>
          </a:xfrm>
        </p:spPr>
        <p:txBody>
          <a:bodyPr>
            <a:normAutofit/>
          </a:bodyPr>
          <a:lstStyle/>
          <a:p>
            <a:pPr marL="342900" indent="-342900" algn="just">
              <a:buClr>
                <a:srgbClr val="7030A0"/>
              </a:buClr>
              <a:buFont typeface="Wingdings" panose="05000000000000000000" pitchFamily="2" charset="2"/>
              <a:buChar char="q"/>
            </a:pPr>
            <a:r>
              <a:rPr lang="en-US" sz="2800" dirty="0">
                <a:solidFill>
                  <a:schemeClr val="tx1"/>
                </a:solidFill>
              </a:rPr>
              <a:t> A team of school inspectors is studying scores on tests in English Language Arts (ELA), Mathematics, and Science and their relation to schools’ Academic Performance Index (API) and classroom size. </a:t>
            </a:r>
            <a:r>
              <a:rPr lang="en-US" sz="2800" dirty="0">
                <a:solidFill>
                  <a:schemeClr val="tx1"/>
                </a:solidFill>
                <a:hlinkClick r:id="rId2" action="ppaction://hlinkfile"/>
              </a:rPr>
              <a:t>Data</a:t>
            </a:r>
            <a:r>
              <a:rPr lang="en-US" sz="2800" dirty="0">
                <a:solidFill>
                  <a:schemeClr val="tx1"/>
                </a:solidFill>
              </a:rPr>
              <a:t> on average classroom scores for five consecutive years at two schools are available</a:t>
            </a:r>
            <a:r>
              <a:rPr lang="en-US" sz="2800" dirty="0"/>
              <a:t>. </a:t>
            </a:r>
            <a:r>
              <a:rPr lang="en-US" sz="2800" dirty="0">
                <a:solidFill>
                  <a:schemeClr val="tx1"/>
                </a:solidFill>
              </a:rPr>
              <a:t>Note that the data are already in the long-form format.</a:t>
            </a:r>
          </a:p>
          <a:p>
            <a:pPr algn="just"/>
            <a:endParaRPr lang="en-US" sz="2800" dirty="0">
              <a:solidFill>
                <a:schemeClr val="tx1"/>
              </a:solidFill>
            </a:endParaRPr>
          </a:p>
          <a:p>
            <a:pPr marL="514350" indent="-514350" algn="just">
              <a:buAutoNum type="arabicParenBoth"/>
            </a:pPr>
            <a:r>
              <a:rPr lang="en-US" sz="2800" dirty="0">
                <a:solidFill>
                  <a:schemeClr val="tx1"/>
                </a:solidFill>
              </a:rPr>
              <a:t>Identify the three levels of hierarchy in this model.</a:t>
            </a:r>
          </a:p>
          <a:p>
            <a:pPr marL="514350" indent="-514350" algn="just">
              <a:buAutoNum type="arabicParenBoth"/>
            </a:pPr>
            <a:r>
              <a:rPr lang="en-US" sz="2800" dirty="0">
                <a:solidFill>
                  <a:schemeClr val="tx1"/>
                </a:solidFill>
              </a:rPr>
              <a:t>Plot a histogram for score to confirm that it has normal distribution.</a:t>
            </a:r>
          </a:p>
          <a:p>
            <a:pPr marL="514350" indent="-514350" algn="just">
              <a:buAutoNum type="arabicParenBoth"/>
            </a:pPr>
            <a:r>
              <a:rPr lang="en-US" sz="2800" dirty="0">
                <a:solidFill>
                  <a:schemeClr val="tx1"/>
                </a:solidFill>
              </a:rPr>
              <a:t>Fit a proper hierarchical regression to model scores.</a:t>
            </a:r>
          </a:p>
        </p:txBody>
      </p:sp>
      <p:sp>
        <p:nvSpPr>
          <p:cNvPr id="5" name="Title 1">
            <a:extLst>
              <a:ext uri="{FF2B5EF4-FFF2-40B4-BE49-F238E27FC236}">
                <a16:creationId xmlns:a16="http://schemas.microsoft.com/office/drawing/2014/main" id="{8FDE2D6A-EB0F-4F67-8847-35AECB8A3F6B}"/>
              </a:ext>
            </a:extLst>
          </p:cNvPr>
          <p:cNvSpPr txBox="1">
            <a:spLocks/>
          </p:cNvSpPr>
          <p:nvPr/>
        </p:nvSpPr>
        <p:spPr>
          <a:xfrm>
            <a:off x="834060" y="406039"/>
            <a:ext cx="10527128" cy="804481"/>
          </a:xfrm>
          <a:prstGeom prst="rect">
            <a:avLst/>
          </a:prstGeom>
        </p:spPr>
        <p:txBody>
          <a:bodyPr vert="horz" lIns="91440" tIns="45720" rIns="91440" bIns="45720" rtlCol="0" anchor="ctr">
            <a:normAutofit fontScale="92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400" dirty="0"/>
              <a:t>HIERARCHICAL REGRESSION FOR NORMAL RESPONSE: EXERCISE</a:t>
            </a:r>
          </a:p>
        </p:txBody>
      </p:sp>
      <p:pic>
        <p:nvPicPr>
          <p:cNvPr id="6" name="Picture 5">
            <a:extLst>
              <a:ext uri="{FF2B5EF4-FFF2-40B4-BE49-F238E27FC236}">
                <a16:creationId xmlns:a16="http://schemas.microsoft.com/office/drawing/2014/main" id="{DBA2E94C-0823-408B-9AC5-415AE1724C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983914" y="1123919"/>
            <a:ext cx="10349837" cy="120423"/>
          </a:xfrm>
          <a:prstGeom prst="rect">
            <a:avLst/>
          </a:prstGeom>
        </p:spPr>
      </p:pic>
      <p:pic>
        <p:nvPicPr>
          <p:cNvPr id="7" name="Picture 6">
            <a:extLst>
              <a:ext uri="{FF2B5EF4-FFF2-40B4-BE49-F238E27FC236}">
                <a16:creationId xmlns:a16="http://schemas.microsoft.com/office/drawing/2014/main" id="{9876AD00-7B1F-4F98-B2BA-DCC9582AD4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V="1">
            <a:off x="980329" y="5757236"/>
            <a:ext cx="9142618" cy="159869"/>
          </a:xfrm>
          <a:prstGeom prst="rect">
            <a:avLst/>
          </a:prstGeom>
        </p:spPr>
      </p:pic>
      <p:pic>
        <p:nvPicPr>
          <p:cNvPr id="8" name="Picture 7">
            <a:extLst>
              <a:ext uri="{FF2B5EF4-FFF2-40B4-BE49-F238E27FC236}">
                <a16:creationId xmlns:a16="http://schemas.microsoft.com/office/drawing/2014/main" id="{25D219D3-5B85-441F-8D98-6B07CD3B597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77948" y="6037529"/>
            <a:ext cx="932596" cy="823031"/>
          </a:xfrm>
          <a:prstGeom prst="rect">
            <a:avLst/>
          </a:prstGeom>
        </p:spPr>
      </p:pic>
      <p:sp>
        <p:nvSpPr>
          <p:cNvPr id="9" name="Slide Number Placeholder 3">
            <a:extLst>
              <a:ext uri="{FF2B5EF4-FFF2-40B4-BE49-F238E27FC236}">
                <a16:creationId xmlns:a16="http://schemas.microsoft.com/office/drawing/2014/main" id="{E6F5A91B-614D-413A-B797-B7974ABE4D3F}"/>
              </a:ext>
            </a:extLst>
          </p:cNvPr>
          <p:cNvSpPr txBox="1">
            <a:spLocks/>
          </p:cNvSpPr>
          <p:nvPr/>
        </p:nvSpPr>
        <p:spPr>
          <a:xfrm>
            <a:off x="10617798" y="6081483"/>
            <a:ext cx="715953" cy="569779"/>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3A98EE3D-8CD1-4C3F-BD1C-C98C9596463C}" type="slidenum">
              <a:rPr lang="en-US" sz="2600" smtClean="0">
                <a:solidFill>
                  <a:schemeClr val="bg1"/>
                </a:solidFill>
              </a:rPr>
              <a:pPr algn="ctr"/>
              <a:t>108</a:t>
            </a:fld>
            <a:endParaRPr lang="en-US" sz="2600" dirty="0">
              <a:solidFill>
                <a:schemeClr val="bg1"/>
              </a:solidFill>
            </a:endParaRPr>
          </a:p>
        </p:txBody>
      </p:sp>
    </p:spTree>
    <p:extLst>
      <p:ext uri="{BB962C8B-B14F-4D97-AF65-F5344CB8AC3E}">
        <p14:creationId xmlns:p14="http://schemas.microsoft.com/office/powerpoint/2010/main" val="106651954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937977FE-7060-4554-8802-D380BB4E77D1}"/>
              </a:ext>
            </a:extLst>
          </p:cNvPr>
          <p:cNvSpPr>
            <a:spLocks noGrp="1"/>
          </p:cNvSpPr>
          <p:nvPr>
            <p:ph type="subTitle" idx="1"/>
          </p:nvPr>
        </p:nvSpPr>
        <p:spPr>
          <a:xfrm>
            <a:off x="562984" y="1420121"/>
            <a:ext cx="11501163" cy="5237067"/>
          </a:xfrm>
        </p:spPr>
        <p:txBody>
          <a:bodyPr>
            <a:normAutofit/>
          </a:bodyPr>
          <a:lstStyle/>
          <a:p>
            <a:pPr marL="342900" indent="-342900" algn="l">
              <a:buClr>
                <a:srgbClr val="7030A0"/>
              </a:buClr>
              <a:buFont typeface="Wingdings" panose="05000000000000000000" pitchFamily="2" charset="2"/>
              <a:buChar char="q"/>
            </a:pPr>
            <a:r>
              <a:rPr lang="en-US" sz="2800" dirty="0">
                <a:solidFill>
                  <a:schemeClr val="tx1"/>
                </a:solidFill>
              </a:rPr>
              <a:t> The levels of hierarchy are: schools (level 1), subjects within school          (level 2), and different years within each subject (level 3).</a:t>
            </a:r>
          </a:p>
          <a:p>
            <a:pPr algn="l"/>
            <a:endParaRPr lang="en-US" sz="800" dirty="0">
              <a:solidFill>
                <a:schemeClr val="tx1"/>
              </a:solidFill>
            </a:endParaRPr>
          </a:p>
          <a:p>
            <a:pPr marL="457200" indent="-457200" algn="l">
              <a:buClr>
                <a:srgbClr val="7030A0"/>
              </a:buClr>
              <a:buFont typeface="Wingdings" panose="05000000000000000000" pitchFamily="2" charset="2"/>
              <a:buChar char="q"/>
            </a:pPr>
            <a:r>
              <a:rPr lang="en-US" sz="2800" dirty="0">
                <a:solidFill>
                  <a:schemeClr val="tx1"/>
                </a:solidFill>
              </a:rPr>
              <a:t>Plot a histogram for score to confirm that it has normal distribution.</a:t>
            </a:r>
          </a:p>
          <a:p>
            <a:pPr algn="l"/>
            <a:endParaRPr lang="en-US" sz="2000" dirty="0">
              <a:solidFill>
                <a:schemeClr val="tx1"/>
              </a:solidFill>
              <a:latin typeface="Courier New" panose="02070309020205020404" pitchFamily="49" charset="0"/>
              <a:cs typeface="Courier New" panose="02070309020205020404" pitchFamily="49" charset="0"/>
            </a:endParaRPr>
          </a:p>
          <a:p>
            <a:pPr algn="l"/>
            <a:r>
              <a:rPr lang="en-US" sz="2000" dirty="0">
                <a:solidFill>
                  <a:schemeClr val="tx1"/>
                </a:solidFill>
                <a:latin typeface="Courier New" panose="02070309020205020404" pitchFamily="49" charset="0"/>
                <a:cs typeface="Courier New" panose="02070309020205020404" pitchFamily="49" charset="0"/>
              </a:rPr>
              <a:t>library(</a:t>
            </a:r>
            <a:r>
              <a:rPr lang="en-US" sz="2000" dirty="0" err="1">
                <a:solidFill>
                  <a:schemeClr val="tx1"/>
                </a:solidFill>
                <a:latin typeface="Courier New" panose="02070309020205020404" pitchFamily="49" charset="0"/>
                <a:cs typeface="Courier New" panose="02070309020205020404" pitchFamily="49" charset="0"/>
              </a:rPr>
              <a:t>rcompanion</a:t>
            </a:r>
            <a:r>
              <a:rPr lang="en-US" sz="2000" dirty="0">
                <a:solidFill>
                  <a:schemeClr val="tx1"/>
                </a:solidFill>
                <a:latin typeface="Courier New" panose="02070309020205020404" pitchFamily="49" charset="0"/>
                <a:cs typeface="Courier New" panose="02070309020205020404" pitchFamily="49" charset="0"/>
              </a:rPr>
              <a:t>)</a:t>
            </a:r>
          </a:p>
          <a:p>
            <a:pPr algn="l"/>
            <a:r>
              <a:rPr lang="en-US" sz="2000" dirty="0" err="1">
                <a:solidFill>
                  <a:schemeClr val="tx1"/>
                </a:solidFill>
                <a:latin typeface="Courier New" panose="02070309020205020404" pitchFamily="49" charset="0"/>
                <a:cs typeface="Courier New" panose="02070309020205020404" pitchFamily="49" charset="0"/>
              </a:rPr>
              <a:t>plotNormalHistogram</a:t>
            </a:r>
            <a:r>
              <a:rPr lang="en-US" sz="2000" dirty="0">
                <a:solidFill>
                  <a:schemeClr val="tx1"/>
                </a:solidFill>
                <a:latin typeface="Courier New" panose="02070309020205020404" pitchFamily="49" charset="0"/>
                <a:cs typeface="Courier New" panose="02070309020205020404" pitchFamily="49" charset="0"/>
              </a:rPr>
              <a:t>(</a:t>
            </a:r>
            <a:r>
              <a:rPr lang="en-US" sz="2000" dirty="0" err="1">
                <a:solidFill>
                  <a:schemeClr val="tx1"/>
                </a:solidFill>
                <a:latin typeface="Courier New" panose="02070309020205020404" pitchFamily="49" charset="0"/>
                <a:cs typeface="Courier New" panose="02070309020205020404" pitchFamily="49" charset="0"/>
              </a:rPr>
              <a:t>school$score</a:t>
            </a:r>
            <a:r>
              <a:rPr lang="en-US" sz="2000" dirty="0">
                <a:solidFill>
                  <a:schemeClr val="tx1"/>
                </a:solidFill>
                <a:latin typeface="Courier New" panose="02070309020205020404" pitchFamily="49" charset="0"/>
                <a:cs typeface="Courier New" panose="02070309020205020404" pitchFamily="49" charset="0"/>
              </a:rPr>
              <a:t>)</a:t>
            </a:r>
          </a:p>
        </p:txBody>
      </p:sp>
      <p:sp>
        <p:nvSpPr>
          <p:cNvPr id="5" name="Title 1">
            <a:extLst>
              <a:ext uri="{FF2B5EF4-FFF2-40B4-BE49-F238E27FC236}">
                <a16:creationId xmlns:a16="http://schemas.microsoft.com/office/drawing/2014/main" id="{8FDE2D6A-EB0F-4F67-8847-35AECB8A3F6B}"/>
              </a:ext>
            </a:extLst>
          </p:cNvPr>
          <p:cNvSpPr txBox="1">
            <a:spLocks/>
          </p:cNvSpPr>
          <p:nvPr/>
        </p:nvSpPr>
        <p:spPr>
          <a:xfrm>
            <a:off x="834060" y="406039"/>
            <a:ext cx="10527128" cy="804481"/>
          </a:xfrm>
          <a:prstGeom prst="rect">
            <a:avLst/>
          </a:prstGeom>
        </p:spPr>
        <p:txBody>
          <a:bodyPr vert="horz" lIns="91440" tIns="45720" rIns="91440" bIns="45720" rtlCol="0" anchor="ctr">
            <a:normAutofit fontScale="92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400" dirty="0"/>
              <a:t>HIERARCHICAL NORMAL REGRESSION: EXERCISE SOLUTION</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83523" y="2934144"/>
            <a:ext cx="4986675" cy="3140088"/>
          </a:xfrm>
          <a:prstGeom prst="rect">
            <a:avLst/>
          </a:prstGeom>
        </p:spPr>
      </p:pic>
      <p:pic>
        <p:nvPicPr>
          <p:cNvPr id="6" name="Picture 5">
            <a:extLst>
              <a:ext uri="{FF2B5EF4-FFF2-40B4-BE49-F238E27FC236}">
                <a16:creationId xmlns:a16="http://schemas.microsoft.com/office/drawing/2014/main" id="{0D77FB75-B261-408B-B50D-E22DD967AC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983914" y="1123919"/>
            <a:ext cx="10349837" cy="120423"/>
          </a:xfrm>
          <a:prstGeom prst="rect">
            <a:avLst/>
          </a:prstGeom>
        </p:spPr>
      </p:pic>
      <p:pic>
        <p:nvPicPr>
          <p:cNvPr id="7" name="Picture 6">
            <a:extLst>
              <a:ext uri="{FF2B5EF4-FFF2-40B4-BE49-F238E27FC236}">
                <a16:creationId xmlns:a16="http://schemas.microsoft.com/office/drawing/2014/main" id="{62A1AD75-A679-4DE1-A743-3FC5F3034C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3914" y="6250010"/>
            <a:ext cx="9214335" cy="107211"/>
          </a:xfrm>
          <a:prstGeom prst="rect">
            <a:avLst/>
          </a:prstGeom>
        </p:spPr>
      </p:pic>
      <p:pic>
        <p:nvPicPr>
          <p:cNvPr id="8" name="Picture 7">
            <a:extLst>
              <a:ext uri="{FF2B5EF4-FFF2-40B4-BE49-F238E27FC236}">
                <a16:creationId xmlns:a16="http://schemas.microsoft.com/office/drawing/2014/main" id="{A92E3A31-AB03-4661-A99E-9AEF22FA1F4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10154" y="6037529"/>
            <a:ext cx="918862" cy="823031"/>
          </a:xfrm>
          <a:prstGeom prst="rect">
            <a:avLst/>
          </a:prstGeom>
        </p:spPr>
      </p:pic>
      <p:sp>
        <p:nvSpPr>
          <p:cNvPr id="9" name="Slide Number Placeholder 3">
            <a:extLst>
              <a:ext uri="{FF2B5EF4-FFF2-40B4-BE49-F238E27FC236}">
                <a16:creationId xmlns:a16="http://schemas.microsoft.com/office/drawing/2014/main" id="{7E7CB29C-A865-4888-BB34-1AD7DB259957}"/>
              </a:ext>
            </a:extLst>
          </p:cNvPr>
          <p:cNvSpPr txBox="1">
            <a:spLocks/>
          </p:cNvSpPr>
          <p:nvPr/>
        </p:nvSpPr>
        <p:spPr>
          <a:xfrm>
            <a:off x="10770198" y="6087409"/>
            <a:ext cx="715953" cy="569779"/>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3A98EE3D-8CD1-4C3F-BD1C-C98C9596463C}" type="slidenum">
              <a:rPr lang="en-US" sz="2600" smtClean="0">
                <a:solidFill>
                  <a:schemeClr val="bg1"/>
                </a:solidFill>
              </a:rPr>
              <a:pPr algn="ctr"/>
              <a:t>109</a:t>
            </a:fld>
            <a:endParaRPr lang="en-US" sz="2600" dirty="0">
              <a:solidFill>
                <a:schemeClr val="bg1"/>
              </a:solidFill>
            </a:endParaRPr>
          </a:p>
        </p:txBody>
      </p:sp>
    </p:spTree>
    <p:extLst>
      <p:ext uri="{BB962C8B-B14F-4D97-AF65-F5344CB8AC3E}">
        <p14:creationId xmlns:p14="http://schemas.microsoft.com/office/powerpoint/2010/main" val="33187550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Subtitle 2">
                <a:extLst>
                  <a:ext uri="{FF2B5EF4-FFF2-40B4-BE49-F238E27FC236}">
                    <a16:creationId xmlns:a16="http://schemas.microsoft.com/office/drawing/2014/main" id="{937977FE-7060-4554-8802-D380BB4E77D1}"/>
                  </a:ext>
                </a:extLst>
              </p:cNvPr>
              <p:cNvSpPr>
                <a:spLocks noGrp="1"/>
              </p:cNvSpPr>
              <p:nvPr>
                <p:ph type="subTitle" idx="1"/>
              </p:nvPr>
            </p:nvSpPr>
            <p:spPr>
              <a:xfrm>
                <a:off x="839378" y="871318"/>
                <a:ext cx="10571165" cy="4787096"/>
              </a:xfrm>
            </p:spPr>
            <p:txBody>
              <a:bodyPr>
                <a:noAutofit/>
              </a:bodyPr>
              <a:lstStyle/>
              <a:p>
                <a:endParaRPr lang="en-US" sz="2000" i="1" dirty="0">
                  <a:solidFill>
                    <a:schemeClr val="tx1"/>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acc>
                        <m:accPr>
                          <m:chr m:val="̂"/>
                          <m:ctrlPr>
                            <a:rPr lang="en-US" sz="2000" i="1" dirty="0">
                              <a:solidFill>
                                <a:schemeClr val="tx1"/>
                              </a:solidFill>
                              <a:latin typeface="Cambria Math" panose="02040503050406030204" pitchFamily="18" charset="0"/>
                            </a:rPr>
                          </m:ctrlPr>
                        </m:accPr>
                        <m:e>
                          <m:r>
                            <a:rPr lang="en-US" sz="2000" i="1" dirty="0">
                              <a:solidFill>
                                <a:schemeClr val="tx1"/>
                              </a:solidFill>
                              <a:latin typeface="Cambria Math" panose="02040503050406030204" pitchFamily="18" charset="0"/>
                            </a:rPr>
                            <m:t>𝐸</m:t>
                          </m:r>
                        </m:e>
                      </m:acc>
                      <m:d>
                        <m:dPr>
                          <m:ctrlPr>
                            <a:rPr lang="en-US" sz="2000" i="1" dirty="0">
                              <a:solidFill>
                                <a:schemeClr val="tx1"/>
                              </a:solidFill>
                              <a:latin typeface="Cambria Math" panose="02040503050406030204" pitchFamily="18" charset="0"/>
                            </a:rPr>
                          </m:ctrlPr>
                        </m:dPr>
                        <m:e>
                          <m:r>
                            <a:rPr lang="en-US" sz="2000" i="1" dirty="0">
                              <a:solidFill>
                                <a:schemeClr val="tx1"/>
                              </a:solidFill>
                              <a:latin typeface="Cambria Math" panose="02040503050406030204" pitchFamily="18" charset="0"/>
                            </a:rPr>
                            <m:t>𝑠𝑐𝑜𝑟𝑒</m:t>
                          </m:r>
                        </m:e>
                      </m:d>
                      <m:r>
                        <a:rPr lang="en-US" sz="2000" i="1" dirty="0">
                          <a:solidFill>
                            <a:schemeClr val="tx1"/>
                          </a:solidFill>
                          <a:latin typeface="Cambria Math" panose="02040503050406030204" pitchFamily="18" charset="0"/>
                        </a:rPr>
                        <m:t>= 88.0983+7.4876</m:t>
                      </m:r>
                      <m:r>
                        <a:rPr lang="en-US" sz="2000" i="1" dirty="0">
                          <a:solidFill>
                            <a:schemeClr val="tx1"/>
                          </a:solidFill>
                          <a:latin typeface="Cambria Math" panose="02040503050406030204" pitchFamily="18" charset="0"/>
                          <a:ea typeface="Cambria Math" panose="02040503050406030204" pitchFamily="18" charset="0"/>
                        </a:rPr>
                        <m:t>∙</m:t>
                      </m:r>
                      <m:r>
                        <a:rPr lang="en-US" sz="2000" i="1" dirty="0">
                          <a:solidFill>
                            <a:schemeClr val="tx1"/>
                          </a:solidFill>
                          <a:latin typeface="Cambria Math" panose="02040503050406030204" pitchFamily="18" charset="0"/>
                        </a:rPr>
                        <m:t>𝑚𝑎𝑙𝑒</m:t>
                      </m:r>
                      <m:r>
                        <a:rPr lang="en-US" sz="2000" i="1" dirty="0">
                          <a:solidFill>
                            <a:schemeClr val="tx1"/>
                          </a:solidFill>
                          <a:latin typeface="Cambria Math" panose="02040503050406030204" pitchFamily="18" charset="0"/>
                        </a:rPr>
                        <m:t> − 0.3330∙</m:t>
                      </m:r>
                      <m:r>
                        <a:rPr lang="en-US" sz="2000" i="1" dirty="0">
                          <a:solidFill>
                            <a:schemeClr val="tx1"/>
                          </a:solidFill>
                          <a:latin typeface="Cambria Math" panose="02040503050406030204" pitchFamily="18" charset="0"/>
                        </a:rPr>
                        <m:t>𝑎𝑔𝑒</m:t>
                      </m:r>
                      <m:r>
                        <a:rPr lang="en-US" sz="2000" i="1" dirty="0">
                          <a:solidFill>
                            <a:schemeClr val="tx1"/>
                          </a:solidFill>
                          <a:latin typeface="Cambria Math" panose="02040503050406030204" pitchFamily="18" charset="0"/>
                        </a:rPr>
                        <m:t>+3.7229∙</m:t>
                      </m:r>
                      <m:r>
                        <a:rPr lang="en-US" sz="2000" i="1" dirty="0">
                          <a:solidFill>
                            <a:schemeClr val="tx1"/>
                          </a:solidFill>
                          <a:latin typeface="Cambria Math" panose="02040503050406030204" pitchFamily="18" charset="0"/>
                        </a:rPr>
                        <m:t>𝑑𝑜𝑐𝑡𝑜𝑟𝑎𝑙</m:t>
                      </m:r>
                      <m:r>
                        <a:rPr lang="en-US" sz="2000" i="1" dirty="0">
                          <a:solidFill>
                            <a:schemeClr val="tx1"/>
                          </a:solidFill>
                          <a:latin typeface="Cambria Math" panose="02040503050406030204" pitchFamily="18" charset="0"/>
                        </a:rPr>
                        <m:t> −3.8742∙</m:t>
                      </m:r>
                      <m:r>
                        <a:rPr lang="en-US" sz="2000" i="1" dirty="0">
                          <a:solidFill>
                            <a:schemeClr val="tx1"/>
                          </a:solidFill>
                          <a:latin typeface="Cambria Math" panose="02040503050406030204" pitchFamily="18" charset="0"/>
                        </a:rPr>
                        <m:t>𝑚𝑎𝑠𝑡𝑒𝑟𝑠</m:t>
                      </m:r>
                    </m:oMath>
                  </m:oMathPara>
                </a14:m>
                <a:endParaRPr lang="en-US" sz="2000" dirty="0">
                  <a:solidFill>
                    <a:schemeClr val="tx1"/>
                  </a:solidFill>
                </a:endParaRPr>
              </a:p>
              <a:p>
                <a:endParaRPr lang="en-US" sz="2000" dirty="0">
                  <a:solidFill>
                    <a:schemeClr val="tx1"/>
                  </a:solidFill>
                </a:endParaRPr>
              </a:p>
              <a:p>
                <a:endParaRPr lang="en-US" sz="1000" i="0" dirty="0">
                  <a:solidFill>
                    <a:schemeClr val="tx1"/>
                  </a:solidFill>
                </a:endParaRPr>
              </a:p>
              <a:p>
                <a:pPr marL="571500" indent="-571500" algn="just">
                  <a:buClr>
                    <a:srgbClr val="7030A0"/>
                  </a:buClr>
                  <a:buFont typeface="Wingdings" panose="05000000000000000000" pitchFamily="2" charset="2"/>
                  <a:buChar char="q"/>
                </a:pPr>
                <a:r>
                  <a:rPr lang="en-US" i="0" dirty="0">
                    <a:solidFill>
                      <a:schemeClr val="tx1"/>
                    </a:solidFill>
                  </a:rPr>
                  <a:t>Then we interpret the estimated regression coefficients</a:t>
                </a:r>
              </a:p>
              <a:p>
                <a:pPr marL="342900" indent="-342900" algn="just">
                  <a:buFont typeface="Courier New" panose="02070309020205020404" pitchFamily="49" charset="0"/>
                  <a:buChar char="o"/>
                </a:pPr>
                <a:r>
                  <a:rPr lang="en-US" sz="2600" i="0" dirty="0">
                    <a:solidFill>
                      <a:schemeClr val="tx1"/>
                    </a:solidFill>
                  </a:rPr>
                  <a:t>Gender:  The estimated mean job satisfaction score for men is 7.4876 points larger than that for women. </a:t>
                </a:r>
              </a:p>
              <a:p>
                <a:pPr marL="342900" indent="-342900" algn="just">
                  <a:buFont typeface="Courier New" panose="02070309020205020404" pitchFamily="49" charset="0"/>
                  <a:buChar char="o"/>
                </a:pPr>
                <a:r>
                  <a:rPr lang="en-US" sz="2600" i="0" dirty="0">
                    <a:solidFill>
                      <a:schemeClr val="tx1"/>
                    </a:solidFill>
                  </a:rPr>
                  <a:t>Age:  With a one-year increase in age, the estimated average job satisfaction score is reduced by 0.333 points.</a:t>
                </a:r>
              </a:p>
              <a:p>
                <a:pPr marL="342900" indent="-342900" algn="just">
                  <a:buFont typeface="Courier New" panose="02070309020205020404" pitchFamily="49" charset="0"/>
                  <a:buChar char="o"/>
                </a:pPr>
                <a:r>
                  <a:rPr lang="en-US" sz="2600" i="0" dirty="0">
                    <a:solidFill>
                      <a:schemeClr val="tx1"/>
                    </a:solidFill>
                  </a:rPr>
                  <a:t>Edu: For employees with doctoral degree, the estimated mean job satisfaction score is 3.7229 points larger than that for those with bachelor’s degree.  For employees with Master’s degree, the estimated mean job satisfaction score is 3.8742 points lower than that for those with bachelor’s degree.</a:t>
                </a:r>
              </a:p>
            </p:txBody>
          </p:sp>
        </mc:Choice>
        <mc:Fallback xmlns="">
          <p:sp>
            <p:nvSpPr>
              <p:cNvPr id="3" name="Subtitle 2">
                <a:extLst>
                  <a:ext uri="{FF2B5EF4-FFF2-40B4-BE49-F238E27FC236}">
                    <a16:creationId xmlns:a16="http://schemas.microsoft.com/office/drawing/2014/main" id="{937977FE-7060-4554-8802-D380BB4E77D1}"/>
                  </a:ext>
                </a:extLst>
              </p:cNvPr>
              <p:cNvSpPr>
                <a:spLocks noGrp="1" noRot="1" noChangeAspect="1" noMove="1" noResize="1" noEditPoints="1" noAdjustHandles="1" noChangeArrowheads="1" noChangeShapeType="1" noTextEdit="1"/>
              </p:cNvSpPr>
              <p:nvPr>
                <p:ph type="subTitle" idx="1"/>
              </p:nvPr>
            </p:nvSpPr>
            <p:spPr>
              <a:xfrm>
                <a:off x="839378" y="871318"/>
                <a:ext cx="10571165" cy="4787096"/>
              </a:xfrm>
              <a:blipFill>
                <a:blip r:embed="rId2"/>
                <a:stretch>
                  <a:fillRect l="-1326" r="-1038" b="-21274"/>
                </a:stretch>
              </a:blipFill>
            </p:spPr>
            <p:txBody>
              <a:bodyPr/>
              <a:lstStyle/>
              <a:p>
                <a:r>
                  <a:rPr lang="en-US">
                    <a:noFill/>
                  </a:rPr>
                  <a:t> </a:t>
                </a:r>
              </a:p>
            </p:txBody>
          </p:sp>
        </mc:Fallback>
      </mc:AlternateContent>
      <p:sp>
        <p:nvSpPr>
          <p:cNvPr id="6" name="Title 1">
            <a:extLst>
              <a:ext uri="{FF2B5EF4-FFF2-40B4-BE49-F238E27FC236}">
                <a16:creationId xmlns:a16="http://schemas.microsoft.com/office/drawing/2014/main" id="{720DB60B-D44E-469C-B487-1D30FF664CFE}"/>
              </a:ext>
            </a:extLst>
          </p:cNvPr>
          <p:cNvSpPr txBox="1">
            <a:spLocks/>
          </p:cNvSpPr>
          <p:nvPr/>
        </p:nvSpPr>
        <p:spPr>
          <a:xfrm>
            <a:off x="1663135" y="158495"/>
            <a:ext cx="8529378" cy="712823"/>
          </a:xfrm>
          <a:prstGeom prst="rect">
            <a:avLst/>
          </a:prstGeom>
          <a:effectLst/>
        </p:spPr>
        <p:txBody>
          <a:bodyPr vert="horz" lIns="91440" tIns="45720" rIns="91440" bIns="45720" rtlCol="0" anchor="b">
            <a:normAutofit/>
          </a:bodyPr>
          <a:lstStyle>
            <a:lvl1pPr algn="l" defTabSz="457200" rtl="0" eaLnBrk="1" latinLnBrk="0" hangingPunct="1">
              <a:spcBef>
                <a:spcPct val="0"/>
              </a:spcBef>
              <a:buNone/>
              <a:defRPr sz="48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200" dirty="0"/>
              <a:t>General Linear regression: EXAMPLE (cont.)</a:t>
            </a:r>
          </a:p>
        </p:txBody>
      </p:sp>
      <p:pic>
        <p:nvPicPr>
          <p:cNvPr id="5" name="Picture 4">
            <a:extLst>
              <a:ext uri="{FF2B5EF4-FFF2-40B4-BE49-F238E27FC236}">
                <a16:creationId xmlns:a16="http://schemas.microsoft.com/office/drawing/2014/main" id="{D976824A-4CE9-48A4-AD96-A73F3A48B5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2882" y="6037529"/>
            <a:ext cx="717661" cy="823031"/>
          </a:xfrm>
          <a:prstGeom prst="rect">
            <a:avLst/>
          </a:prstGeom>
        </p:spPr>
      </p:pic>
      <p:sp>
        <p:nvSpPr>
          <p:cNvPr id="7" name="Slide Number Placeholder 3">
            <a:extLst>
              <a:ext uri="{FF2B5EF4-FFF2-40B4-BE49-F238E27FC236}">
                <a16:creationId xmlns:a16="http://schemas.microsoft.com/office/drawing/2014/main" id="{F5E6D28A-7553-4D58-BBD3-FE6D4683C9FE}"/>
              </a:ext>
            </a:extLst>
          </p:cNvPr>
          <p:cNvSpPr txBox="1">
            <a:spLocks/>
          </p:cNvSpPr>
          <p:nvPr/>
        </p:nvSpPr>
        <p:spPr>
          <a:xfrm>
            <a:off x="10804849" y="6081483"/>
            <a:ext cx="528901" cy="569779"/>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3A98EE3D-8CD1-4C3F-BD1C-C98C9596463C}" type="slidenum">
              <a:rPr lang="en-US" sz="2600" smtClean="0">
                <a:solidFill>
                  <a:schemeClr val="bg1"/>
                </a:solidFill>
              </a:rPr>
              <a:pPr algn="ctr"/>
              <a:t>11</a:t>
            </a:fld>
            <a:endParaRPr lang="en-US" sz="2600" dirty="0">
              <a:solidFill>
                <a:schemeClr val="bg1"/>
              </a:solidFill>
            </a:endParaRPr>
          </a:p>
        </p:txBody>
      </p:sp>
      <p:pic>
        <p:nvPicPr>
          <p:cNvPr id="8" name="Picture 7">
            <a:extLst>
              <a:ext uri="{FF2B5EF4-FFF2-40B4-BE49-F238E27FC236}">
                <a16:creationId xmlns:a16="http://schemas.microsoft.com/office/drawing/2014/main" id="{A1B10043-F1FD-4375-B312-672E274531F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0800000">
            <a:off x="921081" y="1727483"/>
            <a:ext cx="10349837" cy="120423"/>
          </a:xfrm>
          <a:prstGeom prst="rect">
            <a:avLst/>
          </a:prstGeom>
        </p:spPr>
      </p:pic>
      <p:pic>
        <p:nvPicPr>
          <p:cNvPr id="9" name="Picture 8">
            <a:extLst>
              <a:ext uri="{FF2B5EF4-FFF2-40B4-BE49-F238E27FC236}">
                <a16:creationId xmlns:a16="http://schemas.microsoft.com/office/drawing/2014/main" id="{BDC9BDA1-C7C7-4F39-8105-3A6B6812F86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5339" y="6494278"/>
            <a:ext cx="9440530" cy="131137"/>
          </a:xfrm>
          <a:prstGeom prst="rect">
            <a:avLst/>
          </a:prstGeom>
        </p:spPr>
      </p:pic>
    </p:spTree>
    <p:extLst>
      <p:ext uri="{BB962C8B-B14F-4D97-AF65-F5344CB8AC3E}">
        <p14:creationId xmlns:p14="http://schemas.microsoft.com/office/powerpoint/2010/main" val="406341532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937977FE-7060-4554-8802-D380BB4E77D1}"/>
              </a:ext>
            </a:extLst>
          </p:cNvPr>
          <p:cNvSpPr>
            <a:spLocks noGrp="1"/>
          </p:cNvSpPr>
          <p:nvPr>
            <p:ph type="subTitle" idx="1"/>
          </p:nvPr>
        </p:nvSpPr>
        <p:spPr>
          <a:xfrm>
            <a:off x="983914" y="1414195"/>
            <a:ext cx="11501163" cy="4319887"/>
          </a:xfrm>
        </p:spPr>
        <p:txBody>
          <a:bodyPr>
            <a:normAutofit/>
          </a:bodyPr>
          <a:lstStyle/>
          <a:p>
            <a:pPr marL="457200" indent="-457200" algn="l">
              <a:buClr>
                <a:srgbClr val="7030A0"/>
              </a:buClr>
              <a:buFont typeface="Wingdings" panose="05000000000000000000" pitchFamily="2" charset="2"/>
              <a:buChar char="q"/>
            </a:pPr>
            <a:r>
              <a:rPr lang="en-US" sz="2800" dirty="0">
                <a:solidFill>
                  <a:schemeClr val="tx1"/>
                </a:solidFill>
              </a:rPr>
              <a:t>Fit a proper hierarchical regression to model API.</a:t>
            </a:r>
          </a:p>
          <a:p>
            <a:pPr marL="457200" indent="-457200" algn="l">
              <a:buFont typeface="Wingdings" panose="05000000000000000000" pitchFamily="2" charset="2"/>
              <a:buChar char="q"/>
            </a:pPr>
            <a:endParaRPr lang="en-US" sz="1200" dirty="0">
              <a:solidFill>
                <a:schemeClr val="tx1"/>
              </a:solidFill>
            </a:endParaRPr>
          </a:p>
          <a:p>
            <a:pPr algn="l"/>
            <a:r>
              <a:rPr lang="en-US" sz="2000" dirty="0">
                <a:solidFill>
                  <a:schemeClr val="tx1"/>
                </a:solidFill>
                <a:latin typeface="Courier New" panose="02070309020205020404" pitchFamily="49" charset="0"/>
                <a:cs typeface="Courier New" panose="02070309020205020404" pitchFamily="49" charset="0"/>
              </a:rPr>
              <a:t>library(lme4)</a:t>
            </a:r>
          </a:p>
          <a:p>
            <a:pPr algn="l"/>
            <a:r>
              <a:rPr lang="en-US" sz="2000" dirty="0">
                <a:solidFill>
                  <a:schemeClr val="tx1"/>
                </a:solidFill>
                <a:latin typeface="Courier New" panose="02070309020205020404" pitchFamily="49" charset="0"/>
                <a:cs typeface="Courier New" panose="02070309020205020404" pitchFamily="49" charset="0"/>
              </a:rPr>
              <a:t>summary(</a:t>
            </a:r>
            <a:r>
              <a:rPr lang="en-US" sz="2000" dirty="0" err="1">
                <a:solidFill>
                  <a:schemeClr val="tx1"/>
                </a:solidFill>
                <a:latin typeface="Courier New" panose="02070309020205020404" pitchFamily="49" charset="0"/>
                <a:cs typeface="Courier New" panose="02070309020205020404" pitchFamily="49" charset="0"/>
              </a:rPr>
              <a:t>fitted.model</a:t>
            </a:r>
            <a:r>
              <a:rPr lang="en-US" sz="2000" dirty="0">
                <a:solidFill>
                  <a:schemeClr val="tx1"/>
                </a:solidFill>
                <a:latin typeface="Courier New" panose="02070309020205020404" pitchFamily="49" charset="0"/>
                <a:cs typeface="Courier New" panose="02070309020205020404" pitchFamily="49" charset="0"/>
              </a:rPr>
              <a:t>&lt;- </a:t>
            </a:r>
            <a:r>
              <a:rPr lang="en-US" sz="2000" dirty="0" err="1">
                <a:solidFill>
                  <a:schemeClr val="tx1"/>
                </a:solidFill>
                <a:latin typeface="Courier New" panose="02070309020205020404" pitchFamily="49" charset="0"/>
                <a:cs typeface="Courier New" panose="02070309020205020404" pitchFamily="49" charset="0"/>
              </a:rPr>
              <a:t>lmer</a:t>
            </a:r>
            <a:r>
              <a:rPr lang="en-US" sz="2000" dirty="0">
                <a:solidFill>
                  <a:schemeClr val="tx1"/>
                </a:solidFill>
                <a:latin typeface="Courier New" panose="02070309020205020404" pitchFamily="49" charset="0"/>
                <a:cs typeface="Courier New" panose="02070309020205020404" pitchFamily="49" charset="0"/>
              </a:rPr>
              <a:t>(score ~ API + </a:t>
            </a:r>
            <a:r>
              <a:rPr lang="en-US" sz="2000" dirty="0" err="1">
                <a:solidFill>
                  <a:schemeClr val="tx1"/>
                </a:solidFill>
                <a:latin typeface="Courier New" panose="02070309020205020404" pitchFamily="49" charset="0"/>
                <a:cs typeface="Courier New" panose="02070309020205020404" pitchFamily="49" charset="0"/>
              </a:rPr>
              <a:t>classsize</a:t>
            </a:r>
            <a:r>
              <a:rPr lang="en-US" sz="2000" dirty="0">
                <a:solidFill>
                  <a:schemeClr val="tx1"/>
                </a:solidFill>
                <a:latin typeface="Courier New" panose="02070309020205020404" pitchFamily="49" charset="0"/>
                <a:cs typeface="Courier New" panose="02070309020205020404" pitchFamily="49" charset="0"/>
              </a:rPr>
              <a:t> + year</a:t>
            </a:r>
          </a:p>
          <a:p>
            <a:pPr algn="l"/>
            <a:r>
              <a:rPr lang="en-US" sz="2000" dirty="0">
                <a:solidFill>
                  <a:schemeClr val="tx1"/>
                </a:solidFill>
                <a:latin typeface="Courier New" panose="02070309020205020404" pitchFamily="49" charset="0"/>
                <a:cs typeface="Courier New" panose="02070309020205020404" pitchFamily="49" charset="0"/>
              </a:rPr>
              <a:t>+ (1 + </a:t>
            </a:r>
            <a:r>
              <a:rPr lang="en-US" sz="2000" dirty="0" err="1">
                <a:solidFill>
                  <a:schemeClr val="tx1"/>
                </a:solidFill>
                <a:latin typeface="Courier New" panose="02070309020205020404" pitchFamily="49" charset="0"/>
                <a:cs typeface="Courier New" panose="02070309020205020404" pitchFamily="49" charset="0"/>
              </a:rPr>
              <a:t>year|school</a:t>
            </a:r>
            <a:r>
              <a:rPr lang="en-US" sz="2000" dirty="0">
                <a:solidFill>
                  <a:schemeClr val="tx1"/>
                </a:solidFill>
                <a:latin typeface="Courier New" panose="02070309020205020404" pitchFamily="49" charset="0"/>
                <a:cs typeface="Courier New" panose="02070309020205020404" pitchFamily="49" charset="0"/>
              </a:rPr>
              <a:t>) + (1 + </a:t>
            </a:r>
            <a:r>
              <a:rPr lang="en-US" sz="2000" dirty="0" err="1">
                <a:solidFill>
                  <a:schemeClr val="tx1"/>
                </a:solidFill>
                <a:latin typeface="Courier New" panose="02070309020205020404" pitchFamily="49" charset="0"/>
                <a:cs typeface="Courier New" panose="02070309020205020404" pitchFamily="49" charset="0"/>
              </a:rPr>
              <a:t>year|school:subject</a:t>
            </a:r>
            <a:r>
              <a:rPr lang="en-US" sz="2000" dirty="0">
                <a:solidFill>
                  <a:schemeClr val="tx1"/>
                </a:solidFill>
                <a:latin typeface="Courier New" panose="02070309020205020404" pitchFamily="49" charset="0"/>
                <a:cs typeface="Courier New" panose="02070309020205020404" pitchFamily="49" charset="0"/>
              </a:rPr>
              <a:t>), data=school))</a:t>
            </a:r>
          </a:p>
          <a:p>
            <a:pPr algn="l"/>
            <a:endParaRPr lang="en-US" sz="2800" dirty="0">
              <a:solidFill>
                <a:schemeClr val="tx1"/>
              </a:solidFill>
            </a:endParaRPr>
          </a:p>
          <a:p>
            <a:pPr algn="l"/>
            <a:endParaRPr lang="en-US" sz="2800" dirty="0">
              <a:solidFill>
                <a:schemeClr val="tx1"/>
              </a:solidFill>
            </a:endParaRPr>
          </a:p>
        </p:txBody>
      </p:sp>
      <p:sp>
        <p:nvSpPr>
          <p:cNvPr id="5" name="Title 1">
            <a:extLst>
              <a:ext uri="{FF2B5EF4-FFF2-40B4-BE49-F238E27FC236}">
                <a16:creationId xmlns:a16="http://schemas.microsoft.com/office/drawing/2014/main" id="{8FDE2D6A-EB0F-4F67-8847-35AECB8A3F6B}"/>
              </a:ext>
            </a:extLst>
          </p:cNvPr>
          <p:cNvSpPr txBox="1">
            <a:spLocks/>
          </p:cNvSpPr>
          <p:nvPr/>
        </p:nvSpPr>
        <p:spPr>
          <a:xfrm>
            <a:off x="834060" y="406039"/>
            <a:ext cx="10527128" cy="804481"/>
          </a:xfrm>
          <a:prstGeom prst="rect">
            <a:avLst/>
          </a:prstGeom>
        </p:spPr>
        <p:txBody>
          <a:bodyPr vert="horz" lIns="91440" tIns="45720" rIns="91440" bIns="45720" rtlCol="0" anchor="ctr">
            <a:normAutofit fontScale="850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400" dirty="0"/>
              <a:t>HIERARCHICAL NORMAL REGRESSION: EXERCISE SOLUTION (CONT.)</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72490" y="3574138"/>
            <a:ext cx="5772683" cy="1970876"/>
          </a:xfrm>
          <a:prstGeom prst="rect">
            <a:avLst/>
          </a:prstGeom>
        </p:spPr>
      </p:pic>
      <p:sp>
        <p:nvSpPr>
          <p:cNvPr id="6" name="Oval 5"/>
          <p:cNvSpPr/>
          <p:nvPr/>
        </p:nvSpPr>
        <p:spPr>
          <a:xfrm>
            <a:off x="4663296" y="3987532"/>
            <a:ext cx="1737238" cy="165201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ACEB3B1E-706B-4533-B46B-13E0645565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983914" y="1123919"/>
            <a:ext cx="10349837" cy="120423"/>
          </a:xfrm>
          <a:prstGeom prst="rect">
            <a:avLst/>
          </a:prstGeom>
        </p:spPr>
      </p:pic>
      <p:pic>
        <p:nvPicPr>
          <p:cNvPr id="8" name="Picture 7">
            <a:extLst>
              <a:ext uri="{FF2B5EF4-FFF2-40B4-BE49-F238E27FC236}">
                <a16:creationId xmlns:a16="http://schemas.microsoft.com/office/drawing/2014/main" id="{0671F75C-000D-4782-BCC6-7A25F0BABF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3914" y="5991906"/>
            <a:ext cx="9096002" cy="105834"/>
          </a:xfrm>
          <a:prstGeom prst="rect">
            <a:avLst/>
          </a:prstGeom>
        </p:spPr>
      </p:pic>
      <p:pic>
        <p:nvPicPr>
          <p:cNvPr id="9" name="Picture 8">
            <a:extLst>
              <a:ext uri="{FF2B5EF4-FFF2-40B4-BE49-F238E27FC236}">
                <a16:creationId xmlns:a16="http://schemas.microsoft.com/office/drawing/2014/main" id="{64619574-003E-4D47-81E9-A4D4302A5FA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85525" y="6037529"/>
            <a:ext cx="825019" cy="823031"/>
          </a:xfrm>
          <a:prstGeom prst="rect">
            <a:avLst/>
          </a:prstGeom>
        </p:spPr>
      </p:pic>
      <p:sp>
        <p:nvSpPr>
          <p:cNvPr id="10" name="Slide Number Placeholder 3">
            <a:extLst>
              <a:ext uri="{FF2B5EF4-FFF2-40B4-BE49-F238E27FC236}">
                <a16:creationId xmlns:a16="http://schemas.microsoft.com/office/drawing/2014/main" id="{AFFE6DF2-3A90-4EDD-849D-671A7167347E}"/>
              </a:ext>
            </a:extLst>
          </p:cNvPr>
          <p:cNvSpPr txBox="1">
            <a:spLocks/>
          </p:cNvSpPr>
          <p:nvPr/>
        </p:nvSpPr>
        <p:spPr>
          <a:xfrm>
            <a:off x="10617798" y="6081483"/>
            <a:ext cx="715953" cy="569779"/>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3A98EE3D-8CD1-4C3F-BD1C-C98C9596463C}" type="slidenum">
              <a:rPr lang="en-US" sz="2600" smtClean="0">
                <a:solidFill>
                  <a:schemeClr val="bg1"/>
                </a:solidFill>
              </a:rPr>
              <a:pPr algn="ctr"/>
              <a:t>110</a:t>
            </a:fld>
            <a:endParaRPr lang="en-US" sz="2600" dirty="0">
              <a:solidFill>
                <a:schemeClr val="bg1"/>
              </a:solidFill>
            </a:endParaRPr>
          </a:p>
        </p:txBody>
      </p:sp>
    </p:spTree>
    <p:extLst>
      <p:ext uri="{BB962C8B-B14F-4D97-AF65-F5344CB8AC3E}">
        <p14:creationId xmlns:p14="http://schemas.microsoft.com/office/powerpoint/2010/main" val="328992279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F2394F4-4ECF-4340-B4C9-F908B42D19CA}"/>
              </a:ext>
            </a:extLst>
          </p:cNvPr>
          <p:cNvSpPr>
            <a:spLocks noGrp="1"/>
          </p:cNvSpPr>
          <p:nvPr>
            <p:ph type="title"/>
          </p:nvPr>
        </p:nvSpPr>
        <p:spPr>
          <a:xfrm>
            <a:off x="507882" y="2054708"/>
            <a:ext cx="10972800" cy="2319639"/>
          </a:xfrm>
        </p:spPr>
        <p:txBody>
          <a:bodyPr anchor="b">
            <a:normAutofit/>
          </a:bodyPr>
          <a:lstStyle/>
          <a:p>
            <a:pPr algn="ctr"/>
            <a:r>
              <a:rPr lang="en-US" sz="7000" b="1" dirty="0">
                <a:solidFill>
                  <a:schemeClr val="tx1"/>
                </a:solidFill>
                <a:latin typeface="Freestyle Script" panose="030804020302050B0404" pitchFamily="66" charset="0"/>
              </a:rPr>
              <a:t>THANK YOU!</a:t>
            </a:r>
            <a:br>
              <a:rPr lang="en-US" sz="3600" dirty="0">
                <a:solidFill>
                  <a:schemeClr val="tx1"/>
                </a:solidFill>
              </a:rPr>
            </a:br>
            <a:endParaRPr lang="en-US" sz="2700" b="1" dirty="0">
              <a:solidFill>
                <a:schemeClr val="tx1"/>
              </a:solidFill>
            </a:endParaRPr>
          </a:p>
        </p:txBody>
      </p:sp>
      <p:pic>
        <p:nvPicPr>
          <p:cNvPr id="3" name="Picture 2">
            <a:extLst>
              <a:ext uri="{FF2B5EF4-FFF2-40B4-BE49-F238E27FC236}">
                <a16:creationId xmlns:a16="http://schemas.microsoft.com/office/drawing/2014/main" id="{389A64E4-A871-4F3F-82B8-556C0C9FE8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6164" y="357973"/>
            <a:ext cx="11237196" cy="617273"/>
          </a:xfrm>
          <a:prstGeom prst="rect">
            <a:avLst/>
          </a:prstGeom>
        </p:spPr>
      </p:pic>
      <p:pic>
        <p:nvPicPr>
          <p:cNvPr id="7" name="Picture 6">
            <a:extLst>
              <a:ext uri="{FF2B5EF4-FFF2-40B4-BE49-F238E27FC236}">
                <a16:creationId xmlns:a16="http://schemas.microsoft.com/office/drawing/2014/main" id="{968ABDE7-FEA6-4EFF-AA85-24390863C39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0800000">
            <a:off x="406164" y="5826631"/>
            <a:ext cx="11176236" cy="617273"/>
          </a:xfrm>
          <a:prstGeom prst="rect">
            <a:avLst/>
          </a:prstGeom>
        </p:spPr>
      </p:pic>
      <p:pic>
        <p:nvPicPr>
          <p:cNvPr id="4" name="Picture 3">
            <a:extLst>
              <a:ext uri="{FF2B5EF4-FFF2-40B4-BE49-F238E27FC236}">
                <a16:creationId xmlns:a16="http://schemas.microsoft.com/office/drawing/2014/main" id="{DB123795-D9C5-422C-B9D0-057E17DF28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27010" y="3839580"/>
            <a:ext cx="3704557" cy="83956"/>
          </a:xfrm>
          <a:prstGeom prst="rect">
            <a:avLst/>
          </a:prstGeom>
        </p:spPr>
      </p:pic>
    </p:spTree>
    <p:extLst>
      <p:ext uri="{BB962C8B-B14F-4D97-AF65-F5344CB8AC3E}">
        <p14:creationId xmlns:p14="http://schemas.microsoft.com/office/powerpoint/2010/main" val="6783187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Subtitle 2">
                <a:extLst>
                  <a:ext uri="{FF2B5EF4-FFF2-40B4-BE49-F238E27FC236}">
                    <a16:creationId xmlns:a16="http://schemas.microsoft.com/office/drawing/2014/main" id="{937977FE-7060-4554-8802-D380BB4E77D1}"/>
                  </a:ext>
                </a:extLst>
              </p:cNvPr>
              <p:cNvSpPr>
                <a:spLocks noGrp="1"/>
              </p:cNvSpPr>
              <p:nvPr>
                <p:ph type="subTitle" idx="1"/>
              </p:nvPr>
            </p:nvSpPr>
            <p:spPr>
              <a:xfrm>
                <a:off x="597409" y="1389889"/>
                <a:ext cx="11058144" cy="4687638"/>
              </a:xfrm>
            </p:spPr>
            <p:txBody>
              <a:bodyPr>
                <a:noAutofit/>
              </a:bodyPr>
              <a:lstStyle/>
              <a:p>
                <a:r>
                  <a:rPr lang="en-US" sz="1800" dirty="0">
                    <a:solidFill>
                      <a:schemeClr val="tx1"/>
                    </a:solidFill>
                  </a:rPr>
                  <a:t> </a:t>
                </a:r>
                <a14:m>
                  <m:oMath xmlns:m="http://schemas.openxmlformats.org/officeDocument/2006/math">
                    <m:acc>
                      <m:accPr>
                        <m:chr m:val="̂"/>
                        <m:ctrlPr>
                          <a:rPr lang="en-US" sz="1800" i="1" dirty="0">
                            <a:solidFill>
                              <a:schemeClr val="tx1"/>
                            </a:solidFill>
                            <a:latin typeface="Cambria Math" panose="02040503050406030204" pitchFamily="18" charset="0"/>
                          </a:rPr>
                        </m:ctrlPr>
                      </m:accPr>
                      <m:e>
                        <m:r>
                          <a:rPr lang="en-US" sz="1800" i="1" dirty="0">
                            <a:solidFill>
                              <a:schemeClr val="tx1"/>
                            </a:solidFill>
                            <a:latin typeface="Cambria Math" panose="02040503050406030204" pitchFamily="18" charset="0"/>
                          </a:rPr>
                          <m:t>𝐸</m:t>
                        </m:r>
                      </m:e>
                    </m:acc>
                    <m:d>
                      <m:dPr>
                        <m:ctrlPr>
                          <a:rPr lang="en-US" sz="1800" i="1" dirty="0">
                            <a:solidFill>
                              <a:schemeClr val="tx1"/>
                            </a:solidFill>
                            <a:latin typeface="Cambria Math" panose="02040503050406030204" pitchFamily="18" charset="0"/>
                          </a:rPr>
                        </m:ctrlPr>
                      </m:dPr>
                      <m:e>
                        <m:r>
                          <a:rPr lang="en-US" sz="1800" i="1" dirty="0">
                            <a:solidFill>
                              <a:schemeClr val="tx1"/>
                            </a:solidFill>
                            <a:latin typeface="Cambria Math" panose="02040503050406030204" pitchFamily="18" charset="0"/>
                          </a:rPr>
                          <m:t>𝑠𝑐𝑜𝑟𝑒</m:t>
                        </m:r>
                      </m:e>
                    </m:d>
                    <m:r>
                      <a:rPr lang="en-US" sz="1800" i="1" dirty="0">
                        <a:solidFill>
                          <a:schemeClr val="tx1"/>
                        </a:solidFill>
                        <a:latin typeface="Cambria Math" panose="02040503050406030204" pitchFamily="18" charset="0"/>
                      </a:rPr>
                      <m:t>= 88.0983+7.4876</m:t>
                    </m:r>
                    <m:r>
                      <a:rPr lang="en-US" sz="1800" i="1" dirty="0">
                        <a:solidFill>
                          <a:schemeClr val="tx1"/>
                        </a:solidFill>
                        <a:latin typeface="Cambria Math" panose="02040503050406030204" pitchFamily="18" charset="0"/>
                        <a:ea typeface="Cambria Math" panose="02040503050406030204" pitchFamily="18" charset="0"/>
                      </a:rPr>
                      <m:t>∙</m:t>
                    </m:r>
                    <m:r>
                      <a:rPr lang="en-US" sz="1800" i="1" dirty="0">
                        <a:solidFill>
                          <a:schemeClr val="tx1"/>
                        </a:solidFill>
                        <a:latin typeface="Cambria Math" panose="02040503050406030204" pitchFamily="18" charset="0"/>
                      </a:rPr>
                      <m:t>𝑚𝑎𝑙𝑒</m:t>
                    </m:r>
                    <m:r>
                      <a:rPr lang="en-US" sz="1800" i="1" dirty="0">
                        <a:solidFill>
                          <a:schemeClr val="tx1"/>
                        </a:solidFill>
                        <a:latin typeface="Cambria Math" panose="02040503050406030204" pitchFamily="18" charset="0"/>
                      </a:rPr>
                      <m:t> − 0.3330∙</m:t>
                    </m:r>
                    <m:r>
                      <a:rPr lang="en-US" sz="1800" i="1" dirty="0">
                        <a:solidFill>
                          <a:schemeClr val="tx1"/>
                        </a:solidFill>
                        <a:latin typeface="Cambria Math" panose="02040503050406030204" pitchFamily="18" charset="0"/>
                      </a:rPr>
                      <m:t>𝑎𝑔𝑒</m:t>
                    </m:r>
                    <m:r>
                      <a:rPr lang="en-US" sz="1800" i="1" dirty="0">
                        <a:solidFill>
                          <a:schemeClr val="tx1"/>
                        </a:solidFill>
                        <a:latin typeface="Cambria Math" panose="02040503050406030204" pitchFamily="18" charset="0"/>
                      </a:rPr>
                      <m:t>+3.7229∙</m:t>
                    </m:r>
                    <m:r>
                      <a:rPr lang="en-US" sz="1800" i="1" dirty="0">
                        <a:solidFill>
                          <a:schemeClr val="tx1"/>
                        </a:solidFill>
                        <a:latin typeface="Cambria Math" panose="02040503050406030204" pitchFamily="18" charset="0"/>
                      </a:rPr>
                      <m:t>𝑑𝑜𝑐𝑡𝑜𝑟𝑎𝑙</m:t>
                    </m:r>
                    <m:r>
                      <a:rPr lang="en-US" sz="1800" i="1" dirty="0">
                        <a:solidFill>
                          <a:schemeClr val="tx1"/>
                        </a:solidFill>
                        <a:latin typeface="Cambria Math" panose="02040503050406030204" pitchFamily="18" charset="0"/>
                      </a:rPr>
                      <m:t> −3.8742∙</m:t>
                    </m:r>
                    <m:r>
                      <a:rPr lang="en-US" sz="1800" i="1" dirty="0">
                        <a:solidFill>
                          <a:schemeClr val="tx1"/>
                        </a:solidFill>
                        <a:latin typeface="Cambria Math" panose="02040503050406030204" pitchFamily="18" charset="0"/>
                      </a:rPr>
                      <m:t>𝑚𝑎𝑠𝑡𝑒𝑟𝑠</m:t>
                    </m:r>
                  </m:oMath>
                </a14:m>
                <a:endParaRPr lang="en-US" sz="1800" dirty="0">
                  <a:solidFill>
                    <a:schemeClr val="tx1"/>
                  </a:solidFill>
                </a:endParaRPr>
              </a:p>
              <a:p>
                <a:endParaRPr lang="en-US" sz="1800" dirty="0">
                  <a:solidFill>
                    <a:schemeClr val="tx1"/>
                  </a:solidFill>
                </a:endParaRPr>
              </a:p>
              <a:p>
                <a:endParaRPr lang="en-US" sz="200" i="0" dirty="0">
                  <a:solidFill>
                    <a:schemeClr val="tx1"/>
                  </a:solidFill>
                </a:endParaRPr>
              </a:p>
              <a:p>
                <a:pPr marL="571500" indent="-571500" algn="l">
                  <a:buClr>
                    <a:srgbClr val="7030A0"/>
                  </a:buClr>
                  <a:buFont typeface="Wingdings" panose="05000000000000000000" pitchFamily="2" charset="2"/>
                  <a:buChar char="q"/>
                </a:pPr>
                <a:r>
                  <a:rPr lang="en-US" sz="2400" dirty="0">
                    <a:solidFill>
                      <a:schemeClr val="tx1"/>
                    </a:solidFill>
                  </a:rPr>
                  <a:t>Finally, we u</a:t>
                </a:r>
                <a:r>
                  <a:rPr lang="en-US" sz="2400" i="0" dirty="0">
                    <a:solidFill>
                      <a:schemeClr val="tx1"/>
                    </a:solidFill>
                  </a:rPr>
                  <a:t>se the fitted model for prediction of the job satisfaction score for a new female employee of this company who is 40 years of age and has a bachelor’s degree.</a:t>
                </a:r>
              </a:p>
              <a:p>
                <a:pPr algn="l"/>
                <a:endParaRPr lang="en-US" sz="1000" i="0" dirty="0">
                  <a:solidFill>
                    <a:schemeClr val="tx1"/>
                  </a:solidFill>
                </a:endParaRPr>
              </a:p>
              <a:p>
                <a:pPr/>
                <a14:m>
                  <m:oMathPara xmlns:m="http://schemas.openxmlformats.org/officeDocument/2006/math">
                    <m:oMathParaPr>
                      <m:jc m:val="centerGroup"/>
                    </m:oMathParaPr>
                    <m:oMath xmlns:m="http://schemas.openxmlformats.org/officeDocument/2006/math">
                      <m:r>
                        <a:rPr lang="en-US" sz="2400" i="1" dirty="0" smtClean="0">
                          <a:solidFill>
                            <a:schemeClr val="tx1"/>
                          </a:solidFill>
                          <a:latin typeface="Cambria Math" panose="02040503050406030204" pitchFamily="18" charset="0"/>
                        </a:rPr>
                        <m:t>𝑝𝑟𝑒𝑑𝑖𝑐𝑡𝑒𝑑</m:t>
                      </m:r>
                      <m:r>
                        <a:rPr lang="en-US" sz="2400" i="1" dirty="0" smtClean="0">
                          <a:solidFill>
                            <a:schemeClr val="tx1"/>
                          </a:solidFill>
                          <a:latin typeface="Cambria Math" panose="02040503050406030204" pitchFamily="18" charset="0"/>
                        </a:rPr>
                        <m:t> </m:t>
                      </m:r>
                      <m:r>
                        <a:rPr lang="en-US" sz="2400" i="1" dirty="0" smtClean="0">
                          <a:solidFill>
                            <a:schemeClr val="tx1"/>
                          </a:solidFill>
                          <a:latin typeface="Cambria Math" panose="02040503050406030204" pitchFamily="18" charset="0"/>
                        </a:rPr>
                        <m:t>𝑠𝑐𝑜𝑟𝑒</m:t>
                      </m:r>
                      <m:r>
                        <a:rPr lang="en-US" sz="2400" i="1" dirty="0" smtClean="0">
                          <a:solidFill>
                            <a:schemeClr val="tx1"/>
                          </a:solidFill>
                          <a:latin typeface="Cambria Math" panose="02040503050406030204" pitchFamily="18" charset="0"/>
                        </a:rPr>
                        <m:t> = 88.0983− 0.3330∙40=74.7783</m:t>
                      </m:r>
                    </m:oMath>
                  </m:oMathPara>
                </a14:m>
                <a:endParaRPr lang="en-US" sz="2400" i="0" dirty="0">
                  <a:solidFill>
                    <a:schemeClr val="tx1"/>
                  </a:solidFill>
                </a:endParaRPr>
              </a:p>
              <a:p>
                <a:pPr algn="l"/>
                <a:endParaRPr lang="en-US" sz="2400" i="0" dirty="0">
                  <a:solidFill>
                    <a:schemeClr val="tx1"/>
                  </a:solidFill>
                </a:endParaRPr>
              </a:p>
              <a:p>
                <a:pPr algn="l"/>
                <a:r>
                  <a:rPr lang="en-US" sz="2200" i="0" dirty="0">
                    <a:solidFill>
                      <a:schemeClr val="tx1"/>
                    </a:solidFill>
                    <a:latin typeface="Courier New" panose="02070309020205020404" pitchFamily="49" charset="0"/>
                    <a:cs typeface="Courier New" panose="02070309020205020404" pitchFamily="49" charset="0"/>
                  </a:rPr>
                  <a:t>   print(predict(</a:t>
                </a:r>
                <a:r>
                  <a:rPr lang="en-US" sz="2200" i="0" dirty="0" err="1">
                    <a:solidFill>
                      <a:schemeClr val="tx1"/>
                    </a:solidFill>
                    <a:latin typeface="Courier New" panose="02070309020205020404" pitchFamily="49" charset="0"/>
                    <a:cs typeface="Courier New" panose="02070309020205020404" pitchFamily="49" charset="0"/>
                  </a:rPr>
                  <a:t>fitted.model</a:t>
                </a:r>
                <a:r>
                  <a:rPr lang="en-US" sz="2200" i="0" dirty="0">
                    <a:solidFill>
                      <a:schemeClr val="tx1"/>
                    </a:solidFill>
                    <a:latin typeface="Courier New" panose="02070309020205020404" pitchFamily="49" charset="0"/>
                    <a:cs typeface="Courier New" panose="02070309020205020404" pitchFamily="49" charset="0"/>
                  </a:rPr>
                  <a:t>, </a:t>
                </a:r>
                <a:r>
                  <a:rPr lang="en-US" sz="2200" i="0" dirty="0" err="1">
                    <a:solidFill>
                      <a:schemeClr val="tx1"/>
                    </a:solidFill>
                    <a:latin typeface="Courier New" panose="02070309020205020404" pitchFamily="49" charset="0"/>
                    <a:cs typeface="Courier New" panose="02070309020205020404" pitchFamily="49" charset="0"/>
                  </a:rPr>
                  <a:t>data.frame</a:t>
                </a:r>
                <a:r>
                  <a:rPr lang="en-US" sz="2200" i="0" dirty="0">
                    <a:solidFill>
                      <a:schemeClr val="tx1"/>
                    </a:solidFill>
                    <a:latin typeface="Courier New" panose="02070309020205020404" pitchFamily="49" charset="0"/>
                    <a:cs typeface="Courier New" panose="02070309020205020404" pitchFamily="49" charset="0"/>
                  </a:rPr>
                  <a:t>(gender="F", age=40, </a:t>
                </a:r>
              </a:p>
              <a:p>
                <a:pPr algn="l"/>
                <a:r>
                  <a:rPr lang="en-US" sz="2200" dirty="0">
                    <a:solidFill>
                      <a:schemeClr val="tx1"/>
                    </a:solidFill>
                    <a:latin typeface="Courier New" panose="02070309020205020404" pitchFamily="49" charset="0"/>
                    <a:cs typeface="Courier New" panose="02070309020205020404" pitchFamily="49" charset="0"/>
                  </a:rPr>
                  <a:t> </a:t>
                </a:r>
                <a:r>
                  <a:rPr lang="en-US" sz="2200" i="0" dirty="0">
                    <a:solidFill>
                      <a:schemeClr val="tx1"/>
                    </a:solidFill>
                    <a:latin typeface="Courier New" panose="02070309020205020404" pitchFamily="49" charset="0"/>
                    <a:cs typeface="Courier New" panose="02070309020205020404" pitchFamily="49" charset="0"/>
                  </a:rPr>
                  <a:t>  educ="bachelor")))</a:t>
                </a:r>
              </a:p>
              <a:p>
                <a:pPr algn="l"/>
                <a:endParaRPr lang="en-US" sz="1000" i="0" dirty="0">
                  <a:solidFill>
                    <a:schemeClr val="tx1"/>
                  </a:solidFill>
                </a:endParaRPr>
              </a:p>
              <a:p>
                <a:pPr algn="l"/>
                <a:r>
                  <a:rPr lang="en-US" sz="2400" i="0" dirty="0">
                    <a:solidFill>
                      <a:schemeClr val="tx1"/>
                    </a:solidFill>
                  </a:rPr>
                  <a:t>        74.78019 </a:t>
                </a:r>
              </a:p>
              <a:p>
                <a:endParaRPr lang="en-US" sz="2400" dirty="0">
                  <a:solidFill>
                    <a:schemeClr val="tx1"/>
                  </a:solidFill>
                </a:endParaRPr>
              </a:p>
              <a:p>
                <a:endParaRPr lang="en-US" sz="2400" dirty="0">
                  <a:solidFill>
                    <a:schemeClr val="tx1"/>
                  </a:solidFill>
                </a:endParaRPr>
              </a:p>
            </p:txBody>
          </p:sp>
        </mc:Choice>
        <mc:Fallback xmlns="">
          <p:sp>
            <p:nvSpPr>
              <p:cNvPr id="3" name="Subtitle 2">
                <a:extLst>
                  <a:ext uri="{FF2B5EF4-FFF2-40B4-BE49-F238E27FC236}">
                    <a16:creationId xmlns:a16="http://schemas.microsoft.com/office/drawing/2014/main" id="{937977FE-7060-4554-8802-D380BB4E77D1}"/>
                  </a:ext>
                </a:extLst>
              </p:cNvPr>
              <p:cNvSpPr>
                <a:spLocks noGrp="1" noRot="1" noChangeAspect="1" noMove="1" noResize="1" noEditPoints="1" noAdjustHandles="1" noChangeArrowheads="1" noChangeShapeType="1" noTextEdit="1"/>
              </p:cNvSpPr>
              <p:nvPr>
                <p:ph type="subTitle" idx="1"/>
              </p:nvPr>
            </p:nvSpPr>
            <p:spPr>
              <a:xfrm>
                <a:off x="597409" y="1389889"/>
                <a:ext cx="11058144" cy="4687638"/>
              </a:xfrm>
              <a:blipFill>
                <a:blip r:embed="rId2"/>
                <a:stretch>
                  <a:fillRect l="-717" t="-130" r="-110"/>
                </a:stretch>
              </a:blipFill>
            </p:spPr>
            <p:txBody>
              <a:bodyPr/>
              <a:lstStyle/>
              <a:p>
                <a:r>
                  <a:rPr lang="en-US">
                    <a:noFill/>
                  </a:rPr>
                  <a:t> </a:t>
                </a:r>
              </a:p>
            </p:txBody>
          </p:sp>
        </mc:Fallback>
      </mc:AlternateContent>
      <p:sp>
        <p:nvSpPr>
          <p:cNvPr id="6" name="Title 1">
            <a:extLst>
              <a:ext uri="{FF2B5EF4-FFF2-40B4-BE49-F238E27FC236}">
                <a16:creationId xmlns:a16="http://schemas.microsoft.com/office/drawing/2014/main" id="{720DB60B-D44E-469C-B487-1D30FF664CFE}"/>
              </a:ext>
            </a:extLst>
          </p:cNvPr>
          <p:cNvSpPr txBox="1">
            <a:spLocks/>
          </p:cNvSpPr>
          <p:nvPr/>
        </p:nvSpPr>
        <p:spPr>
          <a:xfrm>
            <a:off x="2175199" y="353953"/>
            <a:ext cx="8456226" cy="883125"/>
          </a:xfrm>
          <a:prstGeom prst="rect">
            <a:avLst/>
          </a:prstGeom>
          <a:effectLst/>
        </p:spPr>
        <p:txBody>
          <a:bodyPr vert="horz" lIns="91440" tIns="45720" rIns="91440" bIns="45720" rtlCol="0" anchor="b">
            <a:normAutofit/>
          </a:bodyPr>
          <a:lstStyle>
            <a:lvl1pPr algn="l" defTabSz="457200" rtl="0" eaLnBrk="1" latinLnBrk="0" hangingPunct="1">
              <a:spcBef>
                <a:spcPct val="0"/>
              </a:spcBef>
              <a:buNone/>
              <a:defRPr sz="48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200" dirty="0"/>
              <a:t>General Linear regression: EXAMPLE (cont.)</a:t>
            </a:r>
          </a:p>
        </p:txBody>
      </p:sp>
      <p:pic>
        <p:nvPicPr>
          <p:cNvPr id="5" name="Picture 4">
            <a:extLst>
              <a:ext uri="{FF2B5EF4-FFF2-40B4-BE49-F238E27FC236}">
                <a16:creationId xmlns:a16="http://schemas.microsoft.com/office/drawing/2014/main" id="{1584447B-2F00-4B0B-ADFB-6FBB947224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93270" y="6037529"/>
            <a:ext cx="617273" cy="823031"/>
          </a:xfrm>
          <a:prstGeom prst="rect">
            <a:avLst/>
          </a:prstGeom>
        </p:spPr>
      </p:pic>
      <p:sp>
        <p:nvSpPr>
          <p:cNvPr id="7" name="Slide Number Placeholder 3">
            <a:extLst>
              <a:ext uri="{FF2B5EF4-FFF2-40B4-BE49-F238E27FC236}">
                <a16:creationId xmlns:a16="http://schemas.microsoft.com/office/drawing/2014/main" id="{45BE23DE-7138-4EF6-AF96-51C95ADF8470}"/>
              </a:ext>
            </a:extLst>
          </p:cNvPr>
          <p:cNvSpPr txBox="1">
            <a:spLocks/>
          </p:cNvSpPr>
          <p:nvPr/>
        </p:nvSpPr>
        <p:spPr>
          <a:xfrm>
            <a:off x="10793271" y="6081483"/>
            <a:ext cx="540480" cy="569779"/>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3A98EE3D-8CD1-4C3F-BD1C-C98C9596463C}" type="slidenum">
              <a:rPr lang="en-US" sz="2600" smtClean="0">
                <a:solidFill>
                  <a:schemeClr val="bg1"/>
                </a:solidFill>
              </a:rPr>
              <a:pPr algn="ctr"/>
              <a:t>12</a:t>
            </a:fld>
            <a:endParaRPr lang="en-US" sz="2600" dirty="0">
              <a:solidFill>
                <a:schemeClr val="bg1"/>
              </a:solidFill>
            </a:endParaRPr>
          </a:p>
        </p:txBody>
      </p:sp>
      <p:pic>
        <p:nvPicPr>
          <p:cNvPr id="8" name="Picture 7">
            <a:extLst>
              <a:ext uri="{FF2B5EF4-FFF2-40B4-BE49-F238E27FC236}">
                <a16:creationId xmlns:a16="http://schemas.microsoft.com/office/drawing/2014/main" id="{B6ED08C7-1EC4-4E53-AC57-192D00F9FB4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0800000">
            <a:off x="1060706" y="1880023"/>
            <a:ext cx="10349837" cy="120423"/>
          </a:xfrm>
          <a:prstGeom prst="rect">
            <a:avLst/>
          </a:prstGeom>
        </p:spPr>
      </p:pic>
      <p:pic>
        <p:nvPicPr>
          <p:cNvPr id="9" name="Picture 8">
            <a:extLst>
              <a:ext uri="{FF2B5EF4-FFF2-40B4-BE49-F238E27FC236}">
                <a16:creationId xmlns:a16="http://schemas.microsoft.com/office/drawing/2014/main" id="{F33142BC-A2B5-4473-8152-6848A6CD8A5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0707" y="6043465"/>
            <a:ext cx="9191332" cy="106943"/>
          </a:xfrm>
          <a:prstGeom prst="rect">
            <a:avLst/>
          </a:prstGeom>
        </p:spPr>
      </p:pic>
    </p:spTree>
    <p:extLst>
      <p:ext uri="{BB962C8B-B14F-4D97-AF65-F5344CB8AC3E}">
        <p14:creationId xmlns:p14="http://schemas.microsoft.com/office/powerpoint/2010/main" val="23299353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937977FE-7060-4554-8802-D380BB4E77D1}"/>
              </a:ext>
            </a:extLst>
          </p:cNvPr>
          <p:cNvSpPr>
            <a:spLocks noGrp="1"/>
          </p:cNvSpPr>
          <p:nvPr>
            <p:ph type="subTitle" idx="1"/>
          </p:nvPr>
        </p:nvSpPr>
        <p:spPr>
          <a:xfrm>
            <a:off x="614528" y="1785058"/>
            <a:ext cx="10796016" cy="3479702"/>
          </a:xfrm>
        </p:spPr>
        <p:txBody>
          <a:bodyPr>
            <a:noAutofit/>
          </a:bodyPr>
          <a:lstStyle/>
          <a:p>
            <a:pPr marL="457200" indent="-457200" algn="just">
              <a:buClr>
                <a:srgbClr val="7030A0"/>
              </a:buClr>
              <a:buFont typeface="Wingdings" panose="05000000000000000000" pitchFamily="2" charset="2"/>
              <a:buChar char="q"/>
            </a:pPr>
            <a:r>
              <a:rPr lang="en-US" sz="2800" i="0" dirty="0">
                <a:solidFill>
                  <a:schemeClr val="tx1"/>
                </a:solidFill>
              </a:rPr>
              <a:t>A cardiologist conducts a study to find out what factors are good predictors of elevated heart rate (HR) in her patients. She measures heart rate at rest in 30 patients on their next visit, and obtains from the medical charts additional </a:t>
            </a:r>
            <a:r>
              <a:rPr lang="en-US" sz="2800" i="0" dirty="0">
                <a:ln>
                  <a:solidFill>
                    <a:srgbClr val="0070C0"/>
                  </a:solidFill>
                </a:ln>
                <a:solidFill>
                  <a:schemeClr val="tx1"/>
                </a:solidFill>
                <a:hlinkClick r:id="rId2" action="ppaction://hlinkfile"/>
              </a:rPr>
              <a:t>data</a:t>
            </a:r>
            <a:r>
              <a:rPr lang="en-US" sz="2800" i="0" dirty="0">
                <a:solidFill>
                  <a:schemeClr val="tx1"/>
                </a:solidFill>
              </a:rPr>
              <a:t> on their age, gender, ethnicity, body mass index (BMI), and the number of currently taken heart medications. She also obtains the air quality index (AQI) for the area of residence of her patients. </a:t>
            </a:r>
          </a:p>
          <a:p>
            <a:endParaRPr lang="en-US" sz="2400" dirty="0">
              <a:solidFill>
                <a:schemeClr val="tx1"/>
              </a:solidFill>
            </a:endParaRPr>
          </a:p>
        </p:txBody>
      </p:sp>
      <p:sp>
        <p:nvSpPr>
          <p:cNvPr id="6" name="Title 1">
            <a:extLst>
              <a:ext uri="{FF2B5EF4-FFF2-40B4-BE49-F238E27FC236}">
                <a16:creationId xmlns:a16="http://schemas.microsoft.com/office/drawing/2014/main" id="{720DB60B-D44E-469C-B487-1D30FF664CFE}"/>
              </a:ext>
            </a:extLst>
          </p:cNvPr>
          <p:cNvSpPr txBox="1">
            <a:spLocks/>
          </p:cNvSpPr>
          <p:nvPr/>
        </p:nvSpPr>
        <p:spPr>
          <a:xfrm>
            <a:off x="1999488" y="372604"/>
            <a:ext cx="8607553" cy="883125"/>
          </a:xfrm>
          <a:prstGeom prst="rect">
            <a:avLst/>
          </a:prstGeom>
          <a:effectLst/>
        </p:spPr>
        <p:txBody>
          <a:bodyPr vert="horz" lIns="91440" tIns="45720" rIns="91440" bIns="45720" rtlCol="0" anchor="b">
            <a:normAutofit/>
          </a:bodyPr>
          <a:lstStyle>
            <a:lvl1pPr algn="l" defTabSz="457200" rtl="0" eaLnBrk="1" latinLnBrk="0" hangingPunct="1">
              <a:spcBef>
                <a:spcPct val="0"/>
              </a:spcBef>
              <a:buNone/>
              <a:defRPr sz="48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600" dirty="0"/>
              <a:t>General  Linear  regression: EXERCISE</a:t>
            </a:r>
          </a:p>
        </p:txBody>
      </p:sp>
      <p:pic>
        <p:nvPicPr>
          <p:cNvPr id="5" name="Picture 4">
            <a:extLst>
              <a:ext uri="{FF2B5EF4-FFF2-40B4-BE49-F238E27FC236}">
                <a16:creationId xmlns:a16="http://schemas.microsoft.com/office/drawing/2014/main" id="{6239BD0F-791E-431D-B067-BA81BDD2AF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10154" y="6037529"/>
            <a:ext cx="700390" cy="823031"/>
          </a:xfrm>
          <a:prstGeom prst="rect">
            <a:avLst/>
          </a:prstGeom>
        </p:spPr>
      </p:pic>
      <p:sp>
        <p:nvSpPr>
          <p:cNvPr id="7" name="Slide Number Placeholder 3">
            <a:extLst>
              <a:ext uri="{FF2B5EF4-FFF2-40B4-BE49-F238E27FC236}">
                <a16:creationId xmlns:a16="http://schemas.microsoft.com/office/drawing/2014/main" id="{C6218B3B-F3B3-424D-9CC5-2C3506B12F1C}"/>
              </a:ext>
            </a:extLst>
          </p:cNvPr>
          <p:cNvSpPr txBox="1">
            <a:spLocks/>
          </p:cNvSpPr>
          <p:nvPr/>
        </p:nvSpPr>
        <p:spPr>
          <a:xfrm>
            <a:off x="10807431" y="6081483"/>
            <a:ext cx="526320" cy="569779"/>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3A98EE3D-8CD1-4C3F-BD1C-C98C9596463C}" type="slidenum">
              <a:rPr lang="en-US" sz="2600" smtClean="0">
                <a:solidFill>
                  <a:schemeClr val="bg1"/>
                </a:solidFill>
              </a:rPr>
              <a:pPr algn="ctr"/>
              <a:t>13</a:t>
            </a:fld>
            <a:endParaRPr lang="en-US" sz="2600" dirty="0">
              <a:solidFill>
                <a:schemeClr val="bg1"/>
              </a:solidFill>
            </a:endParaRPr>
          </a:p>
        </p:txBody>
      </p:sp>
      <p:pic>
        <p:nvPicPr>
          <p:cNvPr id="8" name="Picture 7">
            <a:extLst>
              <a:ext uri="{FF2B5EF4-FFF2-40B4-BE49-F238E27FC236}">
                <a16:creationId xmlns:a16="http://schemas.microsoft.com/office/drawing/2014/main" id="{D4B458C1-4FBF-45C3-82F1-FDFD47C4E8F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0800000">
            <a:off x="921081" y="1399970"/>
            <a:ext cx="10349837" cy="120423"/>
          </a:xfrm>
          <a:prstGeom prst="rect">
            <a:avLst/>
          </a:prstGeom>
        </p:spPr>
      </p:pic>
      <p:pic>
        <p:nvPicPr>
          <p:cNvPr id="9" name="Picture 8">
            <a:extLst>
              <a:ext uri="{FF2B5EF4-FFF2-40B4-BE49-F238E27FC236}">
                <a16:creationId xmlns:a16="http://schemas.microsoft.com/office/drawing/2014/main" id="{752B140F-4316-4902-BE8E-384B48F1C7A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1081" y="5188291"/>
            <a:ext cx="10349837" cy="120423"/>
          </a:xfrm>
          <a:prstGeom prst="rect">
            <a:avLst/>
          </a:prstGeom>
        </p:spPr>
      </p:pic>
    </p:spTree>
    <p:extLst>
      <p:ext uri="{BB962C8B-B14F-4D97-AF65-F5344CB8AC3E}">
        <p14:creationId xmlns:p14="http://schemas.microsoft.com/office/powerpoint/2010/main" val="10796781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937977FE-7060-4554-8802-D380BB4E77D1}"/>
              </a:ext>
            </a:extLst>
          </p:cNvPr>
          <p:cNvSpPr>
            <a:spLocks noGrp="1"/>
          </p:cNvSpPr>
          <p:nvPr>
            <p:ph type="subTitle" idx="1"/>
          </p:nvPr>
        </p:nvSpPr>
        <p:spPr>
          <a:xfrm>
            <a:off x="846306" y="1786122"/>
            <a:ext cx="10564238" cy="3544636"/>
          </a:xfrm>
        </p:spPr>
        <p:txBody>
          <a:bodyPr>
            <a:noAutofit/>
          </a:bodyPr>
          <a:lstStyle/>
          <a:p>
            <a:pPr marL="339725" algn="l"/>
            <a:r>
              <a:rPr lang="en-US" sz="2800" i="0" dirty="0">
                <a:solidFill>
                  <a:schemeClr val="tx1"/>
                </a:solidFill>
              </a:rPr>
              <a:t>(1) Check  normality of the heart rate measurements.</a:t>
            </a:r>
          </a:p>
          <a:p>
            <a:pPr marL="339725" algn="l"/>
            <a:r>
              <a:rPr lang="en-US" sz="2800" i="0" dirty="0">
                <a:solidFill>
                  <a:schemeClr val="tx1"/>
                </a:solidFill>
              </a:rPr>
              <a:t>(2) Fit the general linear regression model.  Write down the fitted model.</a:t>
            </a:r>
          </a:p>
          <a:p>
            <a:pPr marL="339725" algn="l"/>
            <a:r>
              <a:rPr lang="en-US" sz="2800" i="0" dirty="0">
                <a:solidFill>
                  <a:schemeClr val="tx1"/>
                </a:solidFill>
              </a:rPr>
              <a:t>(3) Give interpretation of the estimated regression coefficients.</a:t>
            </a:r>
          </a:p>
          <a:p>
            <a:pPr marL="339725" algn="l"/>
            <a:r>
              <a:rPr lang="en-US" sz="2800" i="0" dirty="0">
                <a:solidFill>
                  <a:schemeClr val="tx1"/>
                </a:solidFill>
              </a:rPr>
              <a:t>(4) Compute the predicted heart rate of a 50-year-old Hispanic male who has a BMI of 20, is not taking any heart medications, and resides in an area with a moderate air quality.</a:t>
            </a:r>
          </a:p>
        </p:txBody>
      </p:sp>
      <p:sp>
        <p:nvSpPr>
          <p:cNvPr id="6" name="Title 1">
            <a:extLst>
              <a:ext uri="{FF2B5EF4-FFF2-40B4-BE49-F238E27FC236}">
                <a16:creationId xmlns:a16="http://schemas.microsoft.com/office/drawing/2014/main" id="{720DB60B-D44E-469C-B487-1D30FF664CFE}"/>
              </a:ext>
            </a:extLst>
          </p:cNvPr>
          <p:cNvSpPr txBox="1">
            <a:spLocks/>
          </p:cNvSpPr>
          <p:nvPr/>
        </p:nvSpPr>
        <p:spPr>
          <a:xfrm>
            <a:off x="1077918" y="353954"/>
            <a:ext cx="10650786" cy="883125"/>
          </a:xfrm>
          <a:prstGeom prst="rect">
            <a:avLst/>
          </a:prstGeom>
          <a:effectLst/>
        </p:spPr>
        <p:txBody>
          <a:bodyPr vert="horz" lIns="91440" tIns="45720" rIns="91440" bIns="45720" rtlCol="0" anchor="b">
            <a:normAutofit/>
          </a:bodyPr>
          <a:lstStyle>
            <a:lvl1pPr algn="l" defTabSz="457200" rtl="0" eaLnBrk="1" latinLnBrk="0" hangingPunct="1">
              <a:spcBef>
                <a:spcPct val="0"/>
              </a:spcBef>
              <a:buNone/>
              <a:defRPr sz="48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600" dirty="0"/>
              <a:t>General Linear regression: EXERCISE (cont.)</a:t>
            </a:r>
          </a:p>
        </p:txBody>
      </p:sp>
      <p:pic>
        <p:nvPicPr>
          <p:cNvPr id="8" name="Picture 7">
            <a:extLst>
              <a:ext uri="{FF2B5EF4-FFF2-40B4-BE49-F238E27FC236}">
                <a16:creationId xmlns:a16="http://schemas.microsoft.com/office/drawing/2014/main" id="{06AA3116-C232-47C6-83D0-88691E2573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10154" y="6037529"/>
            <a:ext cx="700390" cy="823031"/>
          </a:xfrm>
          <a:prstGeom prst="rect">
            <a:avLst/>
          </a:prstGeom>
        </p:spPr>
      </p:pic>
      <p:sp>
        <p:nvSpPr>
          <p:cNvPr id="9" name="Slide Number Placeholder 3">
            <a:extLst>
              <a:ext uri="{FF2B5EF4-FFF2-40B4-BE49-F238E27FC236}">
                <a16:creationId xmlns:a16="http://schemas.microsoft.com/office/drawing/2014/main" id="{C2752B07-A78B-4CF8-873B-8B8672537204}"/>
              </a:ext>
            </a:extLst>
          </p:cNvPr>
          <p:cNvSpPr txBox="1">
            <a:spLocks/>
          </p:cNvSpPr>
          <p:nvPr/>
        </p:nvSpPr>
        <p:spPr>
          <a:xfrm>
            <a:off x="10807431" y="6081483"/>
            <a:ext cx="526320" cy="569779"/>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3A98EE3D-8CD1-4C3F-BD1C-C98C9596463C}" type="slidenum">
              <a:rPr lang="en-US" sz="2600" smtClean="0">
                <a:solidFill>
                  <a:schemeClr val="bg1"/>
                </a:solidFill>
              </a:rPr>
              <a:pPr algn="ctr"/>
              <a:t>14</a:t>
            </a:fld>
            <a:endParaRPr lang="en-US" sz="2600" dirty="0">
              <a:solidFill>
                <a:schemeClr val="bg1"/>
              </a:solidFill>
            </a:endParaRPr>
          </a:p>
        </p:txBody>
      </p:sp>
      <p:pic>
        <p:nvPicPr>
          <p:cNvPr id="10" name="Picture 9">
            <a:extLst>
              <a:ext uri="{FF2B5EF4-FFF2-40B4-BE49-F238E27FC236}">
                <a16:creationId xmlns:a16="http://schemas.microsoft.com/office/drawing/2014/main" id="{2023C739-A961-4716-8273-DBD3A3AAEF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921080" y="1516612"/>
            <a:ext cx="10349837" cy="120423"/>
          </a:xfrm>
          <a:prstGeom prst="rect">
            <a:avLst/>
          </a:prstGeom>
        </p:spPr>
      </p:pic>
      <p:pic>
        <p:nvPicPr>
          <p:cNvPr id="12" name="Picture 11">
            <a:extLst>
              <a:ext uri="{FF2B5EF4-FFF2-40B4-BE49-F238E27FC236}">
                <a16:creationId xmlns:a16="http://schemas.microsoft.com/office/drawing/2014/main" id="{59605657-966A-4C17-922C-94579A9EEA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1080" y="5203689"/>
            <a:ext cx="10349837" cy="120423"/>
          </a:xfrm>
          <a:prstGeom prst="rect">
            <a:avLst/>
          </a:prstGeom>
        </p:spPr>
      </p:pic>
    </p:spTree>
    <p:extLst>
      <p:ext uri="{BB962C8B-B14F-4D97-AF65-F5344CB8AC3E}">
        <p14:creationId xmlns:p14="http://schemas.microsoft.com/office/powerpoint/2010/main" val="34100061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937977FE-7060-4554-8802-D380BB4E77D1}"/>
              </a:ext>
            </a:extLst>
          </p:cNvPr>
          <p:cNvSpPr>
            <a:spLocks noGrp="1"/>
          </p:cNvSpPr>
          <p:nvPr>
            <p:ph type="subTitle" idx="1"/>
          </p:nvPr>
        </p:nvSpPr>
        <p:spPr>
          <a:xfrm>
            <a:off x="804349" y="1211695"/>
            <a:ext cx="11073172" cy="4649560"/>
          </a:xfrm>
        </p:spPr>
        <p:txBody>
          <a:bodyPr>
            <a:noAutofit/>
          </a:bodyPr>
          <a:lstStyle/>
          <a:p>
            <a:pPr algn="l"/>
            <a:r>
              <a:rPr lang="en-US" sz="2000" i="0" dirty="0" err="1">
                <a:solidFill>
                  <a:schemeClr val="tx1"/>
                </a:solidFill>
                <a:latin typeface="Courier New" panose="02070309020205020404" pitchFamily="49" charset="0"/>
                <a:cs typeface="Courier New" panose="02070309020205020404" pitchFamily="49" charset="0"/>
              </a:rPr>
              <a:t>HR.data</a:t>
            </a:r>
            <a:r>
              <a:rPr lang="en-US" sz="2000" i="0" dirty="0">
                <a:solidFill>
                  <a:schemeClr val="tx1"/>
                </a:solidFill>
                <a:latin typeface="Courier New" panose="02070309020205020404" pitchFamily="49" charset="0"/>
                <a:cs typeface="Courier New" panose="02070309020205020404" pitchFamily="49" charset="0"/>
              </a:rPr>
              <a:t>&lt;- read.csv(file</a:t>
            </a:r>
            <a:r>
              <a:rPr lang="en-US" sz="2000" dirty="0">
                <a:solidFill>
                  <a:schemeClr val="tx1"/>
                </a:solidFill>
                <a:latin typeface="Courier New" panose="02070309020205020404" pitchFamily="49" charset="0"/>
                <a:cs typeface="Courier New" panose="02070309020205020404" pitchFamily="49" charset="0"/>
              </a:rPr>
              <a:t>="./</a:t>
            </a:r>
            <a:r>
              <a:rPr lang="en-US" sz="2000" i="0" dirty="0">
                <a:solidFill>
                  <a:schemeClr val="tx1"/>
                </a:solidFill>
                <a:latin typeface="Courier New" panose="02070309020205020404" pitchFamily="49" charset="0"/>
                <a:cs typeface="Courier New" panose="02070309020205020404" pitchFamily="49" charset="0"/>
              </a:rPr>
              <a:t>NormalExerciseData.csv", header=TRUE, </a:t>
            </a:r>
            <a:r>
              <a:rPr lang="en-US" sz="2000" i="0" dirty="0" err="1">
                <a:solidFill>
                  <a:schemeClr val="tx1"/>
                </a:solidFill>
                <a:latin typeface="Courier New" panose="02070309020205020404" pitchFamily="49" charset="0"/>
                <a:cs typeface="Courier New" panose="02070309020205020404" pitchFamily="49" charset="0"/>
              </a:rPr>
              <a:t>sep</a:t>
            </a:r>
            <a:r>
              <a:rPr lang="en-US" sz="2000" i="0" dirty="0">
                <a:solidFill>
                  <a:schemeClr val="tx1"/>
                </a:solidFill>
                <a:latin typeface="Courier New" panose="02070309020205020404" pitchFamily="49" charset="0"/>
                <a:cs typeface="Courier New" panose="02070309020205020404" pitchFamily="49" charset="0"/>
              </a:rPr>
              <a:t>=",")</a:t>
            </a:r>
          </a:p>
          <a:p>
            <a:pPr marL="342900" indent="-342900" algn="l">
              <a:buClr>
                <a:srgbClr val="7030A0"/>
              </a:buClr>
              <a:buFont typeface="Wingdings" panose="05000000000000000000" pitchFamily="2" charset="2"/>
              <a:buChar char="q"/>
            </a:pPr>
            <a:r>
              <a:rPr lang="en-US" sz="2600" i="0" dirty="0">
                <a:solidFill>
                  <a:schemeClr val="tx1"/>
                </a:solidFill>
              </a:rPr>
              <a:t>Construct histogram</a:t>
            </a:r>
          </a:p>
          <a:p>
            <a:pPr algn="l"/>
            <a:r>
              <a:rPr lang="en-US" sz="2000" dirty="0">
                <a:solidFill>
                  <a:schemeClr val="tx1"/>
                </a:solidFill>
                <a:latin typeface="Courier New" panose="02070309020205020404" pitchFamily="49" charset="0"/>
                <a:cs typeface="Courier New" panose="02070309020205020404" pitchFamily="49" charset="0"/>
              </a:rPr>
              <a:t>    library(</a:t>
            </a:r>
            <a:r>
              <a:rPr lang="en-US" sz="2000" dirty="0" err="1">
                <a:solidFill>
                  <a:schemeClr val="tx1"/>
                </a:solidFill>
                <a:latin typeface="Courier New" panose="02070309020205020404" pitchFamily="49" charset="0"/>
                <a:cs typeface="Courier New" panose="02070309020205020404" pitchFamily="49" charset="0"/>
              </a:rPr>
              <a:t>rcompanion</a:t>
            </a:r>
            <a:r>
              <a:rPr lang="en-US" sz="2000" dirty="0">
                <a:solidFill>
                  <a:schemeClr val="tx1"/>
                </a:solidFill>
                <a:latin typeface="Courier New" panose="02070309020205020404" pitchFamily="49" charset="0"/>
                <a:cs typeface="Courier New" panose="02070309020205020404" pitchFamily="49" charset="0"/>
              </a:rPr>
              <a:t>)</a:t>
            </a:r>
          </a:p>
          <a:p>
            <a:pPr algn="l"/>
            <a:r>
              <a:rPr lang="en-US" sz="2000" dirty="0">
                <a:solidFill>
                  <a:schemeClr val="tx1"/>
                </a:solidFill>
                <a:latin typeface="Courier New" panose="02070309020205020404" pitchFamily="49" charset="0"/>
                <a:cs typeface="Courier New" panose="02070309020205020404" pitchFamily="49" charset="0"/>
              </a:rPr>
              <a:t>    </a:t>
            </a:r>
            <a:r>
              <a:rPr lang="en-US" sz="2000" dirty="0" err="1">
                <a:solidFill>
                  <a:schemeClr val="tx1"/>
                </a:solidFill>
                <a:latin typeface="Courier New" panose="02070309020205020404" pitchFamily="49" charset="0"/>
                <a:cs typeface="Courier New" panose="02070309020205020404" pitchFamily="49" charset="0"/>
              </a:rPr>
              <a:t>plotNormalHistogram</a:t>
            </a:r>
            <a:r>
              <a:rPr lang="en-US" sz="2000" dirty="0">
                <a:solidFill>
                  <a:schemeClr val="tx1"/>
                </a:solidFill>
                <a:latin typeface="Courier New" panose="02070309020205020404" pitchFamily="49" charset="0"/>
                <a:cs typeface="Courier New" panose="02070309020205020404" pitchFamily="49" charset="0"/>
              </a:rPr>
              <a:t>(</a:t>
            </a:r>
            <a:r>
              <a:rPr lang="en-US" sz="2000" dirty="0" err="1">
                <a:solidFill>
                  <a:schemeClr val="tx1"/>
                </a:solidFill>
                <a:latin typeface="Courier New" panose="02070309020205020404" pitchFamily="49" charset="0"/>
                <a:cs typeface="Courier New" panose="02070309020205020404" pitchFamily="49" charset="0"/>
              </a:rPr>
              <a:t>HR.data$HR</a:t>
            </a:r>
            <a:r>
              <a:rPr lang="en-US" sz="2000" dirty="0">
                <a:solidFill>
                  <a:schemeClr val="tx1"/>
                </a:solidFill>
                <a:latin typeface="Courier New" panose="02070309020205020404" pitchFamily="49" charset="0"/>
                <a:cs typeface="Courier New" panose="02070309020205020404" pitchFamily="49" charset="0"/>
              </a:rPr>
              <a:t>)</a:t>
            </a:r>
            <a:endParaRPr lang="en-US" sz="2000" i="0" dirty="0">
              <a:solidFill>
                <a:schemeClr val="tx1"/>
              </a:solidFill>
              <a:latin typeface="Courier New" panose="02070309020205020404" pitchFamily="49" charset="0"/>
              <a:cs typeface="Courier New" panose="02070309020205020404" pitchFamily="49" charset="0"/>
            </a:endParaRPr>
          </a:p>
          <a:p>
            <a:pPr marL="342900" indent="-342900" algn="l">
              <a:buClr>
                <a:srgbClr val="7030A0"/>
              </a:buClr>
              <a:buFont typeface="Wingdings" panose="05000000000000000000" pitchFamily="2" charset="2"/>
              <a:buChar char="q"/>
            </a:pPr>
            <a:r>
              <a:rPr lang="en-US" sz="2600" i="0" dirty="0">
                <a:solidFill>
                  <a:schemeClr val="tx1"/>
                </a:solidFill>
              </a:rPr>
              <a:t>Fit the model</a:t>
            </a:r>
          </a:p>
          <a:p>
            <a:pPr algn="l"/>
            <a:r>
              <a:rPr lang="en-US" sz="1800" i="0" dirty="0">
                <a:solidFill>
                  <a:schemeClr val="tx1"/>
                </a:solidFill>
                <a:latin typeface="Courier New" panose="02070309020205020404" pitchFamily="49" charset="0"/>
                <a:cs typeface="Courier New" panose="02070309020205020404" pitchFamily="49" charset="0"/>
              </a:rPr>
              <a:t>  </a:t>
            </a:r>
            <a:r>
              <a:rPr lang="en-US" sz="1700" i="0" dirty="0">
                <a:solidFill>
                  <a:schemeClr val="tx1"/>
                </a:solidFill>
                <a:latin typeface="Courier New" panose="02070309020205020404" pitchFamily="49" charset="0"/>
                <a:cs typeface="Courier New" panose="02070309020205020404" pitchFamily="49" charset="0"/>
              </a:rPr>
              <a:t>summary(</a:t>
            </a:r>
            <a:r>
              <a:rPr lang="en-US" sz="1700" i="0" dirty="0" err="1">
                <a:solidFill>
                  <a:schemeClr val="tx1"/>
                </a:solidFill>
                <a:latin typeface="Courier New" panose="02070309020205020404" pitchFamily="49" charset="0"/>
                <a:cs typeface="Courier New" panose="02070309020205020404" pitchFamily="49" charset="0"/>
              </a:rPr>
              <a:t>fitted.model</a:t>
            </a:r>
            <a:r>
              <a:rPr lang="en-US" sz="1700" i="0" dirty="0">
                <a:solidFill>
                  <a:schemeClr val="tx1"/>
                </a:solidFill>
                <a:latin typeface="Courier New" panose="02070309020205020404" pitchFamily="49" charset="0"/>
                <a:cs typeface="Courier New" panose="02070309020205020404" pitchFamily="49" charset="0"/>
              </a:rPr>
              <a:t>&lt;- </a:t>
            </a:r>
            <a:r>
              <a:rPr lang="en-US" sz="1700" i="0" dirty="0" err="1">
                <a:solidFill>
                  <a:schemeClr val="tx1"/>
                </a:solidFill>
                <a:latin typeface="Courier New" panose="02070309020205020404" pitchFamily="49" charset="0"/>
                <a:cs typeface="Courier New" panose="02070309020205020404" pitchFamily="49" charset="0"/>
              </a:rPr>
              <a:t>glm</a:t>
            </a:r>
            <a:r>
              <a:rPr lang="en-US" sz="1700" i="0" dirty="0">
                <a:solidFill>
                  <a:schemeClr val="tx1"/>
                </a:solidFill>
                <a:latin typeface="Courier New" panose="02070309020205020404" pitchFamily="49" charset="0"/>
                <a:cs typeface="Courier New" panose="02070309020205020404" pitchFamily="49" charset="0"/>
              </a:rPr>
              <a:t>(HR ~ age + gender + </a:t>
            </a:r>
            <a:r>
              <a:rPr lang="en-US" sz="1700" i="0" dirty="0" err="1">
                <a:solidFill>
                  <a:schemeClr val="tx1"/>
                </a:solidFill>
                <a:latin typeface="Courier New" panose="02070309020205020404" pitchFamily="49" charset="0"/>
                <a:cs typeface="Courier New" panose="02070309020205020404" pitchFamily="49" charset="0"/>
              </a:rPr>
              <a:t>ethnicity+BMI</a:t>
            </a:r>
            <a:endParaRPr lang="en-US" sz="1700" i="0" dirty="0">
              <a:solidFill>
                <a:schemeClr val="tx1"/>
              </a:solidFill>
              <a:latin typeface="Courier New" panose="02070309020205020404" pitchFamily="49" charset="0"/>
              <a:cs typeface="Courier New" panose="02070309020205020404" pitchFamily="49" charset="0"/>
            </a:endParaRPr>
          </a:p>
          <a:p>
            <a:pPr algn="l"/>
            <a:r>
              <a:rPr lang="en-US" sz="1700" dirty="0">
                <a:solidFill>
                  <a:schemeClr val="tx1"/>
                </a:solidFill>
                <a:latin typeface="Courier New" panose="02070309020205020404" pitchFamily="49" charset="0"/>
                <a:cs typeface="Courier New" panose="02070309020205020404" pitchFamily="49" charset="0"/>
              </a:rPr>
              <a:t>  </a:t>
            </a:r>
            <a:r>
              <a:rPr lang="en-US" sz="1700" i="0" dirty="0">
                <a:solidFill>
                  <a:schemeClr val="tx1"/>
                </a:solidFill>
                <a:latin typeface="Courier New" panose="02070309020205020404" pitchFamily="49" charset="0"/>
                <a:cs typeface="Courier New" panose="02070309020205020404" pitchFamily="49" charset="0"/>
              </a:rPr>
              <a:t>+ </a:t>
            </a:r>
            <a:r>
              <a:rPr lang="en-US" sz="1700" i="0" dirty="0" err="1">
                <a:solidFill>
                  <a:schemeClr val="tx1"/>
                </a:solidFill>
                <a:latin typeface="Courier New" panose="02070309020205020404" pitchFamily="49" charset="0"/>
                <a:cs typeface="Courier New" panose="02070309020205020404" pitchFamily="49" charset="0"/>
              </a:rPr>
              <a:t>nmeds+AQI</a:t>
            </a:r>
            <a:r>
              <a:rPr lang="en-US" sz="1700" i="0" dirty="0">
                <a:solidFill>
                  <a:schemeClr val="tx1"/>
                </a:solidFill>
                <a:latin typeface="Courier New" panose="02070309020205020404" pitchFamily="49" charset="0"/>
                <a:cs typeface="Courier New" panose="02070309020205020404" pitchFamily="49" charset="0"/>
              </a:rPr>
              <a:t>, data=</a:t>
            </a:r>
            <a:r>
              <a:rPr lang="en-US" sz="1700" i="0" dirty="0" err="1">
                <a:solidFill>
                  <a:schemeClr val="tx1"/>
                </a:solidFill>
                <a:latin typeface="Courier New" panose="02070309020205020404" pitchFamily="49" charset="0"/>
                <a:cs typeface="Courier New" panose="02070309020205020404" pitchFamily="49" charset="0"/>
              </a:rPr>
              <a:t>HR.data</a:t>
            </a:r>
            <a:r>
              <a:rPr lang="en-US" sz="1700" i="0" dirty="0">
                <a:solidFill>
                  <a:schemeClr val="tx1"/>
                </a:solidFill>
                <a:latin typeface="Courier New" panose="02070309020205020404" pitchFamily="49" charset="0"/>
                <a:cs typeface="Courier New" panose="02070309020205020404" pitchFamily="49" charset="0"/>
              </a:rPr>
              <a:t>, family=gaussian(link=identity)))</a:t>
            </a:r>
          </a:p>
          <a:p>
            <a:pPr algn="l"/>
            <a:endParaRPr lang="en-US" sz="1800" dirty="0">
              <a:solidFill>
                <a:schemeClr val="tx1"/>
              </a:solidFill>
              <a:latin typeface="Courier New" panose="02070309020205020404" pitchFamily="49" charset="0"/>
              <a:cs typeface="Courier New" panose="02070309020205020404" pitchFamily="49" charset="0"/>
            </a:endParaRPr>
          </a:p>
          <a:p>
            <a:pPr algn="l"/>
            <a:endParaRPr lang="en-US" sz="1800" i="0" dirty="0">
              <a:solidFill>
                <a:schemeClr val="tx1"/>
              </a:solidFill>
              <a:latin typeface="Courier New" panose="02070309020205020404" pitchFamily="49" charset="0"/>
              <a:cs typeface="Courier New" panose="02070309020205020404" pitchFamily="49" charset="0"/>
            </a:endParaRPr>
          </a:p>
          <a:p>
            <a:pPr algn="l"/>
            <a:endParaRPr lang="en-US" sz="1800" dirty="0">
              <a:solidFill>
                <a:schemeClr val="tx1"/>
              </a:solidFill>
              <a:latin typeface="Courier New" panose="02070309020205020404" pitchFamily="49" charset="0"/>
              <a:cs typeface="Courier New" panose="02070309020205020404" pitchFamily="49" charset="0"/>
            </a:endParaRPr>
          </a:p>
          <a:p>
            <a:pPr algn="l"/>
            <a:endParaRPr lang="en-US" sz="1800" i="0" dirty="0">
              <a:solidFill>
                <a:schemeClr val="tx1"/>
              </a:solidFill>
              <a:latin typeface="Courier New" panose="02070309020205020404" pitchFamily="49" charset="0"/>
              <a:cs typeface="Courier New" panose="02070309020205020404" pitchFamily="49" charset="0"/>
            </a:endParaRPr>
          </a:p>
          <a:p>
            <a:pPr algn="l"/>
            <a:endParaRPr lang="en-US" sz="1800" dirty="0">
              <a:solidFill>
                <a:schemeClr val="tx1"/>
              </a:solidFill>
              <a:latin typeface="Courier New" panose="02070309020205020404" pitchFamily="49" charset="0"/>
              <a:cs typeface="Courier New" panose="02070309020205020404" pitchFamily="49" charset="0"/>
            </a:endParaRPr>
          </a:p>
          <a:p>
            <a:pPr algn="l"/>
            <a:endParaRPr lang="en-US" sz="200" i="0" dirty="0">
              <a:solidFill>
                <a:schemeClr val="tx1"/>
              </a:solidFill>
              <a:latin typeface="Courier New" panose="02070309020205020404" pitchFamily="49" charset="0"/>
              <a:cs typeface="Courier New" panose="02070309020205020404" pitchFamily="49" charset="0"/>
            </a:endParaRPr>
          </a:p>
          <a:p>
            <a:pPr algn="l"/>
            <a:endParaRPr lang="en-US" sz="200" dirty="0">
              <a:solidFill>
                <a:schemeClr val="tx1"/>
              </a:solidFill>
              <a:latin typeface="Courier New" panose="02070309020205020404" pitchFamily="49" charset="0"/>
              <a:cs typeface="Courier New" panose="02070309020205020404" pitchFamily="49" charset="0"/>
            </a:endParaRPr>
          </a:p>
          <a:p>
            <a:pPr algn="l"/>
            <a:r>
              <a:rPr lang="en-US" sz="1400" dirty="0">
                <a:solidFill>
                  <a:schemeClr val="tx1"/>
                </a:solidFill>
                <a:latin typeface="Lucida Console" panose="020B0609040504020204" pitchFamily="49" charset="0"/>
                <a:cs typeface="Courier New" panose="02070309020205020404" pitchFamily="49" charset="0"/>
              </a:rPr>
              <a:t>       (Dispersion parameter for gaussian family taken to be 49.84804)</a:t>
            </a:r>
            <a:endParaRPr lang="en-US" sz="1400" i="0" dirty="0">
              <a:solidFill>
                <a:schemeClr val="tx1"/>
              </a:solidFill>
              <a:latin typeface="Lucida Console" panose="020B0609040504020204" pitchFamily="49" charset="0"/>
              <a:cs typeface="Courier New" panose="02070309020205020404" pitchFamily="49" charset="0"/>
            </a:endParaRPr>
          </a:p>
          <a:p>
            <a:pPr algn="l"/>
            <a:endParaRPr lang="en-US" sz="2000" i="0" dirty="0">
              <a:solidFill>
                <a:schemeClr val="tx1"/>
              </a:solidFill>
            </a:endParaRPr>
          </a:p>
          <a:p>
            <a:endParaRPr lang="en-US" sz="2000" dirty="0">
              <a:solidFill>
                <a:schemeClr val="tx1"/>
              </a:solidFill>
            </a:endParaRPr>
          </a:p>
        </p:txBody>
      </p:sp>
      <p:sp>
        <p:nvSpPr>
          <p:cNvPr id="6" name="Title 1">
            <a:extLst>
              <a:ext uri="{FF2B5EF4-FFF2-40B4-BE49-F238E27FC236}">
                <a16:creationId xmlns:a16="http://schemas.microsoft.com/office/drawing/2014/main" id="{720DB60B-D44E-469C-B487-1D30FF664CFE}"/>
              </a:ext>
            </a:extLst>
          </p:cNvPr>
          <p:cNvSpPr txBox="1">
            <a:spLocks/>
          </p:cNvSpPr>
          <p:nvPr/>
        </p:nvSpPr>
        <p:spPr>
          <a:xfrm>
            <a:off x="980382" y="329184"/>
            <a:ext cx="10345991" cy="676247"/>
          </a:xfrm>
          <a:prstGeom prst="rect">
            <a:avLst/>
          </a:prstGeom>
          <a:effectLst/>
        </p:spPr>
        <p:txBody>
          <a:bodyPr vert="horz" lIns="91440" tIns="45720" rIns="91440" bIns="45720" rtlCol="0" anchor="b">
            <a:normAutofit/>
          </a:bodyPr>
          <a:lstStyle>
            <a:lvl1pPr algn="l" defTabSz="457200" rtl="0" eaLnBrk="1" latinLnBrk="0" hangingPunct="1">
              <a:spcBef>
                <a:spcPct val="0"/>
              </a:spcBef>
              <a:buNone/>
              <a:defRPr sz="48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600" dirty="0"/>
              <a:t>General  Linear  regression: EXERCISE solution</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93923" y="3842132"/>
            <a:ext cx="5630387" cy="2109914"/>
          </a:xfrm>
          <a:prstGeom prst="rect">
            <a:avLst/>
          </a:prstGeom>
        </p:spPr>
      </p:pic>
      <p:sp>
        <p:nvSpPr>
          <p:cNvPr id="7" name="Oval 6"/>
          <p:cNvSpPr/>
          <p:nvPr/>
        </p:nvSpPr>
        <p:spPr>
          <a:xfrm>
            <a:off x="4149182" y="4040556"/>
            <a:ext cx="1159934" cy="192633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65353" y="1777168"/>
            <a:ext cx="3041431" cy="1759307"/>
          </a:xfrm>
          <a:prstGeom prst="rect">
            <a:avLst/>
          </a:prstGeom>
        </p:spPr>
      </p:pic>
      <p:pic>
        <p:nvPicPr>
          <p:cNvPr id="10" name="Picture 9">
            <a:extLst>
              <a:ext uri="{FF2B5EF4-FFF2-40B4-BE49-F238E27FC236}">
                <a16:creationId xmlns:a16="http://schemas.microsoft.com/office/drawing/2014/main" id="{F076A505-04F5-4FDA-BA50-7AC3DC0667F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10154" y="6037529"/>
            <a:ext cx="700390" cy="823031"/>
          </a:xfrm>
          <a:prstGeom prst="rect">
            <a:avLst/>
          </a:prstGeom>
        </p:spPr>
      </p:pic>
      <p:sp>
        <p:nvSpPr>
          <p:cNvPr id="11" name="Slide Number Placeholder 3">
            <a:extLst>
              <a:ext uri="{FF2B5EF4-FFF2-40B4-BE49-F238E27FC236}">
                <a16:creationId xmlns:a16="http://schemas.microsoft.com/office/drawing/2014/main" id="{2995ECB5-87C6-4247-8763-24B62DDE4933}"/>
              </a:ext>
            </a:extLst>
          </p:cNvPr>
          <p:cNvSpPr txBox="1">
            <a:spLocks/>
          </p:cNvSpPr>
          <p:nvPr/>
        </p:nvSpPr>
        <p:spPr>
          <a:xfrm>
            <a:off x="10807431" y="6081483"/>
            <a:ext cx="526320" cy="569779"/>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3A98EE3D-8CD1-4C3F-BD1C-C98C9596463C}" type="slidenum">
              <a:rPr lang="en-US" sz="2600" smtClean="0">
                <a:solidFill>
                  <a:schemeClr val="bg1"/>
                </a:solidFill>
              </a:rPr>
              <a:pPr algn="ctr"/>
              <a:t>15</a:t>
            </a:fld>
            <a:endParaRPr lang="en-US" sz="2600" dirty="0">
              <a:solidFill>
                <a:schemeClr val="bg1"/>
              </a:solidFill>
            </a:endParaRPr>
          </a:p>
        </p:txBody>
      </p:sp>
      <p:pic>
        <p:nvPicPr>
          <p:cNvPr id="12" name="Picture 11">
            <a:extLst>
              <a:ext uri="{FF2B5EF4-FFF2-40B4-BE49-F238E27FC236}">
                <a16:creationId xmlns:a16="http://schemas.microsoft.com/office/drawing/2014/main" id="{06370279-843C-4043-BDAE-9B3EC542906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0800000">
            <a:off x="804349" y="1032556"/>
            <a:ext cx="10349837" cy="120423"/>
          </a:xfrm>
          <a:prstGeom prst="rect">
            <a:avLst/>
          </a:prstGeom>
        </p:spPr>
      </p:pic>
      <p:pic>
        <p:nvPicPr>
          <p:cNvPr id="13" name="Picture 12">
            <a:extLst>
              <a:ext uri="{FF2B5EF4-FFF2-40B4-BE49-F238E27FC236}">
                <a16:creationId xmlns:a16="http://schemas.microsoft.com/office/drawing/2014/main" id="{120EE80B-4F15-4EE9-9E0D-D0737D0B627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4349" y="6309767"/>
            <a:ext cx="9729912" cy="113210"/>
          </a:xfrm>
          <a:prstGeom prst="rect">
            <a:avLst/>
          </a:prstGeom>
        </p:spPr>
      </p:pic>
    </p:spTree>
    <p:extLst>
      <p:ext uri="{BB962C8B-B14F-4D97-AF65-F5344CB8AC3E}">
        <p14:creationId xmlns:p14="http://schemas.microsoft.com/office/powerpoint/2010/main" val="25902118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Subtitle 2">
                <a:extLst>
                  <a:ext uri="{FF2B5EF4-FFF2-40B4-BE49-F238E27FC236}">
                    <a16:creationId xmlns:a16="http://schemas.microsoft.com/office/drawing/2014/main" id="{937977FE-7060-4554-8802-D380BB4E77D1}"/>
                  </a:ext>
                </a:extLst>
              </p:cNvPr>
              <p:cNvSpPr>
                <a:spLocks noGrp="1"/>
              </p:cNvSpPr>
              <p:nvPr>
                <p:ph type="subTitle" idx="1"/>
              </p:nvPr>
            </p:nvSpPr>
            <p:spPr>
              <a:xfrm>
                <a:off x="429233" y="1182625"/>
                <a:ext cx="11448288" cy="4524776"/>
              </a:xfrm>
            </p:spPr>
            <p:txBody>
              <a:bodyPr>
                <a:noAutofit/>
              </a:bodyPr>
              <a:lstStyle/>
              <a:p>
                <a:pPr marL="342900" indent="-342900" algn="l">
                  <a:buClr>
                    <a:srgbClr val="7030A0"/>
                  </a:buClr>
                  <a:buFont typeface="Wingdings" panose="05000000000000000000" pitchFamily="2" charset="2"/>
                  <a:buChar char="q"/>
                </a:pPr>
                <a:r>
                  <a:rPr lang="en-US" sz="2600" i="0" dirty="0">
                    <a:solidFill>
                      <a:schemeClr val="tx1"/>
                    </a:solidFill>
                  </a:rPr>
                  <a:t>Write down the fitted model.</a:t>
                </a:r>
              </a:p>
              <a:p>
                <a:pPr algn="l"/>
                <a:endParaRPr lang="en-US" sz="1200" i="0" dirty="0">
                  <a:solidFill>
                    <a:schemeClr val="tx1"/>
                  </a:solidFill>
                </a:endParaRPr>
              </a:p>
              <a:p>
                <a:pPr algn="l"/>
                <a:r>
                  <a:rPr lang="en-US" sz="2400" b="0" i="0" dirty="0">
                    <a:solidFill>
                      <a:schemeClr val="tx1"/>
                    </a:solidFill>
                  </a:rPr>
                  <a:t>            </a:t>
                </a:r>
                <a14:m>
                  <m:oMath xmlns:m="http://schemas.openxmlformats.org/officeDocument/2006/math">
                    <m:acc>
                      <m:accPr>
                        <m:chr m:val="̂"/>
                        <m:ctrlPr>
                          <a:rPr lang="en-US" sz="2200" b="0" i="1" smtClean="0">
                            <a:solidFill>
                              <a:schemeClr val="tx1"/>
                            </a:solidFill>
                            <a:latin typeface="Cambria Math" panose="02040503050406030204" pitchFamily="18" charset="0"/>
                          </a:rPr>
                        </m:ctrlPr>
                      </m:accPr>
                      <m:e>
                        <m:r>
                          <a:rPr lang="en-US" sz="2200" b="0" i="1" smtClean="0">
                            <a:solidFill>
                              <a:schemeClr val="tx1"/>
                            </a:solidFill>
                            <a:latin typeface="Cambria Math"/>
                          </a:rPr>
                          <m:t>𝐸</m:t>
                        </m:r>
                      </m:e>
                    </m:acc>
                    <m:d>
                      <m:dPr>
                        <m:ctrlPr>
                          <a:rPr lang="en-US" sz="2200" b="0" i="1" smtClean="0">
                            <a:solidFill>
                              <a:schemeClr val="tx1"/>
                            </a:solidFill>
                            <a:latin typeface="Cambria Math" panose="02040503050406030204" pitchFamily="18" charset="0"/>
                          </a:rPr>
                        </m:ctrlPr>
                      </m:dPr>
                      <m:e>
                        <m:r>
                          <a:rPr lang="en-US" sz="2200" b="0" i="1" smtClean="0">
                            <a:solidFill>
                              <a:schemeClr val="tx1"/>
                            </a:solidFill>
                            <a:latin typeface="Cambria Math"/>
                          </a:rPr>
                          <m:t>𝐻𝑅</m:t>
                        </m:r>
                      </m:e>
                    </m:d>
                    <m:r>
                      <a:rPr lang="en-US" sz="2200" b="0" i="1" smtClean="0">
                        <a:solidFill>
                          <a:schemeClr val="tx1"/>
                        </a:solidFill>
                        <a:latin typeface="Cambria Math" panose="02040503050406030204" pitchFamily="18" charset="0"/>
                      </a:rPr>
                      <m:t>=</m:t>
                    </m:r>
                    <m:r>
                      <m:rPr>
                        <m:nor/>
                      </m:rPr>
                      <a:rPr lang="en-US" sz="2200" dirty="0">
                        <a:solidFill>
                          <a:schemeClr val="tx1"/>
                        </a:solidFill>
                      </a:rPr>
                      <m:t>97.2961+0.1073</m:t>
                    </m:r>
                    <m:r>
                      <a:rPr lang="en-US" sz="2200" i="1" dirty="0" smtClean="0">
                        <a:solidFill>
                          <a:schemeClr val="tx1"/>
                        </a:solidFill>
                        <a:latin typeface="Cambria Math" panose="02040503050406030204" pitchFamily="18" charset="0"/>
                        <a:ea typeface="Cambria Math" panose="02040503050406030204" pitchFamily="18" charset="0"/>
                      </a:rPr>
                      <m:t>∙</m:t>
                    </m:r>
                    <m:r>
                      <m:rPr>
                        <m:nor/>
                      </m:rPr>
                      <a:rPr lang="en-US" sz="2200" dirty="0">
                        <a:solidFill>
                          <a:schemeClr val="tx1"/>
                        </a:solidFill>
                      </a:rPr>
                      <m:t>age</m:t>
                    </m:r>
                    <m:r>
                      <m:rPr>
                        <m:nor/>
                      </m:rPr>
                      <a:rPr lang="en-US" sz="2200" dirty="0">
                        <a:solidFill>
                          <a:schemeClr val="tx1"/>
                        </a:solidFill>
                      </a:rPr>
                      <m:t>−3.1295</m:t>
                    </m:r>
                    <m:r>
                      <a:rPr lang="en-US" sz="2200" i="1" dirty="0" smtClean="0">
                        <a:solidFill>
                          <a:schemeClr val="tx1"/>
                        </a:solidFill>
                        <a:latin typeface="Cambria Math" panose="02040503050406030204" pitchFamily="18" charset="0"/>
                        <a:ea typeface="Cambria Math" panose="02040503050406030204" pitchFamily="18" charset="0"/>
                      </a:rPr>
                      <m:t>∙</m:t>
                    </m:r>
                    <m:r>
                      <m:rPr>
                        <m:nor/>
                      </m:rPr>
                      <a:rPr lang="en-US" sz="2200" dirty="0">
                        <a:solidFill>
                          <a:schemeClr val="tx1"/>
                        </a:solidFill>
                      </a:rPr>
                      <m:t>male</m:t>
                    </m:r>
                    <m:r>
                      <m:rPr>
                        <m:nor/>
                      </m:rPr>
                      <a:rPr lang="en-US" sz="2200" dirty="0">
                        <a:solidFill>
                          <a:schemeClr val="tx1"/>
                        </a:solidFill>
                      </a:rPr>
                      <m:t>−9.0546</m:t>
                    </m:r>
                    <m:r>
                      <a:rPr lang="en-US" sz="2200" i="1" dirty="0" smtClean="0">
                        <a:solidFill>
                          <a:schemeClr val="tx1"/>
                        </a:solidFill>
                        <a:latin typeface="Cambria Math" panose="02040503050406030204" pitchFamily="18" charset="0"/>
                        <a:ea typeface="Cambria Math" panose="02040503050406030204" pitchFamily="18" charset="0"/>
                      </a:rPr>
                      <m:t>∙</m:t>
                    </m:r>
                    <m:r>
                      <m:rPr>
                        <m:nor/>
                      </m:rPr>
                      <a:rPr lang="en-US" sz="2200" dirty="0">
                        <a:solidFill>
                          <a:schemeClr val="tx1"/>
                        </a:solidFill>
                      </a:rPr>
                      <m:t>Hispanic</m:t>
                    </m:r>
                    <m:r>
                      <m:rPr>
                        <m:nor/>
                      </m:rPr>
                      <a:rPr lang="en-US" sz="2200" dirty="0"/>
                      <m:t> − </m:t>
                    </m:r>
                    <m:r>
                      <m:rPr>
                        <m:nor/>
                      </m:rPr>
                      <a:rPr lang="en-US" sz="2200" dirty="0">
                        <a:solidFill>
                          <a:schemeClr val="tx1"/>
                        </a:solidFill>
                      </a:rPr>
                      <m:t>2.0565</m:t>
                    </m:r>
                    <m:r>
                      <a:rPr lang="en-US" sz="2200" i="1" dirty="0" smtClean="0">
                        <a:solidFill>
                          <a:schemeClr val="tx1"/>
                        </a:solidFill>
                        <a:latin typeface="Cambria Math" panose="02040503050406030204" pitchFamily="18" charset="0"/>
                        <a:ea typeface="Cambria Math" panose="02040503050406030204" pitchFamily="18" charset="0"/>
                      </a:rPr>
                      <m:t>∙</m:t>
                    </m:r>
                    <m:r>
                      <m:rPr>
                        <m:nor/>
                      </m:rPr>
                      <a:rPr lang="en-US" sz="2200" dirty="0">
                        <a:solidFill>
                          <a:schemeClr val="tx1"/>
                        </a:solidFill>
                      </a:rPr>
                      <m:t>White</m:t>
                    </m:r>
                  </m:oMath>
                </a14:m>
                <a:endParaRPr lang="en-US" sz="2200" dirty="0">
                  <a:solidFill>
                    <a:schemeClr val="tx1"/>
                  </a:solidFill>
                </a:endParaRPr>
              </a:p>
              <a:p>
                <a:pPr algn="l"/>
                <a14:m>
                  <m:oMathPara xmlns:m="http://schemas.openxmlformats.org/officeDocument/2006/math">
                    <m:oMathParaPr>
                      <m:jc m:val="centerGroup"/>
                    </m:oMathParaPr>
                    <m:oMath xmlns:m="http://schemas.openxmlformats.org/officeDocument/2006/math">
                      <m:r>
                        <m:rPr>
                          <m:nor/>
                        </m:rPr>
                        <a:rPr lang="en-US" sz="2200" dirty="0"/>
                        <m:t>− </m:t>
                      </m:r>
                      <m:r>
                        <m:rPr>
                          <m:nor/>
                        </m:rPr>
                        <a:rPr lang="en-US" sz="2200" dirty="0">
                          <a:solidFill>
                            <a:schemeClr val="tx1"/>
                          </a:solidFill>
                        </a:rPr>
                        <m:t>0.3230</m:t>
                      </m:r>
                      <m:r>
                        <a:rPr lang="en-US" sz="2200" i="1" dirty="0" smtClean="0">
                          <a:solidFill>
                            <a:schemeClr val="tx1"/>
                          </a:solidFill>
                          <a:latin typeface="Cambria Math" panose="02040503050406030204" pitchFamily="18" charset="0"/>
                          <a:ea typeface="Cambria Math" panose="02040503050406030204" pitchFamily="18" charset="0"/>
                        </a:rPr>
                        <m:t>∙</m:t>
                      </m:r>
                      <m:r>
                        <m:rPr>
                          <m:nor/>
                        </m:rPr>
                        <a:rPr lang="en-US" sz="2200" dirty="0">
                          <a:solidFill>
                            <a:schemeClr val="tx1"/>
                          </a:solidFill>
                        </a:rPr>
                        <m:t>BMI</m:t>
                      </m:r>
                      <m:r>
                        <m:rPr>
                          <m:nor/>
                        </m:rPr>
                        <a:rPr lang="en-US" sz="2200" dirty="0">
                          <a:solidFill>
                            <a:schemeClr val="tx1"/>
                          </a:solidFill>
                        </a:rPr>
                        <m:t>+1.2430</m:t>
                      </m:r>
                      <m:r>
                        <a:rPr lang="en-US" sz="2200" i="1" dirty="0" smtClean="0">
                          <a:solidFill>
                            <a:schemeClr val="tx1"/>
                          </a:solidFill>
                          <a:latin typeface="Cambria Math" panose="02040503050406030204" pitchFamily="18" charset="0"/>
                          <a:ea typeface="Cambria Math" panose="02040503050406030204" pitchFamily="18" charset="0"/>
                        </a:rPr>
                        <m:t>∙</m:t>
                      </m:r>
                      <m:r>
                        <m:rPr>
                          <m:nor/>
                        </m:rPr>
                        <a:rPr lang="en-US" sz="2200" dirty="0">
                          <a:solidFill>
                            <a:schemeClr val="tx1"/>
                          </a:solidFill>
                        </a:rPr>
                        <m:t>nmeds</m:t>
                      </m:r>
                      <m:r>
                        <m:rPr>
                          <m:nor/>
                        </m:rPr>
                        <a:rPr lang="en-US" sz="2200" dirty="0">
                          <a:solidFill>
                            <a:schemeClr val="tx1"/>
                          </a:solidFill>
                        </a:rPr>
                        <m:t>+10.5783</m:t>
                      </m:r>
                      <m:r>
                        <a:rPr lang="en-US" sz="2200" i="1" dirty="0" smtClean="0">
                          <a:solidFill>
                            <a:schemeClr val="tx1"/>
                          </a:solidFill>
                          <a:latin typeface="Cambria Math" panose="02040503050406030204" pitchFamily="18" charset="0"/>
                          <a:ea typeface="Cambria Math" panose="02040503050406030204" pitchFamily="18" charset="0"/>
                        </a:rPr>
                        <m:t>∙</m:t>
                      </m:r>
                      <m:r>
                        <m:rPr>
                          <m:nor/>
                        </m:rPr>
                        <a:rPr lang="en-US" sz="2200" dirty="0">
                          <a:solidFill>
                            <a:schemeClr val="tx1"/>
                          </a:solidFill>
                        </a:rPr>
                        <m:t>AQImoderate</m:t>
                      </m:r>
                      <m:r>
                        <m:rPr>
                          <m:nor/>
                        </m:rPr>
                        <a:rPr lang="en-US" sz="2200" dirty="0">
                          <a:solidFill>
                            <a:schemeClr val="tx1"/>
                          </a:solidFill>
                        </a:rPr>
                        <m:t>+5.5243</m:t>
                      </m:r>
                      <m:r>
                        <a:rPr lang="en-US" sz="2200" i="1" dirty="0" smtClean="0">
                          <a:solidFill>
                            <a:schemeClr val="tx1"/>
                          </a:solidFill>
                          <a:latin typeface="Cambria Math" panose="02040503050406030204" pitchFamily="18" charset="0"/>
                          <a:ea typeface="Cambria Math" panose="02040503050406030204" pitchFamily="18" charset="0"/>
                        </a:rPr>
                        <m:t>∙</m:t>
                      </m:r>
                      <m:r>
                        <m:rPr>
                          <m:nor/>
                        </m:rPr>
                        <a:rPr lang="en-US" sz="2200" dirty="0" err="1">
                          <a:solidFill>
                            <a:schemeClr val="tx1"/>
                          </a:solidFill>
                        </a:rPr>
                        <m:t>AQIunhealthy</m:t>
                      </m:r>
                    </m:oMath>
                  </m:oMathPara>
                </a14:m>
                <a:endParaRPr lang="en-US" sz="2200" dirty="0">
                  <a:solidFill>
                    <a:schemeClr val="tx1"/>
                  </a:solidFill>
                </a:endParaRPr>
              </a:p>
              <a:p>
                <a:pPr algn="l"/>
                <a:r>
                  <a:rPr lang="en-US" sz="2400" dirty="0">
                    <a:solidFill>
                      <a:schemeClr val="tx1"/>
                    </a:solidFill>
                  </a:rPr>
                  <a:t>      and </a:t>
                </a:r>
                <a14:m>
                  <m:oMath xmlns:m="http://schemas.openxmlformats.org/officeDocument/2006/math">
                    <m:sSup>
                      <m:sSupPr>
                        <m:ctrlPr>
                          <a:rPr lang="en-US" sz="2000" i="1">
                            <a:solidFill>
                              <a:schemeClr val="tx1"/>
                            </a:solidFill>
                            <a:latin typeface="Cambria Math" panose="02040503050406030204" pitchFamily="18" charset="0"/>
                          </a:rPr>
                        </m:ctrlPr>
                      </m:sSupPr>
                      <m:e>
                        <m:acc>
                          <m:accPr>
                            <m:chr m:val="̂"/>
                            <m:ctrlPr>
                              <a:rPr lang="en-US" sz="2000" i="1">
                                <a:solidFill>
                                  <a:schemeClr val="tx1"/>
                                </a:solidFill>
                                <a:latin typeface="Cambria Math" panose="02040503050406030204" pitchFamily="18" charset="0"/>
                              </a:rPr>
                            </m:ctrlPr>
                          </m:accPr>
                          <m:e>
                            <m:r>
                              <a:rPr lang="en-US" sz="2000" i="1">
                                <a:solidFill>
                                  <a:schemeClr val="tx1"/>
                                </a:solidFill>
                                <a:latin typeface="Cambria Math" panose="02040503050406030204" pitchFamily="18" charset="0"/>
                                <a:ea typeface="Cambria Math" panose="02040503050406030204" pitchFamily="18" charset="0"/>
                              </a:rPr>
                              <m:t>𝜎</m:t>
                            </m:r>
                          </m:e>
                        </m:acc>
                      </m:e>
                      <m:sup>
                        <m:r>
                          <a:rPr lang="en-US" sz="2000" i="1">
                            <a:solidFill>
                              <a:schemeClr val="tx1"/>
                            </a:solidFill>
                            <a:latin typeface="Cambria Math" panose="02040503050406030204" pitchFamily="18" charset="0"/>
                          </a:rPr>
                          <m:t>2</m:t>
                        </m:r>
                      </m:sup>
                    </m:sSup>
                    <m:r>
                      <a:rPr lang="en-US" sz="2000" i="1">
                        <a:solidFill>
                          <a:schemeClr val="tx1"/>
                        </a:solidFill>
                        <a:latin typeface="Cambria Math" panose="02040503050406030204" pitchFamily="18" charset="0"/>
                      </a:rPr>
                      <m:t>=49.84804.</m:t>
                    </m:r>
                  </m:oMath>
                </a14:m>
                <a:endParaRPr lang="en-US" sz="2200" dirty="0">
                  <a:solidFill>
                    <a:schemeClr val="tx1"/>
                  </a:solidFill>
                </a:endParaRPr>
              </a:p>
              <a:p>
                <a:pPr algn="l"/>
                <a:endParaRPr lang="en-US" sz="300" i="0" dirty="0">
                  <a:solidFill>
                    <a:schemeClr val="tx1"/>
                  </a:solidFill>
                </a:endParaRPr>
              </a:p>
              <a:p>
                <a:pPr marL="342900" indent="-342900" algn="l">
                  <a:buClr>
                    <a:srgbClr val="7030A0"/>
                  </a:buClr>
                  <a:buFont typeface="Wingdings" panose="05000000000000000000" pitchFamily="2" charset="2"/>
                  <a:buChar char="q"/>
                </a:pPr>
                <a:r>
                  <a:rPr lang="en-US" sz="2600" i="0" dirty="0">
                    <a:solidFill>
                      <a:schemeClr val="tx1"/>
                    </a:solidFill>
                  </a:rPr>
                  <a:t>Give interpretation of estimated regression coefficients. For example,</a:t>
                </a:r>
              </a:p>
              <a:p>
                <a:pPr algn="l"/>
                <a:r>
                  <a:rPr lang="en-US" sz="2400" i="0" dirty="0">
                    <a:solidFill>
                      <a:schemeClr val="tx1"/>
                    </a:solidFill>
                  </a:rPr>
                  <a:t>     </a:t>
                </a:r>
                <a:r>
                  <a:rPr lang="en-US" sz="2400" i="0" dirty="0">
                    <a:solidFill>
                      <a:schemeClr val="tx1"/>
                    </a:solidFill>
                    <a:latin typeface="Segoe UI"/>
                    <a:ea typeface="Segoe UI"/>
                    <a:cs typeface="Segoe UI"/>
                  </a:rPr>
                  <a:t>● </a:t>
                </a:r>
                <a:r>
                  <a:rPr lang="en-US" sz="2400" i="0" dirty="0">
                    <a:solidFill>
                      <a:schemeClr val="tx1"/>
                    </a:solidFill>
                  </a:rPr>
                  <a:t> Age: as age increases by one year, the estimated mean heart rate increases by </a:t>
                </a:r>
              </a:p>
              <a:p>
                <a:pPr algn="l"/>
                <a:r>
                  <a:rPr lang="en-US" sz="2400" dirty="0">
                    <a:solidFill>
                      <a:schemeClr val="tx1"/>
                    </a:solidFill>
                  </a:rPr>
                  <a:t>          </a:t>
                </a:r>
                <a:r>
                  <a:rPr lang="en-US" sz="2400" i="0" dirty="0">
                    <a:solidFill>
                      <a:schemeClr val="tx1"/>
                    </a:solidFill>
                  </a:rPr>
                  <a:t>0.1073 units.</a:t>
                </a:r>
              </a:p>
              <a:p>
                <a:pPr algn="l"/>
                <a:r>
                  <a:rPr lang="en-US" sz="2400" i="0" dirty="0">
                    <a:solidFill>
                      <a:schemeClr val="tx1"/>
                    </a:solidFill>
                    <a:latin typeface="Segoe UI"/>
                    <a:ea typeface="Segoe UI"/>
                    <a:cs typeface="Segoe UI"/>
                  </a:rPr>
                  <a:t>    ● </a:t>
                </a:r>
                <a:r>
                  <a:rPr lang="en-US" sz="2400" i="0" dirty="0">
                    <a:solidFill>
                      <a:schemeClr val="tx1"/>
                    </a:solidFill>
                  </a:rPr>
                  <a:t>Gender: the estimated average heart rate for males is 3.1295 points below that for </a:t>
                </a:r>
              </a:p>
              <a:p>
                <a:pPr algn="l"/>
                <a:r>
                  <a:rPr lang="en-US" sz="2400" dirty="0">
                    <a:solidFill>
                      <a:schemeClr val="tx1"/>
                    </a:solidFill>
                  </a:rPr>
                  <a:t>          </a:t>
                </a:r>
                <a:r>
                  <a:rPr lang="en-US" sz="2400" i="0" dirty="0">
                    <a:solidFill>
                      <a:schemeClr val="tx1"/>
                    </a:solidFill>
                  </a:rPr>
                  <a:t>females.</a:t>
                </a:r>
              </a:p>
              <a:p>
                <a:endParaRPr lang="en-US" sz="2000" dirty="0">
                  <a:solidFill>
                    <a:schemeClr val="tx1"/>
                  </a:solidFill>
                </a:endParaRPr>
              </a:p>
            </p:txBody>
          </p:sp>
        </mc:Choice>
        <mc:Fallback xmlns="">
          <p:sp>
            <p:nvSpPr>
              <p:cNvPr id="3" name="Subtitle 2">
                <a:extLst>
                  <a:ext uri="{FF2B5EF4-FFF2-40B4-BE49-F238E27FC236}">
                    <a16:creationId xmlns:a16="http://schemas.microsoft.com/office/drawing/2014/main" id="{937977FE-7060-4554-8802-D380BB4E77D1}"/>
                  </a:ext>
                </a:extLst>
              </p:cNvPr>
              <p:cNvSpPr>
                <a:spLocks noGrp="1" noRot="1" noChangeAspect="1" noMove="1" noResize="1" noEditPoints="1" noAdjustHandles="1" noChangeArrowheads="1" noChangeShapeType="1" noTextEdit="1"/>
              </p:cNvSpPr>
              <p:nvPr>
                <p:ph type="subTitle" idx="1"/>
              </p:nvPr>
            </p:nvSpPr>
            <p:spPr>
              <a:xfrm>
                <a:off x="429233" y="1182625"/>
                <a:ext cx="11448288" cy="4524776"/>
              </a:xfrm>
              <a:blipFill>
                <a:blip r:embed="rId2"/>
                <a:stretch>
                  <a:fillRect l="-799" t="-1078"/>
                </a:stretch>
              </a:blipFill>
            </p:spPr>
            <p:txBody>
              <a:bodyPr/>
              <a:lstStyle/>
              <a:p>
                <a:r>
                  <a:rPr lang="en-US">
                    <a:noFill/>
                  </a:rPr>
                  <a:t> </a:t>
                </a:r>
              </a:p>
            </p:txBody>
          </p:sp>
        </mc:Fallback>
      </mc:AlternateContent>
      <p:sp>
        <p:nvSpPr>
          <p:cNvPr id="6" name="Title 1">
            <a:extLst>
              <a:ext uri="{FF2B5EF4-FFF2-40B4-BE49-F238E27FC236}">
                <a16:creationId xmlns:a16="http://schemas.microsoft.com/office/drawing/2014/main" id="{720DB60B-D44E-469C-B487-1D30FF664CFE}"/>
              </a:ext>
            </a:extLst>
          </p:cNvPr>
          <p:cNvSpPr txBox="1">
            <a:spLocks/>
          </p:cNvSpPr>
          <p:nvPr/>
        </p:nvSpPr>
        <p:spPr>
          <a:xfrm>
            <a:off x="980382" y="329184"/>
            <a:ext cx="10345991" cy="676247"/>
          </a:xfrm>
          <a:prstGeom prst="rect">
            <a:avLst/>
          </a:prstGeom>
          <a:effectLst/>
        </p:spPr>
        <p:txBody>
          <a:bodyPr vert="horz" lIns="91440" tIns="45720" rIns="91440" bIns="45720" rtlCol="0" anchor="b">
            <a:normAutofit fontScale="85000" lnSpcReduction="10000"/>
          </a:bodyPr>
          <a:lstStyle>
            <a:lvl1pPr algn="l" defTabSz="457200" rtl="0" eaLnBrk="1" latinLnBrk="0" hangingPunct="1">
              <a:spcBef>
                <a:spcPct val="0"/>
              </a:spcBef>
              <a:buNone/>
              <a:defRPr sz="48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600" dirty="0"/>
              <a:t>General Linear regression: EXERCISE solution (Cont.)</a:t>
            </a:r>
          </a:p>
        </p:txBody>
      </p:sp>
      <p:pic>
        <p:nvPicPr>
          <p:cNvPr id="8" name="Picture 7">
            <a:extLst>
              <a:ext uri="{FF2B5EF4-FFF2-40B4-BE49-F238E27FC236}">
                <a16:creationId xmlns:a16="http://schemas.microsoft.com/office/drawing/2014/main" id="{5E54CE5F-5B09-4275-A92F-5EF7479776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10154" y="6037529"/>
            <a:ext cx="700390" cy="823031"/>
          </a:xfrm>
          <a:prstGeom prst="rect">
            <a:avLst/>
          </a:prstGeom>
        </p:spPr>
      </p:pic>
      <p:sp>
        <p:nvSpPr>
          <p:cNvPr id="9" name="Slide Number Placeholder 3">
            <a:extLst>
              <a:ext uri="{FF2B5EF4-FFF2-40B4-BE49-F238E27FC236}">
                <a16:creationId xmlns:a16="http://schemas.microsoft.com/office/drawing/2014/main" id="{2E8C7873-2A1F-41F7-83A4-7FA338BF1837}"/>
              </a:ext>
            </a:extLst>
          </p:cNvPr>
          <p:cNvSpPr txBox="1">
            <a:spLocks/>
          </p:cNvSpPr>
          <p:nvPr/>
        </p:nvSpPr>
        <p:spPr>
          <a:xfrm>
            <a:off x="10807431" y="6081483"/>
            <a:ext cx="526320" cy="569779"/>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3A98EE3D-8CD1-4C3F-BD1C-C98C9596463C}" type="slidenum">
              <a:rPr lang="en-US" sz="2600" smtClean="0">
                <a:solidFill>
                  <a:schemeClr val="bg1"/>
                </a:solidFill>
              </a:rPr>
              <a:pPr algn="ctr"/>
              <a:t>16</a:t>
            </a:fld>
            <a:endParaRPr lang="en-US" sz="2600" dirty="0">
              <a:solidFill>
                <a:schemeClr val="bg1"/>
              </a:solidFill>
            </a:endParaRPr>
          </a:p>
        </p:txBody>
      </p:sp>
      <p:pic>
        <p:nvPicPr>
          <p:cNvPr id="10" name="Picture 9">
            <a:extLst>
              <a:ext uri="{FF2B5EF4-FFF2-40B4-BE49-F238E27FC236}">
                <a16:creationId xmlns:a16="http://schemas.microsoft.com/office/drawing/2014/main" id="{37BD8A1C-DD55-448F-B549-917269DF926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0800000">
            <a:off x="804349" y="1032556"/>
            <a:ext cx="10349837" cy="120423"/>
          </a:xfrm>
          <a:prstGeom prst="rect">
            <a:avLst/>
          </a:prstGeom>
        </p:spPr>
      </p:pic>
      <p:pic>
        <p:nvPicPr>
          <p:cNvPr id="11" name="Picture 10">
            <a:extLst>
              <a:ext uri="{FF2B5EF4-FFF2-40B4-BE49-F238E27FC236}">
                <a16:creationId xmlns:a16="http://schemas.microsoft.com/office/drawing/2014/main" id="{B61F1B9D-E985-44D3-B7D3-D9318546BF6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1081" y="5586978"/>
            <a:ext cx="10349837" cy="120423"/>
          </a:xfrm>
          <a:prstGeom prst="rect">
            <a:avLst/>
          </a:prstGeom>
        </p:spPr>
      </p:pic>
    </p:spTree>
    <p:extLst>
      <p:ext uri="{BB962C8B-B14F-4D97-AF65-F5344CB8AC3E}">
        <p14:creationId xmlns:p14="http://schemas.microsoft.com/office/powerpoint/2010/main" val="16453181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720DB60B-D44E-469C-B487-1D30FF664CFE}"/>
              </a:ext>
            </a:extLst>
          </p:cNvPr>
          <p:cNvSpPr txBox="1">
            <a:spLocks/>
          </p:cNvSpPr>
          <p:nvPr/>
        </p:nvSpPr>
        <p:spPr>
          <a:xfrm>
            <a:off x="1846715" y="149430"/>
            <a:ext cx="9034272" cy="883125"/>
          </a:xfrm>
          <a:prstGeom prst="rect">
            <a:avLst/>
          </a:prstGeom>
          <a:effectLst/>
        </p:spPr>
        <p:txBody>
          <a:bodyPr vert="horz" lIns="91440" tIns="45720" rIns="91440" bIns="45720" rtlCol="0" anchor="b">
            <a:normAutofit/>
          </a:bodyPr>
          <a:lstStyle>
            <a:lvl1pPr algn="l" defTabSz="457200" rtl="0" eaLnBrk="1" latinLnBrk="0" hangingPunct="1">
              <a:spcBef>
                <a:spcPct val="0"/>
              </a:spcBef>
              <a:buNone/>
              <a:defRPr sz="48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800" dirty="0"/>
              <a:t>General Linear regression: EXERCISE solution (cont.)</a:t>
            </a:r>
          </a:p>
        </p:txBody>
      </p:sp>
      <mc:AlternateContent xmlns:mc="http://schemas.openxmlformats.org/markup-compatibility/2006" xmlns:a14="http://schemas.microsoft.com/office/drawing/2010/main">
        <mc:Choice Requires="a14">
          <p:sp>
            <p:nvSpPr>
              <p:cNvPr id="8" name="Rectangle 7"/>
              <p:cNvSpPr/>
              <p:nvPr/>
            </p:nvSpPr>
            <p:spPr>
              <a:xfrm>
                <a:off x="902208" y="1403657"/>
                <a:ext cx="10643616" cy="4508670"/>
              </a:xfrm>
              <a:prstGeom prst="rect">
                <a:avLst/>
              </a:prstGeom>
            </p:spPr>
            <p:txBody>
              <a:bodyPr wrap="square">
                <a:spAutoFit/>
              </a:bodyPr>
              <a:lstStyle/>
              <a:p>
                <a:r>
                  <a:rPr lang="en-US" sz="2200" dirty="0"/>
                  <a:t>        </a:t>
                </a:r>
                <a:r>
                  <a:rPr lang="en-US" sz="2000" dirty="0"/>
                  <a:t> </a:t>
                </a:r>
                <a14:m>
                  <m:oMath xmlns:m="http://schemas.openxmlformats.org/officeDocument/2006/math">
                    <m:acc>
                      <m:accPr>
                        <m:chr m:val="̂"/>
                        <m:ctrlPr>
                          <a:rPr lang="en-US" sz="2000" i="1">
                            <a:latin typeface="Cambria Math" panose="02040503050406030204" pitchFamily="18" charset="0"/>
                          </a:rPr>
                        </m:ctrlPr>
                      </m:accPr>
                      <m:e>
                        <m:r>
                          <a:rPr lang="en-US" sz="2000" i="1">
                            <a:latin typeface="Cambria Math"/>
                          </a:rPr>
                          <m:t>𝐸</m:t>
                        </m:r>
                      </m:e>
                    </m:acc>
                    <m:d>
                      <m:dPr>
                        <m:ctrlPr>
                          <a:rPr lang="en-US" sz="2000" i="1">
                            <a:latin typeface="Cambria Math" panose="02040503050406030204" pitchFamily="18" charset="0"/>
                          </a:rPr>
                        </m:ctrlPr>
                      </m:dPr>
                      <m:e>
                        <m:r>
                          <a:rPr lang="en-US" sz="2000" i="1">
                            <a:latin typeface="Cambria Math"/>
                          </a:rPr>
                          <m:t>𝐻𝑅</m:t>
                        </m:r>
                      </m:e>
                    </m:d>
                    <m:r>
                      <a:rPr lang="en-US" sz="2000" i="1">
                        <a:latin typeface="Cambria Math" panose="02040503050406030204" pitchFamily="18" charset="0"/>
                      </a:rPr>
                      <m:t>=</m:t>
                    </m:r>
                    <m:r>
                      <m:rPr>
                        <m:nor/>
                      </m:rPr>
                      <a:rPr lang="en-US" sz="2000" dirty="0"/>
                      <m:t>97.2961+0.1073</m:t>
                    </m:r>
                    <m:r>
                      <a:rPr lang="en-US" sz="2000" i="1" dirty="0">
                        <a:latin typeface="Cambria Math" panose="02040503050406030204" pitchFamily="18" charset="0"/>
                        <a:ea typeface="Cambria Math" panose="02040503050406030204" pitchFamily="18" charset="0"/>
                      </a:rPr>
                      <m:t>∙</m:t>
                    </m:r>
                    <m:r>
                      <m:rPr>
                        <m:nor/>
                      </m:rPr>
                      <a:rPr lang="en-US" sz="2000" dirty="0"/>
                      <m:t>age</m:t>
                    </m:r>
                    <m:r>
                      <m:rPr>
                        <m:nor/>
                      </m:rPr>
                      <a:rPr lang="en-US" sz="2000" dirty="0"/>
                      <m:t>−3.1295</m:t>
                    </m:r>
                    <m:r>
                      <a:rPr lang="en-US" sz="2000" i="1" dirty="0">
                        <a:latin typeface="Cambria Math" panose="02040503050406030204" pitchFamily="18" charset="0"/>
                        <a:ea typeface="Cambria Math" panose="02040503050406030204" pitchFamily="18" charset="0"/>
                      </a:rPr>
                      <m:t>∙</m:t>
                    </m:r>
                    <m:r>
                      <m:rPr>
                        <m:nor/>
                      </m:rPr>
                      <a:rPr lang="en-US" sz="2000" dirty="0"/>
                      <m:t>male</m:t>
                    </m:r>
                    <m:r>
                      <m:rPr>
                        <m:nor/>
                      </m:rPr>
                      <a:rPr lang="en-US" sz="2000" dirty="0"/>
                      <m:t>−9.0546</m:t>
                    </m:r>
                    <m:r>
                      <a:rPr lang="en-US" sz="2000" i="1" dirty="0">
                        <a:latin typeface="Cambria Math" panose="02040503050406030204" pitchFamily="18" charset="0"/>
                        <a:ea typeface="Cambria Math" panose="02040503050406030204" pitchFamily="18" charset="0"/>
                      </a:rPr>
                      <m:t>∙</m:t>
                    </m:r>
                    <m:r>
                      <m:rPr>
                        <m:nor/>
                      </m:rPr>
                      <a:rPr lang="en-US" sz="2000" dirty="0"/>
                      <m:t>Hispanic</m:t>
                    </m:r>
                    <m:r>
                      <m:rPr>
                        <m:nor/>
                      </m:rPr>
                      <a:rPr lang="en-US" sz="2000" dirty="0"/>
                      <m:t> − 2.0565</m:t>
                    </m:r>
                    <m:r>
                      <a:rPr lang="en-US" sz="2000" i="1" dirty="0">
                        <a:latin typeface="Cambria Math" panose="02040503050406030204" pitchFamily="18" charset="0"/>
                        <a:ea typeface="Cambria Math" panose="02040503050406030204" pitchFamily="18" charset="0"/>
                      </a:rPr>
                      <m:t>∙</m:t>
                    </m:r>
                    <m:r>
                      <m:rPr>
                        <m:nor/>
                      </m:rPr>
                      <a:rPr lang="en-US" sz="2000" dirty="0"/>
                      <m:t>White</m:t>
                    </m:r>
                  </m:oMath>
                </a14:m>
                <a:endParaRPr lang="en-US" sz="2000" dirty="0"/>
              </a:p>
              <a:p>
                <a:pPr/>
                <a14:m>
                  <m:oMathPara xmlns:m="http://schemas.openxmlformats.org/officeDocument/2006/math">
                    <m:oMathParaPr>
                      <m:jc m:val="centerGroup"/>
                    </m:oMathParaPr>
                    <m:oMath xmlns:m="http://schemas.openxmlformats.org/officeDocument/2006/math">
                      <m:r>
                        <m:rPr>
                          <m:nor/>
                        </m:rPr>
                        <a:rPr lang="en-US" sz="2000" dirty="0"/>
                        <m:t>                           − 0.3230</m:t>
                      </m:r>
                      <m:r>
                        <a:rPr lang="en-US" sz="2000" i="1" dirty="0">
                          <a:latin typeface="Cambria Math" panose="02040503050406030204" pitchFamily="18" charset="0"/>
                          <a:ea typeface="Cambria Math" panose="02040503050406030204" pitchFamily="18" charset="0"/>
                        </a:rPr>
                        <m:t>∙</m:t>
                      </m:r>
                      <m:r>
                        <m:rPr>
                          <m:nor/>
                        </m:rPr>
                        <a:rPr lang="en-US" sz="2000" dirty="0"/>
                        <m:t>BMI</m:t>
                      </m:r>
                      <m:r>
                        <m:rPr>
                          <m:nor/>
                        </m:rPr>
                        <a:rPr lang="en-US" sz="2000" dirty="0"/>
                        <m:t>+1.2430</m:t>
                      </m:r>
                      <m:r>
                        <a:rPr lang="en-US" sz="2000" i="1" dirty="0">
                          <a:latin typeface="Cambria Math" panose="02040503050406030204" pitchFamily="18" charset="0"/>
                          <a:ea typeface="Cambria Math" panose="02040503050406030204" pitchFamily="18" charset="0"/>
                        </a:rPr>
                        <m:t>∙</m:t>
                      </m:r>
                      <m:r>
                        <m:rPr>
                          <m:nor/>
                        </m:rPr>
                        <a:rPr lang="en-US" sz="2000" dirty="0"/>
                        <m:t>nmeds</m:t>
                      </m:r>
                      <m:r>
                        <m:rPr>
                          <m:nor/>
                        </m:rPr>
                        <a:rPr lang="en-US" sz="2000" dirty="0"/>
                        <m:t>+10.5783</m:t>
                      </m:r>
                      <m:r>
                        <a:rPr lang="en-US" sz="2000" i="1" dirty="0">
                          <a:latin typeface="Cambria Math" panose="02040503050406030204" pitchFamily="18" charset="0"/>
                          <a:ea typeface="Cambria Math" panose="02040503050406030204" pitchFamily="18" charset="0"/>
                        </a:rPr>
                        <m:t>∙</m:t>
                      </m:r>
                      <m:r>
                        <m:rPr>
                          <m:nor/>
                        </m:rPr>
                        <a:rPr lang="en-US" sz="2000" dirty="0"/>
                        <m:t>AQImoderate</m:t>
                      </m:r>
                      <m:r>
                        <m:rPr>
                          <m:nor/>
                        </m:rPr>
                        <a:rPr lang="en-US" sz="2000" dirty="0"/>
                        <m:t>+5.5243</m:t>
                      </m:r>
                      <m:r>
                        <a:rPr lang="en-US" sz="2000" i="1" dirty="0">
                          <a:latin typeface="Cambria Math" panose="02040503050406030204" pitchFamily="18" charset="0"/>
                          <a:ea typeface="Cambria Math" panose="02040503050406030204" pitchFamily="18" charset="0"/>
                        </a:rPr>
                        <m:t>∙</m:t>
                      </m:r>
                      <m:r>
                        <m:rPr>
                          <m:nor/>
                        </m:rPr>
                        <a:rPr lang="en-US" sz="2000" dirty="0" err="1"/>
                        <m:t>AQIunhealthy</m:t>
                      </m:r>
                    </m:oMath>
                  </m:oMathPara>
                </a14:m>
                <a:endParaRPr lang="en-US" sz="1000" dirty="0"/>
              </a:p>
              <a:p>
                <a:endParaRPr lang="en-US" sz="1000" dirty="0"/>
              </a:p>
              <a:p>
                <a:pPr marL="457200" indent="-457200">
                  <a:buClr>
                    <a:srgbClr val="7030A0"/>
                  </a:buClr>
                  <a:buFont typeface="Wingdings" panose="05000000000000000000" pitchFamily="2" charset="2"/>
                  <a:buChar char="q"/>
                </a:pPr>
                <a:r>
                  <a:rPr lang="en-US" sz="2600" dirty="0"/>
                  <a:t>Compute the predicted heart rate of a 50-year-old Hispanic male who has a BMI of 20, is not taking any heart medications, and resides in an area with a moderate air quality.</a:t>
                </a:r>
              </a:p>
              <a:p>
                <a:endParaRPr lang="en-US" sz="1200" dirty="0"/>
              </a:p>
              <a:p>
                <a:pPr algn="ctr"/>
                <a14:m>
                  <m:oMathPara xmlns:m="http://schemas.openxmlformats.org/officeDocument/2006/math">
                    <m:oMathParaPr>
                      <m:jc m:val="centerGroup"/>
                    </m:oMathParaPr>
                    <m:oMath xmlns:m="http://schemas.openxmlformats.org/officeDocument/2006/math">
                      <m:r>
                        <a:rPr lang="en-US" sz="2200" i="1" dirty="0" smtClean="0">
                          <a:latin typeface="Cambria Math" panose="02040503050406030204" pitchFamily="18" charset="0"/>
                        </a:rPr>
                        <m:t>𝑃𝑟𝑒𝑑𝑖𝑐𝑡𝑒𝑑</m:t>
                      </m:r>
                      <m:r>
                        <a:rPr lang="en-US" sz="2200" i="1" dirty="0" smtClean="0">
                          <a:latin typeface="Cambria Math" panose="02040503050406030204" pitchFamily="18" charset="0"/>
                        </a:rPr>
                        <m:t> </m:t>
                      </m:r>
                      <m:r>
                        <a:rPr lang="en-US" sz="2200" i="1" dirty="0" smtClean="0">
                          <a:latin typeface="Cambria Math" panose="02040503050406030204" pitchFamily="18" charset="0"/>
                        </a:rPr>
                        <m:t>𝐻𝑅</m:t>
                      </m:r>
                      <m:r>
                        <a:rPr lang="en-US" sz="2400" i="1" dirty="0">
                          <a:latin typeface="Cambria Math" panose="02040503050406030204" pitchFamily="18" charset="0"/>
                        </a:rPr>
                        <m:t> =97.2961+0.1073</m:t>
                      </m:r>
                      <m:r>
                        <a:rPr lang="en-US" sz="2400" i="1" dirty="0" smtClean="0">
                          <a:latin typeface="Cambria Math" panose="02040503050406030204" pitchFamily="18" charset="0"/>
                          <a:ea typeface="Cambria Math" panose="02040503050406030204" pitchFamily="18" charset="0"/>
                        </a:rPr>
                        <m:t>∙</m:t>
                      </m:r>
                      <m:r>
                        <a:rPr lang="en-US" sz="2400" i="1" dirty="0">
                          <a:latin typeface="Cambria Math" panose="02040503050406030204" pitchFamily="18" charset="0"/>
                        </a:rPr>
                        <m:t>50 − 3.1295 − 9.0546 − 0.3230</m:t>
                      </m:r>
                      <m:r>
                        <a:rPr lang="en-US" sz="2400" i="1" dirty="0" smtClean="0">
                          <a:latin typeface="Cambria Math" panose="02040503050406030204" pitchFamily="18" charset="0"/>
                          <a:ea typeface="Cambria Math" panose="02040503050406030204" pitchFamily="18" charset="0"/>
                        </a:rPr>
                        <m:t>∙</m:t>
                      </m:r>
                      <m:r>
                        <a:rPr lang="en-US" sz="2400" i="1" dirty="0">
                          <a:latin typeface="Cambria Math" panose="02040503050406030204" pitchFamily="18" charset="0"/>
                        </a:rPr>
                        <m:t>20+10.5783=94.5953</m:t>
                      </m:r>
                    </m:oMath>
                  </m:oMathPara>
                </a14:m>
                <a:endParaRPr lang="en-US" sz="1200" dirty="0"/>
              </a:p>
              <a:p>
                <a:endParaRPr lang="en-US" sz="1200" dirty="0"/>
              </a:p>
              <a:p>
                <a:endParaRPr lang="en-US" sz="200" dirty="0"/>
              </a:p>
              <a:p>
                <a:r>
                  <a:rPr lang="en-US" dirty="0">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print(predict(</a:t>
                </a:r>
                <a:r>
                  <a:rPr lang="en-US" sz="2000" dirty="0" err="1">
                    <a:latin typeface="Courier New" panose="02070309020205020404" pitchFamily="49" charset="0"/>
                    <a:cs typeface="Courier New" panose="02070309020205020404" pitchFamily="49" charset="0"/>
                  </a:rPr>
                  <a:t>fitted.model</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data.frame</a:t>
                </a:r>
                <a:r>
                  <a:rPr lang="en-US" sz="2000" dirty="0">
                    <a:latin typeface="Courier New" panose="02070309020205020404" pitchFamily="49" charset="0"/>
                    <a:cs typeface="Courier New" panose="02070309020205020404" pitchFamily="49" charset="0"/>
                  </a:rPr>
                  <a:t>(age=50, gender="M",</a:t>
                </a:r>
              </a:p>
              <a:p>
                <a:r>
                  <a:rPr lang="en-US" sz="2000" dirty="0">
                    <a:latin typeface="Courier New" panose="02070309020205020404" pitchFamily="49" charset="0"/>
                    <a:cs typeface="Courier New" panose="02070309020205020404" pitchFamily="49" charset="0"/>
                  </a:rPr>
                  <a:t>   ethnicity="Hispanic", BMI=20, </a:t>
                </a:r>
                <a:r>
                  <a:rPr lang="en-US" sz="2000" dirty="0" err="1">
                    <a:latin typeface="Courier New" panose="02070309020205020404" pitchFamily="49" charset="0"/>
                    <a:cs typeface="Courier New" panose="02070309020205020404" pitchFamily="49" charset="0"/>
                  </a:rPr>
                  <a:t>nmeds</a:t>
                </a:r>
                <a:r>
                  <a:rPr lang="en-US" sz="2000" dirty="0">
                    <a:latin typeface="Courier New" panose="02070309020205020404" pitchFamily="49" charset="0"/>
                    <a:cs typeface="Courier New" panose="02070309020205020404" pitchFamily="49" charset="0"/>
                  </a:rPr>
                  <a:t>=0, AQI="moderate")))</a:t>
                </a:r>
              </a:p>
              <a:p>
                <a:endParaRPr lang="en-US" sz="200" dirty="0"/>
              </a:p>
              <a:p>
                <a:r>
                  <a:rPr lang="en-US" sz="2200" dirty="0">
                    <a:solidFill>
                      <a:schemeClr val="bg1"/>
                    </a:solidFill>
                  </a:rPr>
                  <a:t>94</a:t>
                </a:r>
                <a:r>
                  <a:rPr lang="en-US" sz="2200" dirty="0"/>
                  <a:t>94.59647</a:t>
                </a:r>
                <a:endParaRPr lang="en-US" sz="2200" dirty="0">
                  <a:solidFill>
                    <a:schemeClr val="bg1"/>
                  </a:solidFill>
                </a:endParaRPr>
              </a:p>
            </p:txBody>
          </p:sp>
        </mc:Choice>
        <mc:Fallback xmlns="">
          <p:sp>
            <p:nvSpPr>
              <p:cNvPr id="8" name="Rectangle 7"/>
              <p:cNvSpPr>
                <a:spLocks noRot="1" noChangeAspect="1" noMove="1" noResize="1" noEditPoints="1" noAdjustHandles="1" noChangeArrowheads="1" noChangeShapeType="1" noTextEdit="1"/>
              </p:cNvSpPr>
              <p:nvPr/>
            </p:nvSpPr>
            <p:spPr>
              <a:xfrm>
                <a:off x="902208" y="1403657"/>
                <a:ext cx="10643616" cy="4508670"/>
              </a:xfrm>
              <a:prstGeom prst="rect">
                <a:avLst/>
              </a:prstGeom>
              <a:blipFill>
                <a:blip r:embed="rId2"/>
                <a:stretch>
                  <a:fillRect l="-859" t="-811" r="-630" b="-1757"/>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B20A34A1-EC98-4752-853C-59E38CAB67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10154" y="6037529"/>
            <a:ext cx="700390" cy="823031"/>
          </a:xfrm>
          <a:prstGeom prst="rect">
            <a:avLst/>
          </a:prstGeom>
        </p:spPr>
      </p:pic>
      <p:sp>
        <p:nvSpPr>
          <p:cNvPr id="10" name="Slide Number Placeholder 3">
            <a:extLst>
              <a:ext uri="{FF2B5EF4-FFF2-40B4-BE49-F238E27FC236}">
                <a16:creationId xmlns:a16="http://schemas.microsoft.com/office/drawing/2014/main" id="{83170136-70DC-4479-A414-B8F29A15A483}"/>
              </a:ext>
            </a:extLst>
          </p:cNvPr>
          <p:cNvSpPr txBox="1">
            <a:spLocks/>
          </p:cNvSpPr>
          <p:nvPr/>
        </p:nvSpPr>
        <p:spPr>
          <a:xfrm>
            <a:off x="10807431" y="6081483"/>
            <a:ext cx="526320" cy="569779"/>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3A98EE3D-8CD1-4C3F-BD1C-C98C9596463C}" type="slidenum">
              <a:rPr lang="en-US" sz="2600" smtClean="0">
                <a:solidFill>
                  <a:schemeClr val="bg1"/>
                </a:solidFill>
              </a:rPr>
              <a:pPr algn="ctr"/>
              <a:t>17</a:t>
            </a:fld>
            <a:endParaRPr lang="en-US" sz="2600" dirty="0">
              <a:solidFill>
                <a:schemeClr val="bg1"/>
              </a:solidFill>
            </a:endParaRPr>
          </a:p>
        </p:txBody>
      </p:sp>
      <p:pic>
        <p:nvPicPr>
          <p:cNvPr id="11" name="Picture 10">
            <a:extLst>
              <a:ext uri="{FF2B5EF4-FFF2-40B4-BE49-F238E27FC236}">
                <a16:creationId xmlns:a16="http://schemas.microsoft.com/office/drawing/2014/main" id="{F18C7D5A-FF57-4647-8FE1-80592E60C8E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4349" y="6016733"/>
            <a:ext cx="9627275" cy="112016"/>
          </a:xfrm>
          <a:prstGeom prst="rect">
            <a:avLst/>
          </a:prstGeom>
        </p:spPr>
      </p:pic>
      <p:pic>
        <p:nvPicPr>
          <p:cNvPr id="12" name="Picture 11">
            <a:extLst>
              <a:ext uri="{FF2B5EF4-FFF2-40B4-BE49-F238E27FC236}">
                <a16:creationId xmlns:a16="http://schemas.microsoft.com/office/drawing/2014/main" id="{8AD9496F-D1A4-4860-87B7-C1E7BBE50D1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0800000">
            <a:off x="804349" y="1032556"/>
            <a:ext cx="10349837" cy="120423"/>
          </a:xfrm>
          <a:prstGeom prst="rect">
            <a:avLst/>
          </a:prstGeom>
        </p:spPr>
      </p:pic>
    </p:spTree>
    <p:extLst>
      <p:ext uri="{BB962C8B-B14F-4D97-AF65-F5344CB8AC3E}">
        <p14:creationId xmlns:p14="http://schemas.microsoft.com/office/powerpoint/2010/main" val="19308400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0DB60B-D44E-469C-B487-1D30FF664CFE}"/>
              </a:ext>
            </a:extLst>
          </p:cNvPr>
          <p:cNvSpPr>
            <a:spLocks noGrp="1"/>
          </p:cNvSpPr>
          <p:nvPr>
            <p:ph type="title"/>
          </p:nvPr>
        </p:nvSpPr>
        <p:spPr>
          <a:xfrm>
            <a:off x="1475232" y="365760"/>
            <a:ext cx="9180576" cy="585216"/>
          </a:xfrm>
        </p:spPr>
        <p:txBody>
          <a:bodyPr>
            <a:normAutofit/>
          </a:bodyPr>
          <a:lstStyle/>
          <a:p>
            <a:pPr algn="l"/>
            <a:r>
              <a:rPr lang="en-US" sz="3200" dirty="0"/>
              <a:t>GENERALIZED LINEAR REGRESSION MODELS: THEORY</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21C9CDE9-0E88-4AD0-9613-3270037E002F}"/>
                  </a:ext>
                </a:extLst>
              </p:cNvPr>
              <p:cNvSpPr txBox="1"/>
              <p:nvPr/>
            </p:nvSpPr>
            <p:spPr>
              <a:xfrm>
                <a:off x="721533" y="1320472"/>
                <a:ext cx="10338816" cy="5734775"/>
              </a:xfrm>
              <a:prstGeom prst="rect">
                <a:avLst/>
              </a:prstGeom>
              <a:noFill/>
            </p:spPr>
            <p:txBody>
              <a:bodyPr wrap="square" rtlCol="0">
                <a:spAutoFit/>
              </a:bodyPr>
              <a:lstStyle/>
              <a:p>
                <a:pPr marL="342900" indent="-342900">
                  <a:buClr>
                    <a:srgbClr val="7030A0"/>
                  </a:buClr>
                  <a:buFont typeface="Wingdings" panose="05000000000000000000" pitchFamily="2" charset="2"/>
                  <a:buChar char="q"/>
                </a:pPr>
                <a:r>
                  <a:rPr lang="en-US" sz="2800" dirty="0"/>
                  <a:t>Model response </a:t>
                </a:r>
                <a14:m>
                  <m:oMath xmlns:m="http://schemas.openxmlformats.org/officeDocument/2006/math">
                    <m:r>
                      <a:rPr lang="en-US" sz="2800" b="0" i="1" smtClean="0">
                        <a:latin typeface="Cambria Math" panose="02040503050406030204" pitchFamily="18" charset="0"/>
                      </a:rPr>
                      <m:t>𝑦</m:t>
                    </m:r>
                  </m:oMath>
                </a14:m>
                <a:r>
                  <a:rPr lang="en-US" sz="2800" dirty="0"/>
                  <a:t> as having a certain distribution defined by the setting.</a:t>
                </a:r>
              </a:p>
              <a:p>
                <a:pPr marL="342900" indent="-342900">
                  <a:buFont typeface="Wingdings" panose="05000000000000000000" pitchFamily="2" charset="2"/>
                  <a:buChar char="q"/>
                </a:pPr>
                <a:endParaRPr lang="en-US" sz="1200" dirty="0"/>
              </a:p>
              <a:p>
                <a:pPr marL="342900" indent="-342900">
                  <a:buClr>
                    <a:srgbClr val="7030A0"/>
                  </a:buClr>
                  <a:buFont typeface="Wingdings" panose="05000000000000000000" pitchFamily="2" charset="2"/>
                  <a:buChar char="q"/>
                </a:pPr>
                <a:r>
                  <a:rPr lang="en-US" sz="2800" dirty="0"/>
                  <a:t>Model mean </a:t>
                </a:r>
                <a14:m>
                  <m:oMath xmlns:m="http://schemas.openxmlformats.org/officeDocument/2006/math">
                    <m:r>
                      <a:rPr lang="en-US" sz="2800" i="1">
                        <a:latin typeface="Cambria Math" panose="02040503050406030204" pitchFamily="18" charset="0"/>
                      </a:rPr>
                      <m:t>𝐸𝑦</m:t>
                    </m:r>
                  </m:oMath>
                </a14:m>
                <a:r>
                  <a:rPr lang="en-US" sz="2800" dirty="0"/>
                  <a:t> as a certain function of linear regression term</a:t>
                </a:r>
              </a:p>
              <a:p>
                <a14:m>
                  <m:oMath xmlns:m="http://schemas.openxmlformats.org/officeDocument/2006/math">
                    <m:r>
                      <a:rPr lang="en-US" sz="2800" b="0" i="1" smtClean="0">
                        <a:latin typeface="Cambria Math"/>
                      </a:rPr>
                      <m:t>𝑔</m:t>
                    </m:r>
                    <m:d>
                      <m:dPr>
                        <m:ctrlPr>
                          <a:rPr lang="en-US" sz="2800" b="0" i="1" smtClean="0">
                            <a:latin typeface="Cambria Math" panose="02040503050406030204" pitchFamily="18" charset="0"/>
                          </a:rPr>
                        </m:ctrlPr>
                      </m:dPr>
                      <m:e>
                        <m:r>
                          <a:rPr lang="en-US" sz="2800" b="0" i="1" smtClean="0">
                            <a:latin typeface="Cambria Math"/>
                          </a:rPr>
                          <m:t>𝐸𝑦</m:t>
                        </m:r>
                      </m:e>
                    </m:d>
                    <m:r>
                      <a:rPr lang="en-US" sz="2800" b="0" i="1" smtClean="0">
                        <a:latin typeface="Cambria Math"/>
                      </a:rPr>
                      <m:t>=</m:t>
                    </m:r>
                    <m:sSub>
                      <m:sSubPr>
                        <m:ctrlPr>
                          <a:rPr lang="en-US" sz="2800" i="1">
                            <a:latin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𝛽</m:t>
                        </m:r>
                      </m:e>
                      <m:sub>
                        <m:r>
                          <a:rPr lang="en-US" sz="2800" i="1">
                            <a:latin typeface="Cambria Math" panose="02040503050406030204" pitchFamily="18" charset="0"/>
                          </a:rPr>
                          <m:t>0</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sSub>
                          <m:sSubPr>
                            <m:ctrlPr>
                              <a:rPr lang="en-US" sz="2800" i="1">
                                <a:latin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𝛽</m:t>
                            </m:r>
                          </m:e>
                          <m:sub>
                            <m:r>
                              <a:rPr lang="en-US" sz="2800" i="1">
                                <a:latin typeface="Cambria Math" panose="02040503050406030204" pitchFamily="18" charset="0"/>
                              </a:rPr>
                              <m:t>1</m:t>
                            </m:r>
                          </m:sub>
                        </m:sSub>
                        <m:r>
                          <a:rPr lang="en-US" sz="2800" i="1">
                            <a:latin typeface="Cambria Math" panose="02040503050406030204" pitchFamily="18" charset="0"/>
                          </a:rPr>
                          <m:t>𝑥</m:t>
                        </m:r>
                      </m:e>
                      <m:sub>
                        <m:r>
                          <a:rPr lang="en-US" sz="2800" i="1">
                            <a:latin typeface="Cambria Math" panose="02040503050406030204" pitchFamily="18" charset="0"/>
                            <a:ea typeface="Cambria Math" panose="02040503050406030204" pitchFamily="18" charset="0"/>
                          </a:rPr>
                          <m:t>1</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sSub>
                          <m:sSubPr>
                            <m:ctrlPr>
                              <a:rPr lang="en-US" sz="2800" i="1">
                                <a:latin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𝛽</m:t>
                            </m:r>
                          </m:e>
                          <m:sub>
                            <m:r>
                              <a:rPr lang="en-US" sz="2800" i="1">
                                <a:latin typeface="Cambria Math" panose="02040503050406030204" pitchFamily="18" charset="0"/>
                                <a:ea typeface="Cambria Math" panose="02040503050406030204" pitchFamily="18" charset="0"/>
                              </a:rPr>
                              <m:t>𝑘</m:t>
                            </m:r>
                          </m:sub>
                        </m:sSub>
                        <m:r>
                          <a:rPr lang="en-US" sz="2800" i="1">
                            <a:latin typeface="Cambria Math" panose="02040503050406030204" pitchFamily="18" charset="0"/>
                          </a:rPr>
                          <m:t>𝑥</m:t>
                        </m:r>
                      </m:e>
                      <m:sub>
                        <m:r>
                          <a:rPr lang="en-US" sz="2800" i="1">
                            <a:latin typeface="Cambria Math" panose="02040503050406030204" pitchFamily="18" charset="0"/>
                          </a:rPr>
                          <m:t>𝑘</m:t>
                        </m:r>
                      </m:sub>
                    </m:sSub>
                  </m:oMath>
                </a14:m>
                <a:r>
                  <a:rPr lang="en-US" sz="2800" b="0" i="1" dirty="0">
                    <a:latin typeface="Cambria Math" panose="02040503050406030204" pitchFamily="18" charset="0"/>
                  </a:rPr>
                  <a:t>, </a:t>
                </a:r>
                <a:r>
                  <a:rPr lang="en-US" sz="2800" dirty="0"/>
                  <a:t>where</a:t>
                </a:r>
                <a:r>
                  <a:rPr lang="en-US" sz="2800" i="1" dirty="0">
                    <a:latin typeface="Cambria Math" panose="02040503050406030204" pitchFamily="18" charset="0"/>
                  </a:rPr>
                  <a:t> </a:t>
                </a:r>
                <a14:m>
                  <m:oMath xmlns:m="http://schemas.openxmlformats.org/officeDocument/2006/math">
                    <m:r>
                      <a:rPr lang="en-US" sz="2800" b="0" i="1" smtClean="0">
                        <a:latin typeface="Cambria Math" panose="02040503050406030204" pitchFamily="18" charset="0"/>
                      </a:rPr>
                      <m:t>𝑔</m:t>
                    </m:r>
                    <m:r>
                      <a:rPr lang="en-US" sz="2800" b="0" i="1" smtClean="0">
                        <a:latin typeface="Cambria Math" panose="02040503050406030204" pitchFamily="18" charset="0"/>
                      </a:rPr>
                      <m:t>(.)</m:t>
                    </m:r>
                  </m:oMath>
                </a14:m>
                <a:r>
                  <a:rPr lang="en-US" sz="2800" i="1" dirty="0"/>
                  <a:t> </a:t>
                </a:r>
                <a:r>
                  <a:rPr lang="en-US" sz="2800" dirty="0"/>
                  <a:t>is called a </a:t>
                </a:r>
                <a:r>
                  <a:rPr lang="en-US" sz="2800" i="1" dirty="0"/>
                  <a:t>link function.</a:t>
                </a:r>
              </a:p>
              <a:p>
                <a:endParaRPr lang="en-US" sz="1200" i="1" dirty="0"/>
              </a:p>
              <a:p>
                <a:pPr marL="457200" indent="-457200">
                  <a:buClr>
                    <a:srgbClr val="7030A0"/>
                  </a:buClr>
                  <a:buFont typeface="Wingdings" panose="05000000000000000000" pitchFamily="2" charset="2"/>
                  <a:buChar char="q"/>
                </a:pPr>
                <a:r>
                  <a:rPr lang="en-US" sz="2800" dirty="0"/>
                  <a:t>Fitted model looks like: </a:t>
                </a:r>
                <a14:m>
                  <m:oMath xmlns:m="http://schemas.openxmlformats.org/officeDocument/2006/math">
                    <m:r>
                      <a:rPr lang="en-US" sz="2800" i="1">
                        <a:latin typeface="Cambria Math"/>
                      </a:rPr>
                      <m:t>𝑔</m:t>
                    </m:r>
                    <m:d>
                      <m:dPr>
                        <m:ctrlPr>
                          <a:rPr lang="en-US" sz="2800" i="1">
                            <a:latin typeface="Cambria Math" panose="02040503050406030204" pitchFamily="18" charset="0"/>
                          </a:rPr>
                        </m:ctrlPr>
                      </m:dPr>
                      <m:e>
                        <m:acc>
                          <m:accPr>
                            <m:chr m:val="̂"/>
                            <m:ctrlPr>
                              <a:rPr lang="en-US" sz="2800" i="1" smtClean="0">
                                <a:latin typeface="Cambria Math" panose="02040503050406030204" pitchFamily="18" charset="0"/>
                              </a:rPr>
                            </m:ctrlPr>
                          </m:accPr>
                          <m:e>
                            <m:r>
                              <a:rPr lang="en-US" sz="2800" b="0" i="1" smtClean="0">
                                <a:latin typeface="Cambria Math"/>
                              </a:rPr>
                              <m:t>𝐸</m:t>
                            </m:r>
                          </m:e>
                        </m:acc>
                        <m:r>
                          <a:rPr lang="en-US" sz="2800" i="1">
                            <a:latin typeface="Cambria Math"/>
                          </a:rPr>
                          <m:t>𝑦</m:t>
                        </m:r>
                      </m:e>
                    </m:d>
                    <m:r>
                      <a:rPr lang="en-US" sz="2800" i="1">
                        <a:latin typeface="Cambria Math" panose="02040503050406030204" pitchFamily="18" charset="0"/>
                      </a:rPr>
                      <m:t>=</m:t>
                    </m:r>
                    <m:sSub>
                      <m:sSubPr>
                        <m:ctrlPr>
                          <a:rPr lang="en-US" sz="2800" i="1">
                            <a:latin typeface="Cambria Math" panose="02040503050406030204" pitchFamily="18" charset="0"/>
                          </a:rPr>
                        </m:ctrlPr>
                      </m:sSubPr>
                      <m:e>
                        <m:acc>
                          <m:accPr>
                            <m:chr m:val="̂"/>
                            <m:ctrlPr>
                              <a:rPr lang="en-US" sz="2800" i="1">
                                <a:latin typeface="Cambria Math" panose="02040503050406030204" pitchFamily="18" charset="0"/>
                              </a:rPr>
                            </m:ctrlPr>
                          </m:accPr>
                          <m:e>
                            <m:r>
                              <a:rPr lang="en-US" sz="2800" i="1">
                                <a:latin typeface="Cambria Math" panose="02040503050406030204" pitchFamily="18" charset="0"/>
                                <a:ea typeface="Cambria Math" panose="02040503050406030204" pitchFamily="18" charset="0"/>
                              </a:rPr>
                              <m:t>𝛽</m:t>
                            </m:r>
                          </m:e>
                        </m:acc>
                      </m:e>
                      <m:sub>
                        <m:r>
                          <a:rPr lang="en-US" sz="2800" i="1">
                            <a:latin typeface="Cambria Math" panose="02040503050406030204" pitchFamily="18" charset="0"/>
                          </a:rPr>
                          <m:t>0</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acc>
                          <m:accPr>
                            <m:chr m:val="̂"/>
                            <m:ctrlPr>
                              <a:rPr lang="en-US" sz="2800" i="1">
                                <a:latin typeface="Cambria Math" panose="02040503050406030204" pitchFamily="18" charset="0"/>
                              </a:rPr>
                            </m:ctrlPr>
                          </m:accPr>
                          <m:e>
                            <m:r>
                              <a:rPr lang="en-US" sz="2800" i="1">
                                <a:latin typeface="Cambria Math" panose="02040503050406030204" pitchFamily="18" charset="0"/>
                                <a:ea typeface="Cambria Math" panose="02040503050406030204" pitchFamily="18" charset="0"/>
                              </a:rPr>
                              <m:t>𝛽</m:t>
                            </m:r>
                          </m:e>
                        </m:acc>
                      </m:e>
                      <m:sub>
                        <m:r>
                          <a:rPr lang="en-US" sz="2800" i="1">
                            <a:latin typeface="Cambria Math" panose="02040503050406030204" pitchFamily="18" charset="0"/>
                          </a:rPr>
                          <m:t>1</m:t>
                        </m:r>
                      </m:sub>
                    </m:sSub>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1</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acc>
                          <m:accPr>
                            <m:chr m:val="̂"/>
                            <m:ctrlPr>
                              <a:rPr lang="en-US" sz="2800" i="1">
                                <a:latin typeface="Cambria Math" panose="02040503050406030204" pitchFamily="18" charset="0"/>
                              </a:rPr>
                            </m:ctrlPr>
                          </m:accPr>
                          <m:e>
                            <m:r>
                              <a:rPr lang="en-US" sz="2800" i="1">
                                <a:latin typeface="Cambria Math" panose="02040503050406030204" pitchFamily="18" charset="0"/>
                                <a:ea typeface="Cambria Math" panose="02040503050406030204" pitchFamily="18" charset="0"/>
                              </a:rPr>
                              <m:t>𝛽</m:t>
                            </m:r>
                          </m:e>
                        </m:acc>
                      </m:e>
                      <m:sub>
                        <m:r>
                          <a:rPr lang="en-US" sz="2800" i="1">
                            <a:latin typeface="Cambria Math" panose="02040503050406030204" pitchFamily="18" charset="0"/>
                            <a:ea typeface="Cambria Math" panose="02040503050406030204" pitchFamily="18" charset="0"/>
                          </a:rPr>
                          <m:t>𝑘</m:t>
                        </m:r>
                      </m:sub>
                    </m:sSub>
                    <m:sSub>
                      <m:sSubPr>
                        <m:ctrlPr>
                          <a:rPr lang="en-US" sz="2800" i="1">
                            <a:latin typeface="Cambria Math" panose="02040503050406030204" pitchFamily="18" charset="0"/>
                            <a:ea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𝑥</m:t>
                        </m:r>
                      </m:e>
                      <m:sub>
                        <m:r>
                          <a:rPr lang="en-US" sz="2800" i="1">
                            <a:latin typeface="Cambria Math" panose="02040503050406030204" pitchFamily="18" charset="0"/>
                            <a:ea typeface="Cambria Math" panose="02040503050406030204" pitchFamily="18" charset="0"/>
                          </a:rPr>
                          <m:t>𝑘</m:t>
                        </m:r>
                      </m:sub>
                    </m:sSub>
                  </m:oMath>
                </a14:m>
                <a:r>
                  <a:rPr lang="en-US" sz="2800" dirty="0"/>
                  <a:t>.</a:t>
                </a:r>
              </a:p>
              <a:p>
                <a:pPr marL="457200" indent="-457200">
                  <a:buFont typeface="Wingdings" panose="05000000000000000000" pitchFamily="2" charset="2"/>
                  <a:buChar char="q"/>
                </a:pPr>
                <a:endParaRPr lang="en-US" sz="1200" dirty="0"/>
              </a:p>
              <a:p>
                <a:pPr marL="342900" indent="-342900">
                  <a:buClr>
                    <a:srgbClr val="7030A0"/>
                  </a:buClr>
                  <a:buFont typeface="Wingdings" panose="05000000000000000000" pitchFamily="2" charset="2"/>
                  <a:buChar char="q"/>
                </a:pPr>
                <a:r>
                  <a:rPr lang="en-US" sz="2800" dirty="0"/>
                  <a:t>Interpret the estimated regression coefficients as </a:t>
                </a:r>
              </a:p>
              <a:p>
                <a:r>
                  <a:rPr lang="en-US" sz="2800" dirty="0">
                    <a:latin typeface="Bodoni MT Black" panose="02070A03080606020203" pitchFamily="18" charset="0"/>
                  </a:rPr>
                  <a:t>     • </a:t>
                </a:r>
                <a:r>
                  <a:rPr lang="en-US" sz="2800" dirty="0"/>
                  <a:t>If </a:t>
                </a:r>
                <a14:m>
                  <m:oMath xmlns:m="http://schemas.openxmlformats.org/officeDocument/2006/math">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1</m:t>
                        </m:r>
                      </m:sub>
                    </m:sSub>
                    <m:r>
                      <a:rPr lang="en-US" sz="2800" i="1">
                        <a:latin typeface="Cambria Math"/>
                      </a:rPr>
                      <m:t> </m:t>
                    </m:r>
                  </m:oMath>
                </a14:m>
                <a:r>
                  <a:rPr lang="en-US" sz="2800" dirty="0"/>
                  <a:t>is continuous, </a:t>
                </a:r>
                <a14:m>
                  <m:oMath xmlns:m="http://schemas.openxmlformats.org/officeDocument/2006/math">
                    <m:sSub>
                      <m:sSubPr>
                        <m:ctrlPr>
                          <a:rPr lang="en-US" sz="2800" i="1">
                            <a:latin typeface="Cambria Math" panose="02040503050406030204" pitchFamily="18" charset="0"/>
                          </a:rPr>
                        </m:ctrlPr>
                      </m:sSubPr>
                      <m:e>
                        <m:acc>
                          <m:accPr>
                            <m:chr m:val="̂"/>
                            <m:ctrlPr>
                              <a:rPr lang="en-US" sz="2800" i="1">
                                <a:latin typeface="Cambria Math" panose="02040503050406030204" pitchFamily="18" charset="0"/>
                              </a:rPr>
                            </m:ctrlPr>
                          </m:accPr>
                          <m:e>
                            <m:r>
                              <a:rPr lang="en-US" sz="2800" i="1">
                                <a:latin typeface="Cambria Math" panose="02040503050406030204" pitchFamily="18" charset="0"/>
                                <a:ea typeface="Cambria Math" panose="02040503050406030204" pitchFamily="18" charset="0"/>
                              </a:rPr>
                              <m:t>𝛽</m:t>
                            </m:r>
                          </m:e>
                        </m:acc>
                      </m:e>
                      <m:sub>
                        <m:r>
                          <a:rPr lang="en-US" sz="2800" i="1">
                            <a:latin typeface="Cambria Math" panose="02040503050406030204" pitchFamily="18" charset="0"/>
                          </a:rPr>
                          <m:t>1</m:t>
                        </m:r>
                      </m:sub>
                    </m:sSub>
                    <m:r>
                      <a:rPr lang="en-US" sz="2800" i="1">
                        <a:latin typeface="Cambria Math" panose="02040503050406030204" pitchFamily="18" charset="0"/>
                      </a:rPr>
                      <m:t>=</m:t>
                    </m:r>
                    <m:r>
                      <a:rPr lang="en-US" sz="2800" b="0" i="1" smtClean="0">
                        <a:latin typeface="Cambria Math"/>
                      </a:rPr>
                      <m:t>𝑔</m:t>
                    </m:r>
                    <m:r>
                      <a:rPr lang="en-US" sz="2800" i="1" smtClean="0">
                        <a:latin typeface="Cambria Math"/>
                      </a:rPr>
                      <m:t> </m:t>
                    </m:r>
                    <m:r>
                      <a:rPr lang="en-US" sz="2800" b="0" i="1" smtClean="0">
                        <a:latin typeface="Cambria Math" panose="02040503050406030204" pitchFamily="18" charset="0"/>
                      </a:rPr>
                      <m:t>(</m:t>
                    </m:r>
                    <m:acc>
                      <m:accPr>
                        <m:chr m:val="̂"/>
                        <m:ctrlPr>
                          <a:rPr lang="en-US" sz="2800" i="1" smtClean="0">
                            <a:latin typeface="Cambria Math" panose="02040503050406030204" pitchFamily="18" charset="0"/>
                          </a:rPr>
                        </m:ctrlPr>
                      </m:accPr>
                      <m:e>
                        <m:r>
                          <a:rPr lang="en-US" sz="2800" i="1">
                            <a:latin typeface="Cambria Math" panose="02040503050406030204" pitchFamily="18" charset="0"/>
                          </a:rPr>
                          <m:t>𝐸</m:t>
                        </m:r>
                      </m:e>
                    </m:acc>
                    <m:sSub>
                      <m:sSubPr>
                        <m:ctrlPr>
                          <a:rPr lang="en-US" sz="2800" i="1">
                            <a:latin typeface="Cambria Math" panose="02040503050406030204" pitchFamily="18" charset="0"/>
                          </a:rPr>
                        </m:ctrlPr>
                      </m:sSubPr>
                      <m:e>
                        <m:r>
                          <a:rPr lang="en-US" sz="2800" i="1">
                            <a:latin typeface="Cambria Math" panose="02040503050406030204" pitchFamily="18" charset="0"/>
                          </a:rPr>
                          <m:t>𝑦</m:t>
                        </m:r>
                        <m:r>
                          <a:rPr lang="en-US" sz="2800" b="0" i="1" smtClean="0">
                            <a:latin typeface="Cambria Math" panose="02040503050406030204" pitchFamily="18" charset="0"/>
                          </a:rPr>
                          <m:t>)</m:t>
                        </m:r>
                        <m:r>
                          <a:rPr lang="en-US" sz="2800" i="1">
                            <a:latin typeface="Cambria Math" panose="02040503050406030204" pitchFamily="18" charset="0"/>
                          </a:rPr>
                          <m:t>|</m:t>
                        </m:r>
                      </m:e>
                      <m:sub>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1</m:t>
                            </m:r>
                          </m:sub>
                        </m:sSub>
                        <m:r>
                          <a:rPr lang="en-US" sz="2800" i="1">
                            <a:latin typeface="Cambria Math" panose="02040503050406030204" pitchFamily="18" charset="0"/>
                          </a:rPr>
                          <m:t>+1</m:t>
                        </m:r>
                      </m:sub>
                    </m:sSub>
                    <m:r>
                      <a:rPr lang="en-US" sz="2800" i="1">
                        <a:latin typeface="Cambria Math" panose="02040503050406030204" pitchFamily="18" charset="0"/>
                      </a:rPr>
                      <m:t>−</m:t>
                    </m:r>
                    <m:r>
                      <a:rPr lang="en-US" sz="2800" b="0" i="1" smtClean="0">
                        <a:latin typeface="Cambria Math"/>
                      </a:rPr>
                      <m:t>𝑔</m:t>
                    </m:r>
                    <m:r>
                      <a:rPr lang="en-US" sz="2800" i="1" smtClean="0">
                        <a:latin typeface="Cambria Math"/>
                      </a:rPr>
                      <m:t> </m:t>
                    </m:r>
                    <m:r>
                      <a:rPr lang="en-US" sz="2800" b="0" i="1" smtClean="0">
                        <a:latin typeface="Cambria Math" panose="02040503050406030204" pitchFamily="18" charset="0"/>
                      </a:rPr>
                      <m:t>(</m:t>
                    </m:r>
                    <m:acc>
                      <m:accPr>
                        <m:chr m:val="̂"/>
                        <m:ctrlPr>
                          <a:rPr lang="en-US" sz="2800" i="1">
                            <a:latin typeface="Cambria Math" panose="02040503050406030204" pitchFamily="18" charset="0"/>
                          </a:rPr>
                        </m:ctrlPr>
                      </m:accPr>
                      <m:e>
                        <m:r>
                          <a:rPr lang="en-US" sz="2800" i="1">
                            <a:latin typeface="Cambria Math" panose="02040503050406030204" pitchFamily="18" charset="0"/>
                          </a:rPr>
                          <m:t>𝐸</m:t>
                        </m:r>
                      </m:e>
                    </m:acc>
                    <m:sSub>
                      <m:sSubPr>
                        <m:ctrlPr>
                          <a:rPr lang="en-US" sz="2800" i="1">
                            <a:latin typeface="Cambria Math" panose="02040503050406030204" pitchFamily="18" charset="0"/>
                          </a:rPr>
                        </m:ctrlPr>
                      </m:sSubPr>
                      <m:e>
                        <m:r>
                          <a:rPr lang="en-US" sz="2800" i="1">
                            <a:latin typeface="Cambria Math" panose="02040503050406030204" pitchFamily="18" charset="0"/>
                          </a:rPr>
                          <m:t>𝑦</m:t>
                        </m:r>
                        <m:r>
                          <a:rPr lang="en-US" sz="2800" b="0" i="1" smtClean="0">
                            <a:latin typeface="Cambria Math" panose="02040503050406030204" pitchFamily="18" charset="0"/>
                          </a:rPr>
                          <m:t>)</m:t>
                        </m:r>
                        <m:r>
                          <a:rPr lang="en-US" sz="2800" i="1">
                            <a:latin typeface="Cambria Math" panose="02040503050406030204" pitchFamily="18" charset="0"/>
                          </a:rPr>
                          <m:t>|</m:t>
                        </m:r>
                      </m:e>
                      <m:sub>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1</m:t>
                            </m:r>
                          </m:sub>
                        </m:sSub>
                      </m:sub>
                    </m:sSub>
                  </m:oMath>
                </a14:m>
                <a:r>
                  <a:rPr lang="en-US" sz="2800" dirty="0"/>
                  <a:t>.</a:t>
                </a:r>
              </a:p>
              <a:p>
                <a:r>
                  <a:rPr lang="en-US" sz="2800" dirty="0">
                    <a:latin typeface="Bodoni MT Black" panose="02070A03080606020203" pitchFamily="18" charset="0"/>
                  </a:rPr>
                  <a:t>     • </a:t>
                </a:r>
                <a:r>
                  <a:rPr lang="en-US" sz="2800" dirty="0"/>
                  <a:t>If </a:t>
                </a:r>
                <a14:m>
                  <m:oMath xmlns:m="http://schemas.openxmlformats.org/officeDocument/2006/math">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1</m:t>
                        </m:r>
                      </m:sub>
                    </m:sSub>
                  </m:oMath>
                </a14:m>
                <a:r>
                  <a:rPr lang="en-US" sz="2800" dirty="0"/>
                  <a:t> is a 0 -1 variable, </a:t>
                </a:r>
                <a14:m>
                  <m:oMath xmlns:m="http://schemas.openxmlformats.org/officeDocument/2006/math">
                    <m:sSub>
                      <m:sSubPr>
                        <m:ctrlPr>
                          <a:rPr lang="en-US" sz="2800" i="1">
                            <a:latin typeface="Cambria Math" panose="02040503050406030204" pitchFamily="18" charset="0"/>
                          </a:rPr>
                        </m:ctrlPr>
                      </m:sSubPr>
                      <m:e>
                        <m:acc>
                          <m:accPr>
                            <m:chr m:val="̂"/>
                            <m:ctrlPr>
                              <a:rPr lang="en-US" sz="2800" i="1">
                                <a:latin typeface="Cambria Math" panose="02040503050406030204" pitchFamily="18" charset="0"/>
                              </a:rPr>
                            </m:ctrlPr>
                          </m:accPr>
                          <m:e>
                            <m:r>
                              <a:rPr lang="en-US" sz="2800" i="1">
                                <a:latin typeface="Cambria Math" panose="02040503050406030204" pitchFamily="18" charset="0"/>
                                <a:ea typeface="Cambria Math" panose="02040503050406030204" pitchFamily="18" charset="0"/>
                              </a:rPr>
                              <m:t>𝛽</m:t>
                            </m:r>
                          </m:e>
                        </m:acc>
                      </m:e>
                      <m:sub>
                        <m:r>
                          <a:rPr lang="en-US" sz="2800" i="1">
                            <a:latin typeface="Cambria Math" panose="02040503050406030204" pitchFamily="18" charset="0"/>
                          </a:rPr>
                          <m:t>1</m:t>
                        </m:r>
                      </m:sub>
                    </m:sSub>
                    <m:r>
                      <a:rPr lang="en-US" sz="2800" i="1">
                        <a:latin typeface="Cambria Math" panose="02040503050406030204" pitchFamily="18" charset="0"/>
                      </a:rPr>
                      <m:t>=</m:t>
                    </m:r>
                    <m:r>
                      <a:rPr lang="en-US" sz="2800" b="0" i="1" smtClean="0">
                        <a:latin typeface="Cambria Math"/>
                      </a:rPr>
                      <m:t>𝑔</m:t>
                    </m:r>
                    <m:r>
                      <a:rPr lang="en-US" sz="2800" i="1" smtClean="0">
                        <a:latin typeface="Cambria Math"/>
                      </a:rPr>
                      <m:t> </m:t>
                    </m:r>
                    <m:r>
                      <a:rPr lang="en-US" sz="2800" b="0" i="1" smtClean="0">
                        <a:latin typeface="Cambria Math" panose="02040503050406030204" pitchFamily="18" charset="0"/>
                      </a:rPr>
                      <m:t>(</m:t>
                    </m:r>
                    <m:acc>
                      <m:accPr>
                        <m:chr m:val="̂"/>
                        <m:ctrlPr>
                          <a:rPr lang="en-US" sz="2800" i="1">
                            <a:latin typeface="Cambria Math" panose="02040503050406030204" pitchFamily="18" charset="0"/>
                          </a:rPr>
                        </m:ctrlPr>
                      </m:accPr>
                      <m:e>
                        <m:r>
                          <a:rPr lang="en-US" sz="2800" i="1">
                            <a:latin typeface="Cambria Math" panose="02040503050406030204" pitchFamily="18" charset="0"/>
                          </a:rPr>
                          <m:t>𝐸</m:t>
                        </m:r>
                      </m:e>
                    </m:acc>
                    <m:sSub>
                      <m:sSubPr>
                        <m:ctrlPr>
                          <a:rPr lang="en-US" sz="2800" i="1">
                            <a:latin typeface="Cambria Math" panose="02040503050406030204" pitchFamily="18" charset="0"/>
                          </a:rPr>
                        </m:ctrlPr>
                      </m:sSubPr>
                      <m:e>
                        <m:r>
                          <a:rPr lang="en-US" sz="2800" i="1">
                            <a:latin typeface="Cambria Math" panose="02040503050406030204" pitchFamily="18" charset="0"/>
                          </a:rPr>
                          <m:t>𝑦</m:t>
                        </m:r>
                        <m:r>
                          <a:rPr lang="en-US" sz="2800" b="0" i="1" smtClean="0">
                            <a:latin typeface="Cambria Math" panose="02040503050406030204" pitchFamily="18" charset="0"/>
                          </a:rPr>
                          <m:t>)</m:t>
                        </m:r>
                        <m:r>
                          <a:rPr lang="en-US" sz="2800" i="1">
                            <a:latin typeface="Cambria Math" panose="02040503050406030204" pitchFamily="18" charset="0"/>
                          </a:rPr>
                          <m:t>|</m:t>
                        </m:r>
                      </m:e>
                      <m:sub>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1</m:t>
                            </m:r>
                          </m:sub>
                        </m:sSub>
                        <m:r>
                          <a:rPr lang="en-US" sz="2800" i="1">
                            <a:latin typeface="Cambria Math" panose="02040503050406030204" pitchFamily="18" charset="0"/>
                          </a:rPr>
                          <m:t>=1</m:t>
                        </m:r>
                      </m:sub>
                    </m:sSub>
                    <m:r>
                      <a:rPr lang="en-US" sz="2800" i="1">
                        <a:latin typeface="Cambria Math" panose="02040503050406030204" pitchFamily="18" charset="0"/>
                      </a:rPr>
                      <m:t>−</m:t>
                    </m:r>
                    <m:r>
                      <a:rPr lang="en-US" sz="2800" b="0" i="1" smtClean="0">
                        <a:latin typeface="Cambria Math"/>
                      </a:rPr>
                      <m:t>𝑔</m:t>
                    </m:r>
                    <m:r>
                      <a:rPr lang="en-US" sz="2800" i="1" smtClean="0">
                        <a:latin typeface="Cambria Math"/>
                      </a:rPr>
                      <m:t> </m:t>
                    </m:r>
                    <m:r>
                      <a:rPr lang="en-US" sz="2800" b="0" i="1" smtClean="0">
                        <a:latin typeface="Cambria Math" panose="02040503050406030204" pitchFamily="18" charset="0"/>
                      </a:rPr>
                      <m:t>(</m:t>
                    </m:r>
                    <m:acc>
                      <m:accPr>
                        <m:chr m:val="̂"/>
                        <m:ctrlPr>
                          <a:rPr lang="en-US" sz="2800" i="1">
                            <a:latin typeface="Cambria Math" panose="02040503050406030204" pitchFamily="18" charset="0"/>
                          </a:rPr>
                        </m:ctrlPr>
                      </m:accPr>
                      <m:e>
                        <m:r>
                          <a:rPr lang="en-US" sz="2800" i="1">
                            <a:latin typeface="Cambria Math" panose="02040503050406030204" pitchFamily="18" charset="0"/>
                          </a:rPr>
                          <m:t>𝐸</m:t>
                        </m:r>
                      </m:e>
                    </m:acc>
                    <m:sSub>
                      <m:sSubPr>
                        <m:ctrlPr>
                          <a:rPr lang="en-US" sz="2800" i="1">
                            <a:latin typeface="Cambria Math" panose="02040503050406030204" pitchFamily="18" charset="0"/>
                          </a:rPr>
                        </m:ctrlPr>
                      </m:sSubPr>
                      <m:e>
                        <m:r>
                          <a:rPr lang="en-US" sz="2800" i="1">
                            <a:latin typeface="Cambria Math" panose="02040503050406030204" pitchFamily="18" charset="0"/>
                          </a:rPr>
                          <m:t>𝑦</m:t>
                        </m:r>
                        <m:r>
                          <a:rPr lang="en-US" sz="2800" b="0" i="1" smtClean="0">
                            <a:latin typeface="Cambria Math" panose="02040503050406030204" pitchFamily="18" charset="0"/>
                          </a:rPr>
                          <m:t>)</m:t>
                        </m:r>
                        <m:r>
                          <a:rPr lang="en-US" sz="2800" i="1">
                            <a:latin typeface="Cambria Math" panose="02040503050406030204" pitchFamily="18" charset="0"/>
                          </a:rPr>
                          <m:t>|</m:t>
                        </m:r>
                      </m:e>
                      <m:sub>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1</m:t>
                            </m:r>
                          </m:sub>
                        </m:sSub>
                        <m:r>
                          <a:rPr lang="en-US" sz="2800" i="1">
                            <a:latin typeface="Cambria Math" panose="02040503050406030204" pitchFamily="18" charset="0"/>
                          </a:rPr>
                          <m:t>=0</m:t>
                        </m:r>
                      </m:sub>
                    </m:sSub>
                  </m:oMath>
                </a14:m>
                <a:r>
                  <a:rPr lang="en-US" sz="2800" i="1" dirty="0"/>
                  <a:t>.</a:t>
                </a:r>
              </a:p>
              <a:p>
                <a:endParaRPr lang="en-US" sz="1200" i="1" dirty="0"/>
              </a:p>
              <a:p>
                <a:pPr marL="457200" indent="-457200">
                  <a:buClr>
                    <a:srgbClr val="7030A0"/>
                  </a:buClr>
                  <a:buFont typeface="Wingdings" panose="05000000000000000000" pitchFamily="2" charset="2"/>
                  <a:buChar char="q"/>
                </a:pPr>
                <a:r>
                  <a:rPr lang="en-US" sz="2800" dirty="0"/>
                  <a:t>Predict as </a:t>
                </a:r>
                <a14:m>
                  <m:oMath xmlns:m="http://schemas.openxmlformats.org/officeDocument/2006/math">
                    <m:sSup>
                      <m:sSupPr>
                        <m:ctrlPr>
                          <a:rPr lang="en-US" sz="2800" i="1">
                            <a:latin typeface="Cambria Math" panose="02040503050406030204" pitchFamily="18" charset="0"/>
                          </a:rPr>
                        </m:ctrlPr>
                      </m:sSupPr>
                      <m:e>
                        <m:r>
                          <a:rPr lang="en-US" sz="2800" i="1">
                            <a:latin typeface="Cambria Math"/>
                          </a:rPr>
                          <m:t>𝑦</m:t>
                        </m:r>
                      </m:e>
                      <m:sup>
                        <m:r>
                          <a:rPr lang="en-US" sz="2800" i="1">
                            <a:latin typeface="Cambria Math"/>
                          </a:rPr>
                          <m:t>0</m:t>
                        </m:r>
                      </m:sup>
                    </m:sSup>
                    <m:r>
                      <a:rPr lang="en-US" sz="2800" i="1">
                        <a:latin typeface="Cambria Math"/>
                      </a:rPr>
                      <m:t>=</m:t>
                    </m:r>
                    <m:sSup>
                      <m:sSupPr>
                        <m:ctrlPr>
                          <a:rPr lang="en-US" sz="2800" i="1">
                            <a:latin typeface="Cambria Math" panose="02040503050406030204" pitchFamily="18" charset="0"/>
                          </a:rPr>
                        </m:ctrlPr>
                      </m:sSupPr>
                      <m:e>
                        <m:r>
                          <a:rPr lang="en-US" sz="2800" i="1">
                            <a:latin typeface="Cambria Math"/>
                          </a:rPr>
                          <m:t>𝑔</m:t>
                        </m:r>
                      </m:e>
                      <m:sup>
                        <m:r>
                          <a:rPr lang="en-US" sz="2800" i="1">
                            <a:latin typeface="Cambria Math"/>
                          </a:rPr>
                          <m:t>−1</m:t>
                        </m:r>
                      </m:sup>
                    </m:sSup>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acc>
                              <m:accPr>
                                <m:chr m:val="̂"/>
                                <m:ctrlPr>
                                  <a:rPr lang="en-US" sz="2800" i="1">
                                    <a:latin typeface="Cambria Math" panose="02040503050406030204" pitchFamily="18" charset="0"/>
                                  </a:rPr>
                                </m:ctrlPr>
                              </m:accPr>
                              <m:e>
                                <m:r>
                                  <a:rPr lang="en-US" sz="2800" i="1">
                                    <a:latin typeface="Cambria Math"/>
                                  </a:rPr>
                                  <m:t>𝛽</m:t>
                                </m:r>
                              </m:e>
                            </m:acc>
                          </m:e>
                          <m:sub>
                            <m:r>
                              <a:rPr lang="en-US" sz="2800" i="1">
                                <a:latin typeface="Cambria Math"/>
                              </a:rPr>
                              <m:t>0</m:t>
                            </m:r>
                          </m:sub>
                        </m:sSub>
                        <m:r>
                          <a:rPr lang="en-US" sz="2800" i="1">
                            <a:latin typeface="Cambria Math"/>
                          </a:rPr>
                          <m:t>+</m:t>
                        </m:r>
                        <m:sSub>
                          <m:sSubPr>
                            <m:ctrlPr>
                              <a:rPr lang="en-US" sz="2800" i="1">
                                <a:latin typeface="Cambria Math" panose="02040503050406030204" pitchFamily="18" charset="0"/>
                              </a:rPr>
                            </m:ctrlPr>
                          </m:sSubPr>
                          <m:e>
                            <m:acc>
                              <m:accPr>
                                <m:chr m:val="̂"/>
                                <m:ctrlPr>
                                  <a:rPr lang="en-US" sz="2800" i="1">
                                    <a:latin typeface="Cambria Math" panose="02040503050406030204" pitchFamily="18" charset="0"/>
                                  </a:rPr>
                                </m:ctrlPr>
                              </m:accPr>
                              <m:e>
                                <m:r>
                                  <a:rPr lang="en-US" sz="2800" i="1">
                                    <a:latin typeface="Cambria Math"/>
                                  </a:rPr>
                                  <m:t>𝛽</m:t>
                                </m:r>
                              </m:e>
                            </m:acc>
                          </m:e>
                          <m:sub>
                            <m:r>
                              <a:rPr lang="en-US" sz="2800" i="1">
                                <a:latin typeface="Cambria Math"/>
                              </a:rPr>
                              <m:t>1</m:t>
                            </m:r>
                          </m:sub>
                        </m:sSub>
                        <m:sSubSup>
                          <m:sSubSupPr>
                            <m:ctrlPr>
                              <a:rPr lang="en-US" sz="2800" i="1">
                                <a:latin typeface="Cambria Math" panose="02040503050406030204" pitchFamily="18" charset="0"/>
                              </a:rPr>
                            </m:ctrlPr>
                          </m:sSubSupPr>
                          <m:e>
                            <m:r>
                              <a:rPr lang="en-US" sz="2800" i="1">
                                <a:latin typeface="Cambria Math"/>
                              </a:rPr>
                              <m:t>𝑥</m:t>
                            </m:r>
                          </m:e>
                          <m:sub>
                            <m:r>
                              <a:rPr lang="en-US" sz="2800" i="1">
                                <a:latin typeface="Cambria Math"/>
                              </a:rPr>
                              <m:t>1</m:t>
                            </m:r>
                          </m:sub>
                          <m:sup>
                            <m:r>
                              <a:rPr lang="en-US" sz="2800" i="1">
                                <a:latin typeface="Cambria Math"/>
                              </a:rPr>
                              <m:t>0</m:t>
                            </m:r>
                          </m:sup>
                        </m:sSubSup>
                        <m:r>
                          <a:rPr lang="en-US" sz="2800" i="1">
                            <a:latin typeface="Cambria Math"/>
                          </a:rPr>
                          <m:t>+…+</m:t>
                        </m:r>
                        <m:sSub>
                          <m:sSubPr>
                            <m:ctrlPr>
                              <a:rPr lang="en-US" sz="2800" i="1">
                                <a:latin typeface="Cambria Math" panose="02040503050406030204" pitchFamily="18" charset="0"/>
                              </a:rPr>
                            </m:ctrlPr>
                          </m:sSubPr>
                          <m:e>
                            <m:acc>
                              <m:accPr>
                                <m:chr m:val="̂"/>
                                <m:ctrlPr>
                                  <a:rPr lang="en-US" sz="2800" i="1">
                                    <a:latin typeface="Cambria Math" panose="02040503050406030204" pitchFamily="18" charset="0"/>
                                  </a:rPr>
                                </m:ctrlPr>
                              </m:accPr>
                              <m:e>
                                <m:r>
                                  <a:rPr lang="en-US" sz="2800" i="1">
                                    <a:latin typeface="Cambria Math"/>
                                  </a:rPr>
                                  <m:t>𝛽</m:t>
                                </m:r>
                              </m:e>
                            </m:acc>
                          </m:e>
                          <m:sub>
                            <m:r>
                              <a:rPr lang="en-US" sz="2800" i="1">
                                <a:latin typeface="Cambria Math"/>
                              </a:rPr>
                              <m:t>𝑘</m:t>
                            </m:r>
                          </m:sub>
                        </m:sSub>
                        <m:sSubSup>
                          <m:sSubSupPr>
                            <m:ctrlPr>
                              <a:rPr lang="en-US" sz="2800" i="1">
                                <a:latin typeface="Cambria Math" panose="02040503050406030204" pitchFamily="18" charset="0"/>
                              </a:rPr>
                            </m:ctrlPr>
                          </m:sSubSupPr>
                          <m:e>
                            <m:r>
                              <a:rPr lang="en-US" sz="2800" i="1">
                                <a:latin typeface="Cambria Math"/>
                              </a:rPr>
                              <m:t>𝑥</m:t>
                            </m:r>
                          </m:e>
                          <m:sub>
                            <m:r>
                              <a:rPr lang="en-US" sz="2800" i="1">
                                <a:latin typeface="Cambria Math"/>
                              </a:rPr>
                              <m:t>𝑘</m:t>
                            </m:r>
                          </m:sub>
                          <m:sup>
                            <m:r>
                              <a:rPr lang="en-US" sz="2800" i="1">
                                <a:latin typeface="Cambria Math"/>
                              </a:rPr>
                              <m:t>0</m:t>
                            </m:r>
                          </m:sup>
                        </m:sSubSup>
                        <m:r>
                          <m:rPr>
                            <m:nor/>
                          </m:rPr>
                          <a:rPr lang="en-US" sz="2800"/>
                          <m:t> </m:t>
                        </m:r>
                      </m:e>
                    </m:d>
                  </m:oMath>
                </a14:m>
                <a:r>
                  <a:rPr lang="en-US" sz="2800" dirty="0"/>
                  <a:t>.</a:t>
                </a:r>
              </a:p>
              <a:p>
                <a:endParaRPr lang="en-US" sz="2800" i="1" dirty="0"/>
              </a:p>
              <a:p>
                <a:endParaRPr lang="en-US" sz="2200" i="1" dirty="0"/>
              </a:p>
            </p:txBody>
          </p:sp>
        </mc:Choice>
        <mc:Fallback xmlns="">
          <p:sp>
            <p:nvSpPr>
              <p:cNvPr id="7" name="TextBox 6">
                <a:extLst>
                  <a:ext uri="{FF2B5EF4-FFF2-40B4-BE49-F238E27FC236}">
                    <a16:creationId xmlns:a16="http://schemas.microsoft.com/office/drawing/2014/main" id="{21C9CDE9-0E88-4AD0-9613-3270037E002F}"/>
                  </a:ext>
                </a:extLst>
              </p:cNvPr>
              <p:cNvSpPr txBox="1">
                <a:spLocks noRot="1" noChangeAspect="1" noMove="1" noResize="1" noEditPoints="1" noAdjustHandles="1" noChangeArrowheads="1" noChangeShapeType="1" noTextEdit="1"/>
              </p:cNvSpPr>
              <p:nvPr/>
            </p:nvSpPr>
            <p:spPr>
              <a:xfrm>
                <a:off x="721533" y="1320472"/>
                <a:ext cx="10338816" cy="5734775"/>
              </a:xfrm>
              <a:prstGeom prst="rect">
                <a:avLst/>
              </a:prstGeom>
              <a:blipFill>
                <a:blip r:embed="rId2"/>
                <a:stretch>
                  <a:fillRect l="-1002" t="-1064"/>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B66D781E-FD80-45B0-99FD-4C1221B457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10154" y="6037529"/>
            <a:ext cx="700390" cy="823031"/>
          </a:xfrm>
          <a:prstGeom prst="rect">
            <a:avLst/>
          </a:prstGeom>
        </p:spPr>
      </p:pic>
      <p:sp>
        <p:nvSpPr>
          <p:cNvPr id="9" name="Slide Number Placeholder 3">
            <a:extLst>
              <a:ext uri="{FF2B5EF4-FFF2-40B4-BE49-F238E27FC236}">
                <a16:creationId xmlns:a16="http://schemas.microsoft.com/office/drawing/2014/main" id="{1275083A-8B7F-4AB3-BEEB-5E68E58FBB14}"/>
              </a:ext>
            </a:extLst>
          </p:cNvPr>
          <p:cNvSpPr txBox="1">
            <a:spLocks/>
          </p:cNvSpPr>
          <p:nvPr/>
        </p:nvSpPr>
        <p:spPr>
          <a:xfrm>
            <a:off x="10807431" y="6081483"/>
            <a:ext cx="526320" cy="569779"/>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3A98EE3D-8CD1-4C3F-BD1C-C98C9596463C}" type="slidenum">
              <a:rPr lang="en-US" sz="2600" smtClean="0">
                <a:solidFill>
                  <a:schemeClr val="bg1"/>
                </a:solidFill>
              </a:rPr>
              <a:pPr algn="ctr"/>
              <a:t>18</a:t>
            </a:fld>
            <a:endParaRPr lang="en-US" sz="2600" dirty="0">
              <a:solidFill>
                <a:schemeClr val="bg1"/>
              </a:solidFill>
            </a:endParaRPr>
          </a:p>
        </p:txBody>
      </p:sp>
      <p:pic>
        <p:nvPicPr>
          <p:cNvPr id="10" name="Picture 9">
            <a:extLst>
              <a:ext uri="{FF2B5EF4-FFF2-40B4-BE49-F238E27FC236}">
                <a16:creationId xmlns:a16="http://schemas.microsoft.com/office/drawing/2014/main" id="{3F0BBBBF-2FEF-4932-B2F6-4658650A663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0800000">
            <a:off x="750862" y="1017664"/>
            <a:ext cx="10349837" cy="120423"/>
          </a:xfrm>
          <a:prstGeom prst="rect">
            <a:avLst/>
          </a:prstGeom>
        </p:spPr>
      </p:pic>
      <p:pic>
        <p:nvPicPr>
          <p:cNvPr id="11" name="Picture 10">
            <a:extLst>
              <a:ext uri="{FF2B5EF4-FFF2-40B4-BE49-F238E27FC236}">
                <a16:creationId xmlns:a16="http://schemas.microsoft.com/office/drawing/2014/main" id="{69DC5182-D3EC-4B4B-A0AB-E8B701F774E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6022" y="6465872"/>
            <a:ext cx="9643937" cy="112210"/>
          </a:xfrm>
          <a:prstGeom prst="rect">
            <a:avLst/>
          </a:prstGeom>
        </p:spPr>
      </p:pic>
    </p:spTree>
    <p:extLst>
      <p:ext uri="{BB962C8B-B14F-4D97-AF65-F5344CB8AC3E}">
        <p14:creationId xmlns:p14="http://schemas.microsoft.com/office/powerpoint/2010/main" val="19026912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Subtitle 2">
                <a:extLst>
                  <a:ext uri="{FF2B5EF4-FFF2-40B4-BE49-F238E27FC236}">
                    <a16:creationId xmlns:a16="http://schemas.microsoft.com/office/drawing/2014/main" id="{937977FE-7060-4554-8802-D380BB4E77D1}"/>
                  </a:ext>
                </a:extLst>
              </p:cNvPr>
              <p:cNvSpPr>
                <a:spLocks noGrp="1"/>
              </p:cNvSpPr>
              <p:nvPr>
                <p:ph type="subTitle" idx="1"/>
              </p:nvPr>
            </p:nvSpPr>
            <p:spPr>
              <a:xfrm>
                <a:off x="985987" y="1408886"/>
                <a:ext cx="10424557" cy="5167135"/>
              </a:xfrm>
            </p:spPr>
            <p:txBody>
              <a:bodyPr>
                <a:noAutofit/>
              </a:bodyPr>
              <a:lstStyle/>
              <a:p>
                <a:pPr marL="457200" indent="-457200" algn="l">
                  <a:buClr>
                    <a:srgbClr val="7030A0"/>
                  </a:buClr>
                  <a:buFont typeface="Wingdings" panose="05000000000000000000" pitchFamily="2" charset="2"/>
                  <a:buChar char="q"/>
                </a:pPr>
                <a:r>
                  <a:rPr lang="en-US" sz="2600" i="0" dirty="0">
                    <a:solidFill>
                      <a:schemeClr val="tx1"/>
                    </a:solidFill>
                  </a:rPr>
                  <a:t>If distribution of </a:t>
                </a:r>
                <a14:m>
                  <m:oMath xmlns:m="http://schemas.openxmlformats.org/officeDocument/2006/math">
                    <m:r>
                      <a:rPr lang="en-US" sz="2600" b="0" i="1" smtClean="0">
                        <a:solidFill>
                          <a:schemeClr val="tx1"/>
                        </a:solidFill>
                        <a:latin typeface="Cambria Math"/>
                      </a:rPr>
                      <m:t>𝑦</m:t>
                    </m:r>
                  </m:oMath>
                </a14:m>
                <a:r>
                  <a:rPr lang="en-US" sz="2600" i="0" dirty="0">
                    <a:solidFill>
                      <a:schemeClr val="tx1"/>
                    </a:solidFill>
                  </a:rPr>
                  <a:t> is skewed to the right (has a long right tail), gamma regression is appropriate.</a:t>
                </a:r>
                <a:endParaRPr lang="en-US" sz="2600" dirty="0">
                  <a:solidFill>
                    <a:schemeClr val="tx1"/>
                  </a:solidFill>
                </a:endParaRPr>
              </a:p>
              <a:p>
                <a:r>
                  <a:rPr lang="en-US" sz="2400" dirty="0">
                    <a:solidFill>
                      <a:schemeClr val="tx1"/>
                    </a:solidFill>
                  </a:rPr>
                  <a:t>                                                   </a:t>
                </a:r>
                <a:r>
                  <a:rPr lang="en-US" sz="2400" dirty="0">
                    <a:solidFill>
                      <a:schemeClr val="tx1"/>
                    </a:solidFill>
                    <a:latin typeface="Segoe UI"/>
                    <a:ea typeface="Segoe UI"/>
                    <a:cs typeface="Segoe UI"/>
                  </a:rPr>
                  <a:t>●</a:t>
                </a:r>
                <a:r>
                  <a:rPr lang="en-US" sz="2400" dirty="0">
                    <a:solidFill>
                      <a:schemeClr val="tx1"/>
                    </a:solidFill>
                  </a:rPr>
                  <a:t>   </a:t>
                </a:r>
                <a14:m>
                  <m:oMath xmlns:m="http://schemas.openxmlformats.org/officeDocument/2006/math">
                    <m:r>
                      <a:rPr lang="en-US" sz="2400" b="0" i="1" smtClean="0">
                        <a:solidFill>
                          <a:schemeClr val="tx1"/>
                        </a:solidFill>
                        <a:latin typeface="Cambria Math"/>
                      </a:rPr>
                      <m:t>𝑓</m:t>
                    </m:r>
                    <m:d>
                      <m:dPr>
                        <m:ctrlPr>
                          <a:rPr lang="en-US" sz="2400" b="0" i="1" smtClean="0">
                            <a:solidFill>
                              <a:schemeClr val="tx1"/>
                            </a:solidFill>
                            <a:latin typeface="Cambria Math" panose="02040503050406030204" pitchFamily="18" charset="0"/>
                          </a:rPr>
                        </m:ctrlPr>
                      </m:dPr>
                      <m:e>
                        <m:r>
                          <a:rPr lang="en-US" sz="2400" b="0" i="1" smtClean="0">
                            <a:solidFill>
                              <a:schemeClr val="tx1"/>
                            </a:solidFill>
                            <a:latin typeface="Cambria Math"/>
                          </a:rPr>
                          <m:t>𝑦</m:t>
                        </m:r>
                      </m:e>
                    </m:d>
                    <m:r>
                      <a:rPr lang="en-US" sz="2400" b="0" i="1" smtClean="0">
                        <a:solidFill>
                          <a:schemeClr val="tx1"/>
                        </a:solidFill>
                        <a:latin typeface="Cambria Math"/>
                      </a:rPr>
                      <m:t>=</m:t>
                    </m:r>
                    <m:f>
                      <m:fPr>
                        <m:ctrlPr>
                          <a:rPr lang="en-US" sz="2400" b="0" i="1" smtClean="0">
                            <a:solidFill>
                              <a:schemeClr val="tx1"/>
                            </a:solidFill>
                            <a:latin typeface="Cambria Math" panose="02040503050406030204" pitchFamily="18" charset="0"/>
                          </a:rPr>
                        </m:ctrlPr>
                      </m:fPr>
                      <m:num>
                        <m:sSup>
                          <m:sSupPr>
                            <m:ctrlPr>
                              <a:rPr lang="en-US" sz="2400" b="0" i="1" smtClean="0">
                                <a:solidFill>
                                  <a:schemeClr val="tx1"/>
                                </a:solidFill>
                                <a:latin typeface="Cambria Math" panose="02040503050406030204" pitchFamily="18" charset="0"/>
                              </a:rPr>
                            </m:ctrlPr>
                          </m:sSupPr>
                          <m:e>
                            <m:r>
                              <a:rPr lang="en-US" sz="2400" b="0" i="1" smtClean="0">
                                <a:solidFill>
                                  <a:schemeClr val="tx1"/>
                                </a:solidFill>
                                <a:latin typeface="Cambria Math"/>
                              </a:rPr>
                              <m:t>𝑦</m:t>
                            </m:r>
                          </m:e>
                          <m:sup>
                            <m:r>
                              <a:rPr lang="en-US" sz="2400" b="0" i="1" smtClean="0">
                                <a:solidFill>
                                  <a:schemeClr val="tx1"/>
                                </a:solidFill>
                                <a:latin typeface="Cambria Math"/>
                                <a:ea typeface="Cambria Math"/>
                              </a:rPr>
                              <m:t>𝛼</m:t>
                            </m:r>
                            <m:r>
                              <a:rPr lang="en-US" sz="2400" b="0" i="1" smtClean="0">
                                <a:solidFill>
                                  <a:schemeClr val="tx1"/>
                                </a:solidFill>
                                <a:latin typeface="Cambria Math"/>
                                <a:ea typeface="Cambria Math"/>
                              </a:rPr>
                              <m:t>−1</m:t>
                            </m:r>
                          </m:sup>
                        </m:sSup>
                      </m:num>
                      <m:den>
                        <m:r>
                          <m:rPr>
                            <m:sty m:val="p"/>
                          </m:rPr>
                          <a:rPr lang="el-GR" sz="2400" b="0" i="1" smtClean="0">
                            <a:solidFill>
                              <a:schemeClr val="tx1"/>
                            </a:solidFill>
                            <a:latin typeface="Cambria Math"/>
                            <a:ea typeface="Cambria Math"/>
                          </a:rPr>
                          <m:t>Γ</m:t>
                        </m:r>
                        <m:r>
                          <a:rPr lang="en-US" sz="2400" b="0" i="1" smtClean="0">
                            <a:solidFill>
                              <a:schemeClr val="tx1"/>
                            </a:solidFill>
                            <a:latin typeface="Cambria Math"/>
                            <a:ea typeface="Cambria Math"/>
                          </a:rPr>
                          <m:t>(</m:t>
                        </m:r>
                        <m:r>
                          <a:rPr lang="en-US" sz="2400" b="0" i="1" smtClean="0">
                            <a:solidFill>
                              <a:schemeClr val="tx1"/>
                            </a:solidFill>
                            <a:latin typeface="Cambria Math"/>
                            <a:ea typeface="Cambria Math"/>
                          </a:rPr>
                          <m:t>𝛼</m:t>
                        </m:r>
                        <m:r>
                          <a:rPr lang="en-US" sz="2400" b="0" i="1" smtClean="0">
                            <a:solidFill>
                              <a:schemeClr val="tx1"/>
                            </a:solidFill>
                            <a:latin typeface="Cambria Math"/>
                            <a:ea typeface="Cambria Math"/>
                          </a:rPr>
                          <m:t>)</m:t>
                        </m:r>
                        <m:sSup>
                          <m:sSupPr>
                            <m:ctrlPr>
                              <a:rPr lang="en-US" sz="2400" b="0" i="1" smtClean="0">
                                <a:solidFill>
                                  <a:schemeClr val="tx1"/>
                                </a:solidFill>
                                <a:latin typeface="Cambria Math" panose="02040503050406030204" pitchFamily="18" charset="0"/>
                                <a:ea typeface="Cambria Math"/>
                              </a:rPr>
                            </m:ctrlPr>
                          </m:sSupPr>
                          <m:e>
                            <m:r>
                              <a:rPr lang="en-US" sz="2400" b="0" i="1" smtClean="0">
                                <a:solidFill>
                                  <a:schemeClr val="tx1"/>
                                </a:solidFill>
                                <a:latin typeface="Cambria Math"/>
                                <a:ea typeface="Cambria Math"/>
                              </a:rPr>
                              <m:t>𝛽</m:t>
                            </m:r>
                          </m:e>
                          <m:sup>
                            <m:r>
                              <a:rPr lang="en-US" sz="2400" b="0" i="1" smtClean="0">
                                <a:solidFill>
                                  <a:schemeClr val="tx1"/>
                                </a:solidFill>
                                <a:latin typeface="Cambria Math"/>
                                <a:ea typeface="Cambria Math"/>
                              </a:rPr>
                              <m:t>𝛼</m:t>
                            </m:r>
                          </m:sup>
                        </m:sSup>
                      </m:den>
                    </m:f>
                    <m:sSup>
                      <m:sSupPr>
                        <m:ctrlPr>
                          <a:rPr lang="en-US" sz="2400" b="0" i="1" smtClean="0">
                            <a:solidFill>
                              <a:schemeClr val="tx1"/>
                            </a:solidFill>
                            <a:latin typeface="Cambria Math" panose="02040503050406030204" pitchFamily="18" charset="0"/>
                          </a:rPr>
                        </m:ctrlPr>
                      </m:sSupPr>
                      <m:e>
                        <m:r>
                          <a:rPr lang="en-US" sz="2400" b="0" i="1" smtClean="0">
                            <a:solidFill>
                              <a:schemeClr val="tx1"/>
                            </a:solidFill>
                            <a:latin typeface="Cambria Math"/>
                          </a:rPr>
                          <m:t>𝑒</m:t>
                        </m:r>
                      </m:e>
                      <m:sup>
                        <m:r>
                          <a:rPr lang="en-US" sz="2400" b="0" i="1" smtClean="0">
                            <a:solidFill>
                              <a:schemeClr val="tx1"/>
                            </a:solidFill>
                            <a:latin typeface="Cambria Math"/>
                          </a:rPr>
                          <m:t>−</m:t>
                        </m:r>
                        <m:r>
                          <a:rPr lang="en-US" sz="2400" b="0" i="1" smtClean="0">
                            <a:solidFill>
                              <a:schemeClr val="tx1"/>
                            </a:solidFill>
                            <a:latin typeface="Cambria Math"/>
                          </a:rPr>
                          <m:t>𝑦</m:t>
                        </m:r>
                        <m:r>
                          <a:rPr lang="en-US" sz="2400" b="0" i="1" smtClean="0">
                            <a:solidFill>
                              <a:schemeClr val="tx1"/>
                            </a:solidFill>
                            <a:latin typeface="Cambria Math"/>
                          </a:rPr>
                          <m:t>/</m:t>
                        </m:r>
                        <m:r>
                          <a:rPr lang="en-US" sz="2400" b="0" i="1" smtClean="0">
                            <a:solidFill>
                              <a:schemeClr val="tx1"/>
                            </a:solidFill>
                            <a:latin typeface="Cambria Math"/>
                            <a:ea typeface="Cambria Math"/>
                          </a:rPr>
                          <m:t>𝛽</m:t>
                        </m:r>
                      </m:sup>
                    </m:sSup>
                    <m:r>
                      <a:rPr lang="en-US" sz="2400" b="0" i="1" smtClean="0">
                        <a:solidFill>
                          <a:schemeClr val="tx1"/>
                        </a:solidFill>
                        <a:latin typeface="Cambria Math"/>
                      </a:rPr>
                      <m:t>, </m:t>
                    </m:r>
                    <m:r>
                      <a:rPr lang="en-US" sz="2400" b="0" i="1" smtClean="0">
                        <a:solidFill>
                          <a:schemeClr val="tx1"/>
                        </a:solidFill>
                        <a:latin typeface="Cambria Math"/>
                      </a:rPr>
                      <m:t>𝑦</m:t>
                    </m:r>
                    <m:r>
                      <a:rPr lang="en-US" sz="2400" b="0" i="1" smtClean="0">
                        <a:solidFill>
                          <a:schemeClr val="tx1"/>
                        </a:solidFill>
                        <a:latin typeface="Cambria Math"/>
                      </a:rPr>
                      <m:t>&gt;0, </m:t>
                    </m:r>
                    <m:r>
                      <a:rPr lang="en-US" sz="2400" b="0" i="1" smtClean="0">
                        <a:solidFill>
                          <a:schemeClr val="tx1"/>
                        </a:solidFill>
                        <a:latin typeface="Cambria Math"/>
                        <a:ea typeface="Cambria Math"/>
                      </a:rPr>
                      <m:t>𝛼</m:t>
                    </m:r>
                    <m:r>
                      <a:rPr lang="en-US" sz="2400" b="0" i="1" smtClean="0">
                        <a:solidFill>
                          <a:schemeClr val="tx1"/>
                        </a:solidFill>
                        <a:latin typeface="Cambria Math"/>
                        <a:ea typeface="Cambria Math"/>
                      </a:rPr>
                      <m:t>, </m:t>
                    </m:r>
                    <m:r>
                      <a:rPr lang="en-US" sz="2400" b="0" i="1" smtClean="0">
                        <a:solidFill>
                          <a:schemeClr val="tx1"/>
                        </a:solidFill>
                        <a:latin typeface="Cambria Math"/>
                        <a:ea typeface="Cambria Math"/>
                      </a:rPr>
                      <m:t>𝛽</m:t>
                    </m:r>
                    <m:r>
                      <a:rPr lang="en-US" sz="2400" b="0" i="1" smtClean="0">
                        <a:solidFill>
                          <a:schemeClr val="tx1"/>
                        </a:solidFill>
                        <a:latin typeface="Cambria Math"/>
                        <a:ea typeface="Cambria Math"/>
                      </a:rPr>
                      <m:t>&gt;0</m:t>
                    </m:r>
                  </m:oMath>
                </a14:m>
                <a:r>
                  <a:rPr lang="en-US" sz="2400" dirty="0">
                    <a:solidFill>
                      <a:schemeClr val="tx1"/>
                    </a:solidFill>
                  </a:rPr>
                  <a:t>.</a:t>
                </a:r>
              </a:p>
              <a:p>
                <a:r>
                  <a:rPr lang="en-US" sz="2400">
                    <a:solidFill>
                      <a:schemeClr val="tx1"/>
                    </a:solidFill>
                  </a:rPr>
                  <a:t>                                                          </a:t>
                </a:r>
                <a:r>
                  <a:rPr lang="en-US" sz="2400">
                    <a:solidFill>
                      <a:schemeClr val="tx1"/>
                    </a:solidFill>
                    <a:latin typeface="Segoe UI"/>
                    <a:ea typeface="Segoe UI"/>
                    <a:cs typeface="Segoe UI"/>
                  </a:rPr>
                  <a:t>● </a:t>
                </a:r>
                <a14:m>
                  <m:oMath xmlns:m="http://schemas.openxmlformats.org/officeDocument/2006/math">
                    <m:r>
                      <a:rPr lang="en-US" sz="2400" b="0" i="1" smtClean="0">
                        <a:solidFill>
                          <a:schemeClr val="tx1"/>
                        </a:solidFill>
                        <a:latin typeface="Cambria Math"/>
                        <a:ea typeface="Segoe UI"/>
                        <a:cs typeface="Segoe UI"/>
                      </a:rPr>
                      <m:t>𝐸𝑦</m:t>
                    </m:r>
                    <m:r>
                      <a:rPr lang="en-US" sz="2400" b="0" i="1" smtClean="0">
                        <a:solidFill>
                          <a:schemeClr val="tx1"/>
                        </a:solidFill>
                        <a:latin typeface="Cambria Math"/>
                        <a:ea typeface="Segoe UI"/>
                        <a:cs typeface="Segoe UI"/>
                      </a:rPr>
                      <m:t>=</m:t>
                    </m:r>
                    <m:r>
                      <a:rPr lang="en-US" sz="2400" b="0" i="1" smtClean="0">
                        <a:solidFill>
                          <a:schemeClr val="tx1"/>
                        </a:solidFill>
                        <a:latin typeface="Cambria Math"/>
                        <a:ea typeface="Cambria Math"/>
                        <a:cs typeface="Segoe UI"/>
                      </a:rPr>
                      <m:t>𝛼𝛽</m:t>
                    </m:r>
                    <m:r>
                      <a:rPr lang="en-US" sz="2400" b="0" i="1" smtClean="0">
                        <a:solidFill>
                          <a:schemeClr val="tx1"/>
                        </a:solidFill>
                        <a:latin typeface="Cambria Math" panose="02040503050406030204" pitchFamily="18" charset="0"/>
                        <a:ea typeface="Cambria Math"/>
                        <a:cs typeface="Segoe UI"/>
                      </a:rPr>
                      <m:t>=</m:t>
                    </m:r>
                    <m:func>
                      <m:funcPr>
                        <m:ctrlPr>
                          <a:rPr lang="en-US" sz="2400" b="0" i="1" smtClean="0">
                            <a:solidFill>
                              <a:schemeClr val="tx1"/>
                            </a:solidFill>
                            <a:latin typeface="Cambria Math" panose="02040503050406030204" pitchFamily="18" charset="0"/>
                            <a:ea typeface="Cambria Math"/>
                            <a:cs typeface="Segoe UI"/>
                          </a:rPr>
                        </m:ctrlPr>
                      </m:funcPr>
                      <m:fName>
                        <m:r>
                          <m:rPr>
                            <m:sty m:val="p"/>
                          </m:rPr>
                          <a:rPr lang="en-US" sz="2400" b="0" i="0" smtClean="0">
                            <a:solidFill>
                              <a:schemeClr val="tx1"/>
                            </a:solidFill>
                            <a:latin typeface="Cambria Math" panose="02040503050406030204" pitchFamily="18" charset="0"/>
                            <a:ea typeface="Cambria Math"/>
                            <a:cs typeface="Segoe UI"/>
                          </a:rPr>
                          <m:t>exp</m:t>
                        </m:r>
                      </m:fName>
                      <m:e>
                        <m:d>
                          <m:dPr>
                            <m:ctrlPr>
                              <a:rPr lang="en-US" sz="2400" b="0" i="1" smtClean="0">
                                <a:solidFill>
                                  <a:schemeClr val="tx1"/>
                                </a:solidFill>
                                <a:latin typeface="Cambria Math" panose="02040503050406030204" pitchFamily="18" charset="0"/>
                                <a:ea typeface="Cambria Math"/>
                                <a:cs typeface="Segoe UI"/>
                              </a:rPr>
                            </m:ctrlPr>
                          </m:dPr>
                          <m:e>
                            <m:sSub>
                              <m:sSubPr>
                                <m:ctrlPr>
                                  <a:rPr lang="en-US" sz="2400" i="1">
                                    <a:solidFill>
                                      <a:schemeClr val="tx1"/>
                                    </a:solidFill>
                                    <a:latin typeface="Cambria Math" panose="02040503050406030204" pitchFamily="18" charset="0"/>
                                    <a:ea typeface="Cambria Math"/>
                                    <a:cs typeface="Segoe UI"/>
                                  </a:rPr>
                                </m:ctrlPr>
                              </m:sSubPr>
                              <m:e>
                                <m:r>
                                  <a:rPr lang="en-US" sz="2400" i="1">
                                    <a:solidFill>
                                      <a:schemeClr val="tx1"/>
                                    </a:solidFill>
                                    <a:latin typeface="Cambria Math"/>
                                    <a:ea typeface="Cambria Math"/>
                                    <a:cs typeface="Segoe UI"/>
                                  </a:rPr>
                                  <m:t>𝛽</m:t>
                                </m:r>
                              </m:e>
                              <m:sub>
                                <m:r>
                                  <a:rPr lang="en-US" sz="2400" i="1">
                                    <a:solidFill>
                                      <a:schemeClr val="tx1"/>
                                    </a:solidFill>
                                    <a:latin typeface="Cambria Math"/>
                                    <a:ea typeface="Cambria Math"/>
                                    <a:cs typeface="Segoe UI"/>
                                  </a:rPr>
                                  <m:t>0</m:t>
                                </m:r>
                              </m:sub>
                            </m:sSub>
                            <m:r>
                              <a:rPr lang="en-US" sz="2400" i="1">
                                <a:solidFill>
                                  <a:schemeClr val="tx1"/>
                                </a:solidFill>
                                <a:latin typeface="Cambria Math"/>
                                <a:ea typeface="Cambria Math"/>
                                <a:cs typeface="Segoe UI"/>
                              </a:rPr>
                              <m:t>+</m:t>
                            </m:r>
                            <m:sSub>
                              <m:sSubPr>
                                <m:ctrlPr>
                                  <a:rPr lang="en-US" sz="2400" i="1">
                                    <a:solidFill>
                                      <a:schemeClr val="tx1"/>
                                    </a:solidFill>
                                    <a:latin typeface="Cambria Math" panose="02040503050406030204" pitchFamily="18" charset="0"/>
                                    <a:ea typeface="Cambria Math"/>
                                    <a:cs typeface="Segoe UI"/>
                                  </a:rPr>
                                </m:ctrlPr>
                              </m:sSubPr>
                              <m:e>
                                <m:r>
                                  <a:rPr lang="en-US" sz="2400" i="1">
                                    <a:solidFill>
                                      <a:schemeClr val="tx1"/>
                                    </a:solidFill>
                                    <a:latin typeface="Cambria Math"/>
                                    <a:ea typeface="Cambria Math"/>
                                    <a:cs typeface="Segoe UI"/>
                                  </a:rPr>
                                  <m:t>𝛽</m:t>
                                </m:r>
                              </m:e>
                              <m:sub>
                                <m:r>
                                  <a:rPr lang="en-US" sz="2400" i="1">
                                    <a:solidFill>
                                      <a:schemeClr val="tx1"/>
                                    </a:solidFill>
                                    <a:latin typeface="Cambria Math"/>
                                    <a:ea typeface="Cambria Math"/>
                                    <a:cs typeface="Segoe UI"/>
                                  </a:rPr>
                                  <m:t>1</m:t>
                                </m:r>
                              </m:sub>
                            </m:sSub>
                            <m:sSub>
                              <m:sSubPr>
                                <m:ctrlPr>
                                  <a:rPr lang="en-US" sz="2400" i="1">
                                    <a:solidFill>
                                      <a:schemeClr val="tx1"/>
                                    </a:solidFill>
                                    <a:latin typeface="Cambria Math" panose="02040503050406030204" pitchFamily="18" charset="0"/>
                                    <a:ea typeface="Cambria Math"/>
                                    <a:cs typeface="Segoe UI"/>
                                  </a:rPr>
                                </m:ctrlPr>
                              </m:sSubPr>
                              <m:e>
                                <m:r>
                                  <a:rPr lang="en-US" sz="2400" i="1">
                                    <a:solidFill>
                                      <a:schemeClr val="tx1"/>
                                    </a:solidFill>
                                    <a:latin typeface="Cambria Math"/>
                                    <a:ea typeface="Cambria Math"/>
                                    <a:cs typeface="Segoe UI"/>
                                  </a:rPr>
                                  <m:t>𝑥</m:t>
                                </m:r>
                              </m:e>
                              <m:sub>
                                <m:r>
                                  <a:rPr lang="en-US" sz="2400" i="1">
                                    <a:solidFill>
                                      <a:schemeClr val="tx1"/>
                                    </a:solidFill>
                                    <a:latin typeface="Cambria Math"/>
                                    <a:ea typeface="Cambria Math"/>
                                    <a:cs typeface="Segoe UI"/>
                                  </a:rPr>
                                  <m:t>1</m:t>
                                </m:r>
                              </m:sub>
                            </m:sSub>
                            <m:r>
                              <a:rPr lang="en-US" sz="2400" i="1">
                                <a:solidFill>
                                  <a:schemeClr val="tx1"/>
                                </a:solidFill>
                                <a:latin typeface="Cambria Math"/>
                                <a:ea typeface="Cambria Math"/>
                                <a:cs typeface="Segoe UI"/>
                              </a:rPr>
                              <m:t>+…+</m:t>
                            </m:r>
                            <m:sSub>
                              <m:sSubPr>
                                <m:ctrlPr>
                                  <a:rPr lang="en-US" sz="2400" i="1">
                                    <a:solidFill>
                                      <a:schemeClr val="tx1"/>
                                    </a:solidFill>
                                    <a:latin typeface="Cambria Math" panose="02040503050406030204" pitchFamily="18" charset="0"/>
                                    <a:ea typeface="Cambria Math"/>
                                    <a:cs typeface="Segoe UI"/>
                                  </a:rPr>
                                </m:ctrlPr>
                              </m:sSubPr>
                              <m:e>
                                <m:r>
                                  <a:rPr lang="en-US" sz="2400" i="1">
                                    <a:solidFill>
                                      <a:schemeClr val="tx1"/>
                                    </a:solidFill>
                                    <a:latin typeface="Cambria Math"/>
                                    <a:ea typeface="Cambria Math"/>
                                    <a:cs typeface="Segoe UI"/>
                                  </a:rPr>
                                  <m:t>𝛽</m:t>
                                </m:r>
                              </m:e>
                              <m:sub>
                                <m:r>
                                  <a:rPr lang="en-US" sz="2400" i="1">
                                    <a:solidFill>
                                      <a:schemeClr val="tx1"/>
                                    </a:solidFill>
                                    <a:latin typeface="Cambria Math"/>
                                    <a:ea typeface="Cambria Math"/>
                                    <a:cs typeface="Segoe UI"/>
                                  </a:rPr>
                                  <m:t>𝑘</m:t>
                                </m:r>
                              </m:sub>
                            </m:sSub>
                            <m:sSub>
                              <m:sSubPr>
                                <m:ctrlPr>
                                  <a:rPr lang="en-US" sz="2400" i="1">
                                    <a:solidFill>
                                      <a:schemeClr val="tx1"/>
                                    </a:solidFill>
                                    <a:latin typeface="Cambria Math" panose="02040503050406030204" pitchFamily="18" charset="0"/>
                                    <a:ea typeface="Cambria Math"/>
                                    <a:cs typeface="Segoe UI"/>
                                  </a:rPr>
                                </m:ctrlPr>
                              </m:sSubPr>
                              <m:e>
                                <m:r>
                                  <a:rPr lang="en-US" sz="2400" i="1">
                                    <a:solidFill>
                                      <a:schemeClr val="tx1"/>
                                    </a:solidFill>
                                    <a:latin typeface="Cambria Math"/>
                                    <a:ea typeface="Cambria Math"/>
                                    <a:cs typeface="Segoe UI"/>
                                  </a:rPr>
                                  <m:t>𝑥</m:t>
                                </m:r>
                              </m:e>
                              <m:sub>
                                <m:r>
                                  <a:rPr lang="en-US" sz="2400" i="1">
                                    <a:solidFill>
                                      <a:schemeClr val="tx1"/>
                                    </a:solidFill>
                                    <a:latin typeface="Cambria Math"/>
                                    <a:ea typeface="Cambria Math"/>
                                    <a:cs typeface="Segoe UI"/>
                                  </a:rPr>
                                  <m:t>𝑘</m:t>
                                </m:r>
                              </m:sub>
                            </m:sSub>
                          </m:e>
                        </m:d>
                      </m:e>
                    </m:func>
                    <m:r>
                      <a:rPr lang="en-US" sz="2400" b="0" i="1" smtClean="0">
                        <a:solidFill>
                          <a:schemeClr val="tx1"/>
                        </a:solidFill>
                        <a:latin typeface="Cambria Math"/>
                        <a:ea typeface="Cambria Math"/>
                        <a:cs typeface="Segoe UI"/>
                      </a:rPr>
                      <m:t>⁡</m:t>
                    </m:r>
                  </m:oMath>
                </a14:m>
                <a:r>
                  <a:rPr lang="en-US" sz="2400" dirty="0">
                    <a:solidFill>
                      <a:schemeClr val="tx1"/>
                    </a:solidFill>
                  </a:rPr>
                  <a:t>.</a:t>
                </a:r>
              </a:p>
              <a:p>
                <a:r>
                  <a:rPr lang="en-US" sz="2400" dirty="0">
                    <a:solidFill>
                      <a:schemeClr val="tx1"/>
                    </a:solidFill>
                  </a:rPr>
                  <a:t>                                                       </a:t>
                </a:r>
                <a:r>
                  <a:rPr lang="en-US" sz="2400" dirty="0">
                    <a:solidFill>
                      <a:schemeClr val="tx1"/>
                    </a:solidFill>
                    <a:latin typeface="Segoe UI"/>
                    <a:ea typeface="Segoe UI"/>
                    <a:cs typeface="Segoe UI"/>
                  </a:rPr>
                  <a:t>● </a:t>
                </a:r>
                <a:r>
                  <a:rPr lang="en-US" sz="2400" i="0" dirty="0">
                    <a:solidFill>
                      <a:schemeClr val="tx1"/>
                    </a:solidFill>
                    <a:latin typeface="Segoe UI"/>
                    <a:ea typeface="Segoe UI"/>
                    <a:cs typeface="Segoe UI"/>
                  </a:rPr>
                  <a:t>Generalized linear model with log link function:</a:t>
                </a:r>
              </a:p>
              <a:p>
                <a:r>
                  <a:rPr lang="en-US" sz="2400" dirty="0">
                    <a:solidFill>
                      <a:schemeClr val="tx1"/>
                    </a:solidFill>
                    <a:latin typeface="Segoe UI"/>
                    <a:ea typeface="Segoe UI"/>
                    <a:cs typeface="Segoe UI"/>
                  </a:rPr>
                  <a:t>                                                  </a:t>
                </a:r>
                <a14:m>
                  <m:oMath xmlns:m="http://schemas.openxmlformats.org/officeDocument/2006/math">
                    <m:func>
                      <m:funcPr>
                        <m:ctrlPr>
                          <a:rPr lang="en-US" sz="2400" b="0" i="1" smtClean="0">
                            <a:solidFill>
                              <a:schemeClr val="tx1"/>
                            </a:solidFill>
                            <a:latin typeface="Cambria Math" panose="02040503050406030204" pitchFamily="18" charset="0"/>
                            <a:ea typeface="Segoe UI"/>
                            <a:cs typeface="Segoe UI"/>
                          </a:rPr>
                        </m:ctrlPr>
                      </m:funcPr>
                      <m:fName>
                        <m:r>
                          <m:rPr>
                            <m:sty m:val="p"/>
                          </m:rPr>
                          <a:rPr lang="en-US" sz="2400" b="0" i="0" smtClean="0">
                            <a:solidFill>
                              <a:schemeClr val="tx1"/>
                            </a:solidFill>
                            <a:latin typeface="Cambria Math"/>
                            <a:ea typeface="Segoe UI"/>
                            <a:cs typeface="Segoe UI"/>
                          </a:rPr>
                          <m:t>ln</m:t>
                        </m:r>
                      </m:fName>
                      <m:e>
                        <m:d>
                          <m:dPr>
                            <m:ctrlPr>
                              <a:rPr lang="en-US" sz="2400" b="0" i="1" smtClean="0">
                                <a:solidFill>
                                  <a:schemeClr val="tx1"/>
                                </a:solidFill>
                                <a:latin typeface="Cambria Math" panose="02040503050406030204" pitchFamily="18" charset="0"/>
                                <a:ea typeface="Segoe UI"/>
                                <a:cs typeface="Segoe UI"/>
                              </a:rPr>
                            </m:ctrlPr>
                          </m:dPr>
                          <m:e>
                            <m:r>
                              <a:rPr lang="en-US" sz="2400" b="0" i="1" smtClean="0">
                                <a:solidFill>
                                  <a:schemeClr val="tx1"/>
                                </a:solidFill>
                                <a:latin typeface="Cambria Math"/>
                                <a:ea typeface="Segoe UI"/>
                                <a:cs typeface="Segoe UI"/>
                              </a:rPr>
                              <m:t>𝐸𝑦</m:t>
                            </m:r>
                          </m:e>
                        </m:d>
                      </m:e>
                    </m:func>
                    <m:r>
                      <a:rPr lang="en-US" sz="2400" b="0" i="1" smtClean="0">
                        <a:solidFill>
                          <a:schemeClr val="tx1"/>
                        </a:solidFill>
                        <a:latin typeface="Cambria Math"/>
                        <a:ea typeface="Segoe UI"/>
                        <a:cs typeface="Segoe UI"/>
                      </a:rPr>
                      <m:t>=</m:t>
                    </m:r>
                    <m:sSub>
                      <m:sSubPr>
                        <m:ctrlPr>
                          <a:rPr lang="en-US" sz="2400" i="1">
                            <a:solidFill>
                              <a:schemeClr val="tx1"/>
                            </a:solidFill>
                            <a:latin typeface="Cambria Math" panose="02040503050406030204" pitchFamily="18" charset="0"/>
                            <a:ea typeface="Cambria Math"/>
                            <a:cs typeface="Segoe UI"/>
                          </a:rPr>
                        </m:ctrlPr>
                      </m:sSubPr>
                      <m:e>
                        <m:r>
                          <a:rPr lang="en-US" sz="2400" i="1">
                            <a:solidFill>
                              <a:schemeClr val="tx1"/>
                            </a:solidFill>
                            <a:latin typeface="Cambria Math"/>
                            <a:ea typeface="Cambria Math"/>
                            <a:cs typeface="Segoe UI"/>
                          </a:rPr>
                          <m:t>𝛽</m:t>
                        </m:r>
                      </m:e>
                      <m:sub>
                        <m:r>
                          <a:rPr lang="en-US" sz="2400" i="1">
                            <a:solidFill>
                              <a:schemeClr val="tx1"/>
                            </a:solidFill>
                            <a:latin typeface="Cambria Math"/>
                            <a:ea typeface="Cambria Math"/>
                            <a:cs typeface="Segoe UI"/>
                          </a:rPr>
                          <m:t>0</m:t>
                        </m:r>
                      </m:sub>
                    </m:sSub>
                    <m:r>
                      <a:rPr lang="en-US" sz="2400" i="1">
                        <a:solidFill>
                          <a:schemeClr val="tx1"/>
                        </a:solidFill>
                        <a:latin typeface="Cambria Math"/>
                        <a:ea typeface="Cambria Math"/>
                        <a:cs typeface="Segoe UI"/>
                      </a:rPr>
                      <m:t>+</m:t>
                    </m:r>
                    <m:sSub>
                      <m:sSubPr>
                        <m:ctrlPr>
                          <a:rPr lang="en-US" sz="2400" i="1">
                            <a:solidFill>
                              <a:schemeClr val="tx1"/>
                            </a:solidFill>
                            <a:latin typeface="Cambria Math" panose="02040503050406030204" pitchFamily="18" charset="0"/>
                            <a:ea typeface="Cambria Math"/>
                            <a:cs typeface="Segoe UI"/>
                          </a:rPr>
                        </m:ctrlPr>
                      </m:sSubPr>
                      <m:e>
                        <m:r>
                          <a:rPr lang="en-US" sz="2400" i="1">
                            <a:solidFill>
                              <a:schemeClr val="tx1"/>
                            </a:solidFill>
                            <a:latin typeface="Cambria Math"/>
                            <a:ea typeface="Cambria Math"/>
                            <a:cs typeface="Segoe UI"/>
                          </a:rPr>
                          <m:t>𝛽</m:t>
                        </m:r>
                      </m:e>
                      <m:sub>
                        <m:r>
                          <a:rPr lang="en-US" sz="2400" i="1">
                            <a:solidFill>
                              <a:schemeClr val="tx1"/>
                            </a:solidFill>
                            <a:latin typeface="Cambria Math"/>
                            <a:ea typeface="Cambria Math"/>
                            <a:cs typeface="Segoe UI"/>
                          </a:rPr>
                          <m:t>1</m:t>
                        </m:r>
                      </m:sub>
                    </m:sSub>
                    <m:sSub>
                      <m:sSubPr>
                        <m:ctrlPr>
                          <a:rPr lang="en-US" sz="2400" i="1">
                            <a:solidFill>
                              <a:schemeClr val="tx1"/>
                            </a:solidFill>
                            <a:latin typeface="Cambria Math" panose="02040503050406030204" pitchFamily="18" charset="0"/>
                            <a:ea typeface="Cambria Math"/>
                            <a:cs typeface="Segoe UI"/>
                          </a:rPr>
                        </m:ctrlPr>
                      </m:sSubPr>
                      <m:e>
                        <m:r>
                          <a:rPr lang="en-US" sz="2400" i="1">
                            <a:solidFill>
                              <a:schemeClr val="tx1"/>
                            </a:solidFill>
                            <a:latin typeface="Cambria Math"/>
                            <a:ea typeface="Cambria Math"/>
                            <a:cs typeface="Segoe UI"/>
                          </a:rPr>
                          <m:t>𝑥</m:t>
                        </m:r>
                      </m:e>
                      <m:sub>
                        <m:r>
                          <a:rPr lang="en-US" sz="2400" i="1">
                            <a:solidFill>
                              <a:schemeClr val="tx1"/>
                            </a:solidFill>
                            <a:latin typeface="Cambria Math"/>
                            <a:ea typeface="Cambria Math"/>
                            <a:cs typeface="Segoe UI"/>
                          </a:rPr>
                          <m:t>1</m:t>
                        </m:r>
                      </m:sub>
                    </m:sSub>
                    <m:r>
                      <a:rPr lang="en-US" sz="2400" i="1">
                        <a:solidFill>
                          <a:schemeClr val="tx1"/>
                        </a:solidFill>
                        <a:latin typeface="Cambria Math"/>
                        <a:ea typeface="Cambria Math"/>
                        <a:cs typeface="Segoe UI"/>
                      </a:rPr>
                      <m:t>+…+</m:t>
                    </m:r>
                    <m:sSub>
                      <m:sSubPr>
                        <m:ctrlPr>
                          <a:rPr lang="en-US" sz="2400" i="1">
                            <a:solidFill>
                              <a:schemeClr val="tx1"/>
                            </a:solidFill>
                            <a:latin typeface="Cambria Math" panose="02040503050406030204" pitchFamily="18" charset="0"/>
                            <a:ea typeface="Cambria Math"/>
                            <a:cs typeface="Segoe UI"/>
                          </a:rPr>
                        </m:ctrlPr>
                      </m:sSubPr>
                      <m:e>
                        <m:r>
                          <a:rPr lang="en-US" sz="2400" i="1">
                            <a:solidFill>
                              <a:schemeClr val="tx1"/>
                            </a:solidFill>
                            <a:latin typeface="Cambria Math"/>
                            <a:ea typeface="Cambria Math"/>
                            <a:cs typeface="Segoe UI"/>
                          </a:rPr>
                          <m:t>𝛽</m:t>
                        </m:r>
                      </m:e>
                      <m:sub>
                        <m:r>
                          <a:rPr lang="en-US" sz="2400" i="1">
                            <a:solidFill>
                              <a:schemeClr val="tx1"/>
                            </a:solidFill>
                            <a:latin typeface="Cambria Math"/>
                            <a:ea typeface="Cambria Math"/>
                            <a:cs typeface="Segoe UI"/>
                          </a:rPr>
                          <m:t>𝑘</m:t>
                        </m:r>
                      </m:sub>
                    </m:sSub>
                    <m:sSub>
                      <m:sSubPr>
                        <m:ctrlPr>
                          <a:rPr lang="en-US" sz="2400" i="1">
                            <a:solidFill>
                              <a:schemeClr val="tx1"/>
                            </a:solidFill>
                            <a:latin typeface="Cambria Math" panose="02040503050406030204" pitchFamily="18" charset="0"/>
                            <a:ea typeface="Cambria Math"/>
                            <a:cs typeface="Segoe UI"/>
                          </a:rPr>
                        </m:ctrlPr>
                      </m:sSubPr>
                      <m:e>
                        <m:r>
                          <a:rPr lang="en-US" sz="2400" i="1">
                            <a:solidFill>
                              <a:schemeClr val="tx1"/>
                            </a:solidFill>
                            <a:latin typeface="Cambria Math"/>
                            <a:ea typeface="Cambria Math"/>
                            <a:cs typeface="Segoe UI"/>
                          </a:rPr>
                          <m:t>𝑥</m:t>
                        </m:r>
                      </m:e>
                      <m:sub>
                        <m:r>
                          <a:rPr lang="en-US" sz="2400" i="1">
                            <a:solidFill>
                              <a:schemeClr val="tx1"/>
                            </a:solidFill>
                            <a:latin typeface="Cambria Math"/>
                            <a:ea typeface="Cambria Math"/>
                            <a:cs typeface="Segoe UI"/>
                          </a:rPr>
                          <m:t>𝑘</m:t>
                        </m:r>
                      </m:sub>
                    </m:sSub>
                  </m:oMath>
                </a14:m>
                <a:r>
                  <a:rPr lang="en-US" sz="2400" dirty="0">
                    <a:solidFill>
                      <a:schemeClr val="tx1"/>
                    </a:solidFill>
                  </a:rPr>
                  <a:t>.    </a:t>
                </a:r>
              </a:p>
              <a:p>
                <a:pPr algn="l"/>
                <a:r>
                  <a:rPr lang="en-US" sz="2400" i="0" dirty="0">
                    <a:solidFill>
                      <a:schemeClr val="tx1"/>
                    </a:solidFill>
                    <a:latin typeface="Segoe UI"/>
                    <a:ea typeface="Segoe UI"/>
                    <a:cs typeface="Segoe UI"/>
                  </a:rPr>
                  <a:t>                                                   ● Parameters of the model are </a:t>
                </a:r>
              </a:p>
              <a:p>
                <a:pPr algn="l"/>
                <a:r>
                  <a:rPr lang="en-US" sz="2400" dirty="0">
                    <a:solidFill>
                      <a:schemeClr val="tx1"/>
                    </a:solidFill>
                    <a:latin typeface="Segoe UI"/>
                    <a:ea typeface="Segoe UI"/>
                    <a:cs typeface="Segoe UI"/>
                  </a:rPr>
                  <a:t>                                                      </a:t>
                </a:r>
                <a14:m>
                  <m:oMath xmlns:m="http://schemas.openxmlformats.org/officeDocument/2006/math">
                    <m:r>
                      <a:rPr lang="en-US" sz="2400" i="1" smtClean="0">
                        <a:solidFill>
                          <a:schemeClr val="tx1"/>
                        </a:solidFill>
                        <a:latin typeface="Cambria Math"/>
                        <a:ea typeface="Cambria Math"/>
                        <a:cs typeface="Segoe UI"/>
                      </a:rPr>
                      <m:t>𝛼</m:t>
                    </m:r>
                    <m:r>
                      <a:rPr lang="en-US" sz="2400" b="0" i="1" smtClean="0">
                        <a:solidFill>
                          <a:schemeClr val="tx1"/>
                        </a:solidFill>
                        <a:latin typeface="Cambria Math"/>
                        <a:ea typeface="Cambria Math"/>
                        <a:cs typeface="Segoe UI"/>
                      </a:rPr>
                      <m:t>,</m:t>
                    </m:r>
                    <m:sSub>
                      <m:sSubPr>
                        <m:ctrlPr>
                          <a:rPr lang="en-US" sz="2400" i="1">
                            <a:solidFill>
                              <a:schemeClr val="tx1"/>
                            </a:solidFill>
                            <a:latin typeface="Cambria Math" panose="02040503050406030204" pitchFamily="18" charset="0"/>
                            <a:ea typeface="Cambria Math"/>
                            <a:cs typeface="Segoe UI"/>
                          </a:rPr>
                        </m:ctrlPr>
                      </m:sSubPr>
                      <m:e>
                        <m:r>
                          <a:rPr lang="en-US" sz="2400" i="1">
                            <a:solidFill>
                              <a:schemeClr val="tx1"/>
                            </a:solidFill>
                            <a:latin typeface="Cambria Math"/>
                            <a:ea typeface="Cambria Math"/>
                            <a:cs typeface="Segoe UI"/>
                          </a:rPr>
                          <m:t>𝛽</m:t>
                        </m:r>
                      </m:e>
                      <m:sub>
                        <m:r>
                          <a:rPr lang="en-US" sz="2400" i="1">
                            <a:solidFill>
                              <a:schemeClr val="tx1"/>
                            </a:solidFill>
                            <a:latin typeface="Cambria Math"/>
                            <a:ea typeface="Cambria Math"/>
                            <a:cs typeface="Segoe UI"/>
                          </a:rPr>
                          <m:t>0</m:t>
                        </m:r>
                      </m:sub>
                    </m:sSub>
                    <m:r>
                      <a:rPr lang="en-US" sz="2400" b="0" i="1" smtClean="0">
                        <a:solidFill>
                          <a:schemeClr val="tx1"/>
                        </a:solidFill>
                        <a:latin typeface="Cambria Math"/>
                        <a:ea typeface="Cambria Math"/>
                        <a:cs typeface="Segoe UI"/>
                      </a:rPr>
                      <m:t>, </m:t>
                    </m:r>
                    <m:sSub>
                      <m:sSubPr>
                        <m:ctrlPr>
                          <a:rPr lang="en-US" sz="2400" i="1">
                            <a:solidFill>
                              <a:schemeClr val="tx1"/>
                            </a:solidFill>
                            <a:latin typeface="Cambria Math" panose="02040503050406030204" pitchFamily="18" charset="0"/>
                            <a:ea typeface="Cambria Math"/>
                            <a:cs typeface="Segoe UI"/>
                          </a:rPr>
                        </m:ctrlPr>
                      </m:sSubPr>
                      <m:e>
                        <m:r>
                          <a:rPr lang="en-US" sz="2400" i="1">
                            <a:solidFill>
                              <a:schemeClr val="tx1"/>
                            </a:solidFill>
                            <a:latin typeface="Cambria Math"/>
                            <a:ea typeface="Cambria Math"/>
                            <a:cs typeface="Segoe UI"/>
                          </a:rPr>
                          <m:t>𝛽</m:t>
                        </m:r>
                      </m:e>
                      <m:sub>
                        <m:r>
                          <a:rPr lang="en-US" sz="2400" i="1">
                            <a:solidFill>
                              <a:schemeClr val="tx1"/>
                            </a:solidFill>
                            <a:latin typeface="Cambria Math"/>
                            <a:ea typeface="Cambria Math"/>
                            <a:cs typeface="Segoe UI"/>
                          </a:rPr>
                          <m:t>1</m:t>
                        </m:r>
                      </m:sub>
                    </m:sSub>
                    <m:r>
                      <a:rPr lang="en-US" sz="2400" b="0" i="1" smtClean="0">
                        <a:solidFill>
                          <a:schemeClr val="tx1"/>
                        </a:solidFill>
                        <a:latin typeface="Cambria Math"/>
                        <a:ea typeface="Cambria Math"/>
                        <a:cs typeface="Segoe UI"/>
                      </a:rPr>
                      <m:t>, …, </m:t>
                    </m:r>
                    <m:sSub>
                      <m:sSubPr>
                        <m:ctrlPr>
                          <a:rPr lang="en-US" sz="2400" i="1">
                            <a:solidFill>
                              <a:schemeClr val="tx1"/>
                            </a:solidFill>
                            <a:latin typeface="Cambria Math" panose="02040503050406030204" pitchFamily="18" charset="0"/>
                            <a:ea typeface="Cambria Math"/>
                            <a:cs typeface="Segoe UI"/>
                          </a:rPr>
                        </m:ctrlPr>
                      </m:sSubPr>
                      <m:e>
                        <m:r>
                          <a:rPr lang="en-US" sz="2400" i="1">
                            <a:solidFill>
                              <a:schemeClr val="tx1"/>
                            </a:solidFill>
                            <a:latin typeface="Cambria Math"/>
                            <a:ea typeface="Cambria Math"/>
                            <a:cs typeface="Segoe UI"/>
                          </a:rPr>
                          <m:t>𝛽</m:t>
                        </m:r>
                      </m:e>
                      <m:sub>
                        <m:r>
                          <a:rPr lang="en-US" sz="2400" i="1">
                            <a:solidFill>
                              <a:schemeClr val="tx1"/>
                            </a:solidFill>
                            <a:latin typeface="Cambria Math"/>
                            <a:ea typeface="Cambria Math"/>
                            <a:cs typeface="Segoe UI"/>
                          </a:rPr>
                          <m:t>𝑘</m:t>
                        </m:r>
                      </m:sub>
                    </m:sSub>
                    <m:r>
                      <a:rPr lang="en-US" sz="2400" b="0" i="1" smtClean="0">
                        <a:solidFill>
                          <a:schemeClr val="tx1"/>
                        </a:solidFill>
                        <a:latin typeface="Cambria Math"/>
                        <a:ea typeface="Cambria Math"/>
                        <a:cs typeface="Segoe UI"/>
                      </a:rPr>
                      <m:t>, </m:t>
                    </m:r>
                    <m:r>
                      <m:rPr>
                        <m:sty m:val="p"/>
                      </m:rPr>
                      <a:rPr lang="en-US" sz="2400" b="0" i="0" smtClean="0">
                        <a:solidFill>
                          <a:schemeClr val="tx1"/>
                        </a:solidFill>
                        <a:latin typeface="Cambria Math"/>
                        <a:ea typeface="Cambria Math"/>
                        <a:cs typeface="Segoe UI"/>
                      </a:rPr>
                      <m:t>where</m:t>
                    </m:r>
                    <m:r>
                      <a:rPr lang="en-US" sz="2400" b="0" i="0" smtClean="0">
                        <a:solidFill>
                          <a:schemeClr val="tx1"/>
                        </a:solidFill>
                        <a:latin typeface="Cambria Math"/>
                        <a:ea typeface="Cambria Math"/>
                        <a:cs typeface="Segoe UI"/>
                      </a:rPr>
                      <m:t>  </m:t>
                    </m:r>
                    <m:r>
                      <a:rPr lang="en-US" sz="2400" i="1" dirty="0" smtClean="0">
                        <a:solidFill>
                          <a:schemeClr val="tx1"/>
                        </a:solidFill>
                        <a:latin typeface="Cambria Math"/>
                        <a:ea typeface="Cambria Math"/>
                      </a:rPr>
                      <m:t>𝛼</m:t>
                    </m:r>
                  </m:oMath>
                </a14:m>
                <a:r>
                  <a:rPr lang="en-US" sz="2400" dirty="0">
                    <a:solidFill>
                      <a:schemeClr val="tx1"/>
                    </a:solidFill>
                  </a:rPr>
                  <a:t> </a:t>
                </a:r>
                <a:r>
                  <a:rPr lang="en-US" sz="2400" i="0" dirty="0">
                    <a:solidFill>
                      <a:schemeClr val="tx1"/>
                    </a:solidFill>
                  </a:rPr>
                  <a:t>is called a </a:t>
                </a:r>
                <a:r>
                  <a:rPr lang="en-US" sz="2400" i="1" dirty="0">
                    <a:solidFill>
                      <a:schemeClr val="tx1"/>
                    </a:solidFill>
                  </a:rPr>
                  <a:t>scale</a:t>
                </a:r>
                <a:r>
                  <a:rPr lang="en-US" sz="2400" i="0" dirty="0">
                    <a:solidFill>
                      <a:schemeClr val="tx1"/>
                    </a:solidFill>
                  </a:rPr>
                  <a:t> or</a:t>
                </a:r>
              </a:p>
              <a:p>
                <a:pPr algn="l"/>
                <a:r>
                  <a:rPr lang="en-US" sz="2400" dirty="0">
                    <a:solidFill>
                      <a:schemeClr val="tx1"/>
                    </a:solidFill>
                  </a:rPr>
                  <a:t>                                                                  </a:t>
                </a:r>
                <a:r>
                  <a:rPr lang="en-US" sz="2400" i="0" dirty="0">
                    <a:solidFill>
                      <a:schemeClr val="tx1"/>
                    </a:solidFill>
                  </a:rPr>
                  <a:t> </a:t>
                </a:r>
                <a:r>
                  <a:rPr lang="en-US" sz="2400" i="1" dirty="0">
                    <a:solidFill>
                      <a:schemeClr val="tx1"/>
                    </a:solidFill>
                  </a:rPr>
                  <a:t>dispersion</a:t>
                </a:r>
                <a:r>
                  <a:rPr lang="en-US" sz="2400" dirty="0">
                    <a:solidFill>
                      <a:schemeClr val="tx1"/>
                    </a:solidFill>
                  </a:rPr>
                  <a:t> </a:t>
                </a:r>
                <a:r>
                  <a:rPr lang="en-US" sz="2400" i="0" dirty="0">
                    <a:solidFill>
                      <a:schemeClr val="tx1"/>
                    </a:solidFill>
                  </a:rPr>
                  <a:t>parameter.</a:t>
                </a:r>
              </a:p>
            </p:txBody>
          </p:sp>
        </mc:Choice>
        <mc:Fallback xmlns="">
          <p:sp>
            <p:nvSpPr>
              <p:cNvPr id="3" name="Subtitle 2">
                <a:extLst>
                  <a:ext uri="{FF2B5EF4-FFF2-40B4-BE49-F238E27FC236}">
                    <a16:creationId xmlns:a16="http://schemas.microsoft.com/office/drawing/2014/main" id="{937977FE-7060-4554-8802-D380BB4E77D1}"/>
                  </a:ext>
                </a:extLst>
              </p:cNvPr>
              <p:cNvSpPr>
                <a:spLocks noGrp="1" noRot="1" noChangeAspect="1" noMove="1" noResize="1" noEditPoints="1" noAdjustHandles="1" noChangeArrowheads="1" noChangeShapeType="1" noTextEdit="1"/>
              </p:cNvSpPr>
              <p:nvPr>
                <p:ph type="subTitle" idx="1"/>
              </p:nvPr>
            </p:nvSpPr>
            <p:spPr>
              <a:xfrm>
                <a:off x="985987" y="1408886"/>
                <a:ext cx="10424557" cy="5167135"/>
              </a:xfrm>
              <a:blipFill>
                <a:blip r:embed="rId2"/>
                <a:stretch>
                  <a:fillRect l="-936" t="-943"/>
                </a:stretch>
              </a:blipFill>
            </p:spPr>
            <p:txBody>
              <a:bodyPr/>
              <a:lstStyle/>
              <a:p>
                <a:r>
                  <a:rPr lang="en-US">
                    <a:noFill/>
                  </a:rPr>
                  <a:t> </a:t>
                </a:r>
              </a:p>
            </p:txBody>
          </p:sp>
        </mc:Fallback>
      </mc:AlternateContent>
      <p:sp>
        <p:nvSpPr>
          <p:cNvPr id="6" name="Title 1">
            <a:extLst>
              <a:ext uri="{FF2B5EF4-FFF2-40B4-BE49-F238E27FC236}">
                <a16:creationId xmlns:a16="http://schemas.microsoft.com/office/drawing/2014/main" id="{720DB60B-D44E-469C-B487-1D30FF664CFE}"/>
              </a:ext>
            </a:extLst>
          </p:cNvPr>
          <p:cNvSpPr txBox="1">
            <a:spLocks/>
          </p:cNvSpPr>
          <p:nvPr/>
        </p:nvSpPr>
        <p:spPr>
          <a:xfrm>
            <a:off x="2415655" y="281979"/>
            <a:ext cx="7565220" cy="749399"/>
          </a:xfrm>
          <a:prstGeom prst="rect">
            <a:avLst/>
          </a:prstGeom>
          <a:effectLst/>
        </p:spPr>
        <p:txBody>
          <a:bodyPr vert="horz" lIns="91440" tIns="45720" rIns="91440" bIns="45720" rtlCol="0" anchor="b">
            <a:normAutofit/>
          </a:bodyPr>
          <a:lstStyle>
            <a:lvl1pPr algn="l" defTabSz="457200" rtl="0" eaLnBrk="1" latinLnBrk="0" hangingPunct="1">
              <a:spcBef>
                <a:spcPct val="0"/>
              </a:spcBef>
              <a:buNone/>
              <a:defRPr sz="48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800" dirty="0">
                <a:latin typeface="Cambria Math"/>
                <a:ea typeface="+mn-ea"/>
                <a:cs typeface="+mn-cs"/>
              </a:rPr>
              <a:t>GAMMA</a:t>
            </a:r>
            <a:r>
              <a:rPr lang="en-US" sz="3200" dirty="0"/>
              <a:t> REGRESSION MODEL: THEORY</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7652" y="2549117"/>
            <a:ext cx="3639397" cy="2886671"/>
          </a:xfrm>
          <a:prstGeom prst="rect">
            <a:avLst/>
          </a:prstGeom>
        </p:spPr>
      </p:pic>
      <p:pic>
        <p:nvPicPr>
          <p:cNvPr id="9" name="Picture 8">
            <a:extLst>
              <a:ext uri="{FF2B5EF4-FFF2-40B4-BE49-F238E27FC236}">
                <a16:creationId xmlns:a16="http://schemas.microsoft.com/office/drawing/2014/main" id="{551C64BF-FE76-4141-97A0-22F920FA13F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10154" y="6037529"/>
            <a:ext cx="700390" cy="823031"/>
          </a:xfrm>
          <a:prstGeom prst="rect">
            <a:avLst/>
          </a:prstGeom>
        </p:spPr>
      </p:pic>
      <p:sp>
        <p:nvSpPr>
          <p:cNvPr id="10" name="Slide Number Placeholder 3">
            <a:extLst>
              <a:ext uri="{FF2B5EF4-FFF2-40B4-BE49-F238E27FC236}">
                <a16:creationId xmlns:a16="http://schemas.microsoft.com/office/drawing/2014/main" id="{C43C9C0D-8C84-4CEB-A5FF-915D98B3FEC8}"/>
              </a:ext>
            </a:extLst>
          </p:cNvPr>
          <p:cNvSpPr txBox="1">
            <a:spLocks/>
          </p:cNvSpPr>
          <p:nvPr/>
        </p:nvSpPr>
        <p:spPr>
          <a:xfrm>
            <a:off x="10807431" y="6081483"/>
            <a:ext cx="526320" cy="569779"/>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3A98EE3D-8CD1-4C3F-BD1C-C98C9596463C}" type="slidenum">
              <a:rPr lang="en-US" sz="2600" smtClean="0">
                <a:solidFill>
                  <a:schemeClr val="bg1"/>
                </a:solidFill>
              </a:rPr>
              <a:pPr algn="ctr"/>
              <a:t>19</a:t>
            </a:fld>
            <a:endParaRPr lang="en-US" sz="2600" dirty="0">
              <a:solidFill>
                <a:schemeClr val="bg1"/>
              </a:solidFill>
            </a:endParaRPr>
          </a:p>
        </p:txBody>
      </p:sp>
      <p:pic>
        <p:nvPicPr>
          <p:cNvPr id="11" name="Picture 10">
            <a:extLst>
              <a:ext uri="{FF2B5EF4-FFF2-40B4-BE49-F238E27FC236}">
                <a16:creationId xmlns:a16="http://schemas.microsoft.com/office/drawing/2014/main" id="{A3D825FE-AF46-4B7A-979B-DC88894D0A1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0800000">
            <a:off x="739185" y="1117328"/>
            <a:ext cx="10349837" cy="120423"/>
          </a:xfrm>
          <a:prstGeom prst="rect">
            <a:avLst/>
          </a:prstGeom>
        </p:spPr>
      </p:pic>
      <p:pic>
        <p:nvPicPr>
          <p:cNvPr id="12" name="Picture 11">
            <a:extLst>
              <a:ext uri="{FF2B5EF4-FFF2-40B4-BE49-F238E27FC236}">
                <a16:creationId xmlns:a16="http://schemas.microsoft.com/office/drawing/2014/main" id="{9D2F3B0C-4CF2-4BE4-B52F-5FF6699CDB5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9186" y="6101121"/>
            <a:ext cx="9729762" cy="113208"/>
          </a:xfrm>
          <a:prstGeom prst="rect">
            <a:avLst/>
          </a:prstGeom>
        </p:spPr>
      </p:pic>
    </p:spTree>
    <p:extLst>
      <p:ext uri="{BB962C8B-B14F-4D97-AF65-F5344CB8AC3E}">
        <p14:creationId xmlns:p14="http://schemas.microsoft.com/office/powerpoint/2010/main" val="32409880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0DB60B-D44E-469C-B487-1D30FF664CFE}"/>
              </a:ext>
            </a:extLst>
          </p:cNvPr>
          <p:cNvSpPr>
            <a:spLocks noGrp="1"/>
          </p:cNvSpPr>
          <p:nvPr>
            <p:ph type="title"/>
          </p:nvPr>
        </p:nvSpPr>
        <p:spPr>
          <a:xfrm>
            <a:off x="1180708" y="649641"/>
            <a:ext cx="10012291" cy="694952"/>
          </a:xfrm>
        </p:spPr>
        <p:txBody>
          <a:bodyPr>
            <a:normAutofit/>
          </a:bodyPr>
          <a:lstStyle/>
          <a:p>
            <a:r>
              <a:rPr lang="en-US" sz="3200" dirty="0"/>
              <a:t> ABOUT ME</a:t>
            </a:r>
          </a:p>
        </p:txBody>
      </p:sp>
      <p:sp>
        <p:nvSpPr>
          <p:cNvPr id="3" name="Content Placeholder 2">
            <a:extLst>
              <a:ext uri="{FF2B5EF4-FFF2-40B4-BE49-F238E27FC236}">
                <a16:creationId xmlns:a16="http://schemas.microsoft.com/office/drawing/2014/main" id="{019E71EA-C0CD-452C-8483-A0E0F9FAE2BD}"/>
              </a:ext>
            </a:extLst>
          </p:cNvPr>
          <p:cNvSpPr>
            <a:spLocks noGrp="1"/>
          </p:cNvSpPr>
          <p:nvPr>
            <p:ph idx="1"/>
          </p:nvPr>
        </p:nvSpPr>
        <p:spPr>
          <a:xfrm>
            <a:off x="1060707" y="1886676"/>
            <a:ext cx="10497308" cy="2943703"/>
          </a:xfrm>
        </p:spPr>
        <p:txBody>
          <a:bodyPr>
            <a:noAutofit/>
          </a:bodyPr>
          <a:lstStyle/>
          <a:p>
            <a:pPr>
              <a:buClr>
                <a:srgbClr val="7030A0"/>
              </a:buClr>
              <a:buFont typeface="Wingdings" panose="05000000000000000000" pitchFamily="2" charset="2"/>
              <a:buChar char="q"/>
            </a:pPr>
            <a:r>
              <a:rPr lang="en-US" sz="2800" i="1" dirty="0"/>
              <a:t> BS in Mathematics, Wayne State University, Detroit, MI, 1996</a:t>
            </a:r>
          </a:p>
          <a:p>
            <a:pPr>
              <a:buClr>
                <a:srgbClr val="7030A0"/>
              </a:buClr>
              <a:buFont typeface="Wingdings" panose="05000000000000000000" pitchFamily="2" charset="2"/>
              <a:buChar char="q"/>
            </a:pPr>
            <a:r>
              <a:rPr lang="en-US" sz="2800" i="1" dirty="0"/>
              <a:t> MS in Statistics, Purdue University, West Lafayette, IN, 1998</a:t>
            </a:r>
          </a:p>
          <a:p>
            <a:pPr>
              <a:buClr>
                <a:srgbClr val="7030A0"/>
              </a:buClr>
              <a:buFont typeface="Wingdings" panose="05000000000000000000" pitchFamily="2" charset="2"/>
              <a:buChar char="q"/>
            </a:pPr>
            <a:r>
              <a:rPr lang="en-US" sz="2800" i="1" dirty="0"/>
              <a:t> Ph.D. in Statistics, Purdue University, West Lafayette, IN, 2002</a:t>
            </a:r>
          </a:p>
          <a:p>
            <a:pPr>
              <a:buClr>
                <a:srgbClr val="7030A0"/>
              </a:buClr>
              <a:buFont typeface="Wingdings" panose="05000000000000000000" pitchFamily="2" charset="2"/>
              <a:buChar char="q"/>
            </a:pPr>
            <a:r>
              <a:rPr lang="en-US" sz="2800" i="1" dirty="0"/>
              <a:t> Professor of Statistics, CSU, Long Beach, 2002-present</a:t>
            </a:r>
          </a:p>
          <a:p>
            <a:pPr marL="0" indent="0">
              <a:buNone/>
            </a:pPr>
            <a:endParaRPr lang="en-US" sz="2400" dirty="0">
              <a:solidFill>
                <a:schemeClr val="tx1"/>
              </a:solidFill>
            </a:endParaRPr>
          </a:p>
        </p:txBody>
      </p:sp>
      <p:pic>
        <p:nvPicPr>
          <p:cNvPr id="6" name="Picture 5">
            <a:extLst>
              <a:ext uri="{FF2B5EF4-FFF2-40B4-BE49-F238E27FC236}">
                <a16:creationId xmlns:a16="http://schemas.microsoft.com/office/drawing/2014/main" id="{DEEDC018-775E-48F4-8014-4C65EB4ACCE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1936" y="1476524"/>
            <a:ext cx="10349837" cy="120423"/>
          </a:xfrm>
          <a:prstGeom prst="rect">
            <a:avLst/>
          </a:prstGeom>
        </p:spPr>
      </p:pic>
      <p:pic>
        <p:nvPicPr>
          <p:cNvPr id="8" name="Picture 7">
            <a:extLst>
              <a:ext uri="{FF2B5EF4-FFF2-40B4-BE49-F238E27FC236}">
                <a16:creationId xmlns:a16="http://schemas.microsoft.com/office/drawing/2014/main" id="{256CCF5C-3D11-40CA-8B6D-7DD9B85A31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93271" y="6034969"/>
            <a:ext cx="617273" cy="823031"/>
          </a:xfrm>
          <a:prstGeom prst="rect">
            <a:avLst/>
          </a:prstGeom>
        </p:spPr>
      </p:pic>
      <p:sp>
        <p:nvSpPr>
          <p:cNvPr id="9" name="Slide Number Placeholder 3">
            <a:extLst>
              <a:ext uri="{FF2B5EF4-FFF2-40B4-BE49-F238E27FC236}">
                <a16:creationId xmlns:a16="http://schemas.microsoft.com/office/drawing/2014/main" id="{956B9679-2AC7-4EA9-9C24-D2438A944B61}"/>
              </a:ext>
            </a:extLst>
          </p:cNvPr>
          <p:cNvSpPr>
            <a:spLocks noGrp="1"/>
          </p:cNvSpPr>
          <p:nvPr>
            <p:ph type="sldNum" sz="quarter" idx="12"/>
          </p:nvPr>
        </p:nvSpPr>
        <p:spPr>
          <a:xfrm>
            <a:off x="10870064" y="6048517"/>
            <a:ext cx="463685" cy="569779"/>
          </a:xfrm>
        </p:spPr>
        <p:txBody>
          <a:bodyPr/>
          <a:lstStyle/>
          <a:p>
            <a:pPr algn="ctr"/>
            <a:fld id="{3A98EE3D-8CD1-4C3F-BD1C-C98C9596463C}" type="slidenum">
              <a:rPr lang="en-US" sz="2600" smtClean="0">
                <a:solidFill>
                  <a:schemeClr val="bg1"/>
                </a:solidFill>
              </a:rPr>
              <a:pPr algn="ctr"/>
              <a:t>2</a:t>
            </a:fld>
            <a:endParaRPr lang="en-US" sz="2600" dirty="0">
              <a:solidFill>
                <a:schemeClr val="bg1"/>
              </a:solidFill>
            </a:endParaRPr>
          </a:p>
        </p:txBody>
      </p:sp>
      <p:pic>
        <p:nvPicPr>
          <p:cNvPr id="10" name="Picture 9">
            <a:extLst>
              <a:ext uri="{FF2B5EF4-FFF2-40B4-BE49-F238E27FC236}">
                <a16:creationId xmlns:a16="http://schemas.microsoft.com/office/drawing/2014/main" id="{08DD8E7D-E582-484F-869F-6220978ED8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0800000">
            <a:off x="1060707" y="5372462"/>
            <a:ext cx="10349837" cy="120423"/>
          </a:xfrm>
          <a:prstGeom prst="rect">
            <a:avLst/>
          </a:prstGeom>
        </p:spPr>
      </p:pic>
    </p:spTree>
    <p:extLst>
      <p:ext uri="{BB962C8B-B14F-4D97-AF65-F5344CB8AC3E}">
        <p14:creationId xmlns:p14="http://schemas.microsoft.com/office/powerpoint/2010/main" val="12636565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Subtitle 2">
                <a:extLst>
                  <a:ext uri="{FF2B5EF4-FFF2-40B4-BE49-F238E27FC236}">
                    <a16:creationId xmlns:a16="http://schemas.microsoft.com/office/drawing/2014/main" id="{937977FE-7060-4554-8802-D380BB4E77D1}"/>
                  </a:ext>
                </a:extLst>
              </p:cNvPr>
              <p:cNvSpPr>
                <a:spLocks noGrp="1"/>
              </p:cNvSpPr>
              <p:nvPr>
                <p:ph type="subTitle" idx="1"/>
              </p:nvPr>
            </p:nvSpPr>
            <p:spPr>
              <a:xfrm>
                <a:off x="584819" y="1401277"/>
                <a:ext cx="11607181" cy="5249073"/>
              </a:xfrm>
            </p:spPr>
            <p:txBody>
              <a:bodyPr>
                <a:noAutofit/>
              </a:bodyPr>
              <a:lstStyle/>
              <a:p>
                <a:pPr marL="342900" indent="-342900" algn="l">
                  <a:buClr>
                    <a:srgbClr val="7030A0"/>
                  </a:buClr>
                  <a:buFont typeface="Wingdings" panose="05000000000000000000" pitchFamily="2" charset="2"/>
                  <a:buChar char="q"/>
                </a:pPr>
                <a:r>
                  <a:rPr lang="en-US" sz="2600" i="0" dirty="0">
                    <a:solidFill>
                      <a:schemeClr val="tx1"/>
                    </a:solidFill>
                  </a:rPr>
                  <a:t>Interpretation of the estimated regression coefficients:</a:t>
                </a:r>
              </a:p>
              <a:p>
                <a:pPr algn="l"/>
                <a:r>
                  <a:rPr lang="en-US" sz="2400" dirty="0">
                    <a:solidFill>
                      <a:schemeClr val="tx1"/>
                    </a:solidFill>
                  </a:rPr>
                  <a:t>     •  </a:t>
                </a:r>
                <a:r>
                  <a:rPr lang="en-US" sz="2400" i="0" dirty="0">
                    <a:solidFill>
                      <a:schemeClr val="tx1"/>
                    </a:solidFill>
                  </a:rPr>
                  <a:t>If</a:t>
                </a:r>
                <a:r>
                  <a:rPr lang="en-US" sz="2400" dirty="0">
                    <a:solidFill>
                      <a:schemeClr val="tx1"/>
                    </a:solidFill>
                  </a:rPr>
                  <a:t> </a:t>
                </a:r>
                <a14:m>
                  <m:oMath xmlns:m="http://schemas.openxmlformats.org/officeDocument/2006/math">
                    <m:sSub>
                      <m:sSubPr>
                        <m:ctrlPr>
                          <a:rPr lang="en-US" sz="2400" i="1" dirty="0" smtClean="0">
                            <a:solidFill>
                              <a:schemeClr val="tx1"/>
                            </a:solidFill>
                            <a:latin typeface="Cambria Math" panose="02040503050406030204" pitchFamily="18" charset="0"/>
                          </a:rPr>
                        </m:ctrlPr>
                      </m:sSubPr>
                      <m:e>
                        <m:r>
                          <a:rPr lang="en-US" sz="2400" b="0" i="1" dirty="0" smtClean="0">
                            <a:solidFill>
                              <a:schemeClr val="tx1"/>
                            </a:solidFill>
                            <a:latin typeface="Cambria Math"/>
                          </a:rPr>
                          <m:t>𝑥</m:t>
                        </m:r>
                      </m:e>
                      <m:sub>
                        <m:r>
                          <a:rPr lang="en-US" sz="2400" b="0" i="1" dirty="0" smtClean="0">
                            <a:solidFill>
                              <a:schemeClr val="tx1"/>
                            </a:solidFill>
                            <a:latin typeface="Cambria Math"/>
                          </a:rPr>
                          <m:t>1</m:t>
                        </m:r>
                      </m:sub>
                    </m:sSub>
                  </m:oMath>
                </a14:m>
                <a:r>
                  <a:rPr lang="en-US" sz="2400" dirty="0">
                    <a:solidFill>
                      <a:schemeClr val="tx1"/>
                    </a:solidFill>
                  </a:rPr>
                  <a:t> </a:t>
                </a:r>
                <a:r>
                  <a:rPr lang="en-US" sz="2400" i="0" dirty="0">
                    <a:solidFill>
                      <a:schemeClr val="tx1"/>
                    </a:solidFill>
                  </a:rPr>
                  <a:t>is continuous, </a:t>
                </a:r>
                <a14:m>
                  <m:oMath xmlns:m="http://schemas.openxmlformats.org/officeDocument/2006/math">
                    <m:d>
                      <m:dPr>
                        <m:ctrlPr>
                          <a:rPr lang="en-US" sz="2400" i="1" smtClean="0">
                            <a:solidFill>
                              <a:schemeClr val="tx1"/>
                            </a:solidFill>
                            <a:latin typeface="Cambria Math" panose="02040503050406030204" pitchFamily="18" charset="0"/>
                          </a:rPr>
                        </m:ctrlPr>
                      </m:dPr>
                      <m:e>
                        <m:sSup>
                          <m:sSupPr>
                            <m:ctrlPr>
                              <a:rPr lang="en-US" sz="2400" i="1" smtClean="0">
                                <a:solidFill>
                                  <a:schemeClr val="tx1"/>
                                </a:solidFill>
                                <a:latin typeface="Cambria Math" panose="02040503050406030204" pitchFamily="18" charset="0"/>
                              </a:rPr>
                            </m:ctrlPr>
                          </m:sSupPr>
                          <m:e>
                            <m:r>
                              <a:rPr lang="en-US" sz="2400" b="0" i="1" smtClean="0">
                                <a:solidFill>
                                  <a:schemeClr val="tx1"/>
                                </a:solidFill>
                                <a:latin typeface="Cambria Math"/>
                              </a:rPr>
                              <m:t>𝑒</m:t>
                            </m:r>
                          </m:e>
                          <m:sup>
                            <m:sSub>
                              <m:sSubPr>
                                <m:ctrlPr>
                                  <a:rPr lang="en-US" sz="2400" i="1" smtClean="0">
                                    <a:solidFill>
                                      <a:schemeClr val="tx1"/>
                                    </a:solidFill>
                                    <a:latin typeface="Cambria Math" panose="02040503050406030204" pitchFamily="18" charset="0"/>
                                  </a:rPr>
                                </m:ctrlPr>
                              </m:sSubPr>
                              <m:e>
                                <m:acc>
                                  <m:accPr>
                                    <m:chr m:val="̂"/>
                                    <m:ctrlPr>
                                      <a:rPr lang="en-US" sz="2400" i="1" smtClean="0">
                                        <a:solidFill>
                                          <a:schemeClr val="tx1"/>
                                        </a:solidFill>
                                        <a:latin typeface="Cambria Math" panose="02040503050406030204" pitchFamily="18" charset="0"/>
                                      </a:rPr>
                                    </m:ctrlPr>
                                  </m:accPr>
                                  <m:e>
                                    <m:r>
                                      <a:rPr lang="en-US" sz="2400" i="1" smtClean="0">
                                        <a:solidFill>
                                          <a:schemeClr val="tx1"/>
                                        </a:solidFill>
                                        <a:latin typeface="Cambria Math"/>
                                        <a:ea typeface="Cambria Math"/>
                                      </a:rPr>
                                      <m:t>𝛽</m:t>
                                    </m:r>
                                  </m:e>
                                </m:acc>
                              </m:e>
                              <m:sub>
                                <m:r>
                                  <a:rPr lang="en-US" sz="2400" b="0" i="1" smtClean="0">
                                    <a:solidFill>
                                      <a:schemeClr val="tx1"/>
                                    </a:solidFill>
                                    <a:latin typeface="Cambria Math"/>
                                  </a:rPr>
                                  <m:t>1</m:t>
                                </m:r>
                              </m:sub>
                            </m:sSub>
                          </m:sup>
                        </m:sSup>
                        <m:r>
                          <a:rPr lang="en-US" sz="2400" b="0" i="1" smtClean="0">
                            <a:solidFill>
                              <a:schemeClr val="tx1"/>
                            </a:solidFill>
                            <a:latin typeface="Cambria Math"/>
                          </a:rPr>
                          <m:t>−1</m:t>
                        </m:r>
                      </m:e>
                    </m:d>
                    <m:r>
                      <a:rPr lang="en-US" sz="2400" i="1" smtClean="0">
                        <a:solidFill>
                          <a:schemeClr val="tx1"/>
                        </a:solidFill>
                        <a:latin typeface="Cambria Math"/>
                        <a:ea typeface="Cambria Math"/>
                      </a:rPr>
                      <m:t>∙</m:t>
                    </m:r>
                    <m:r>
                      <a:rPr lang="en-US" sz="2400" b="0" i="1" smtClean="0">
                        <a:solidFill>
                          <a:schemeClr val="tx1"/>
                        </a:solidFill>
                        <a:latin typeface="Cambria Math"/>
                        <a:ea typeface="Cambria Math"/>
                      </a:rPr>
                      <m:t>100%</m:t>
                    </m:r>
                  </m:oMath>
                </a14:m>
                <a:r>
                  <a:rPr lang="en-US" sz="2400" dirty="0">
                    <a:solidFill>
                      <a:schemeClr val="tx1"/>
                    </a:solidFill>
                  </a:rPr>
                  <a:t>  </a:t>
                </a:r>
                <a:r>
                  <a:rPr lang="en-US" sz="2400" i="0" dirty="0">
                    <a:solidFill>
                      <a:schemeClr val="tx1"/>
                    </a:solidFill>
                  </a:rPr>
                  <a:t>represents percent change in the estimated </a:t>
                </a:r>
              </a:p>
              <a:p>
                <a:pPr algn="l"/>
                <a:r>
                  <a:rPr lang="en-US" sz="2400" dirty="0">
                    <a:solidFill>
                      <a:schemeClr val="tx1"/>
                    </a:solidFill>
                  </a:rPr>
                  <a:t>          </a:t>
                </a:r>
                <a:r>
                  <a:rPr lang="en-US" sz="2400" i="0" dirty="0">
                    <a:solidFill>
                      <a:schemeClr val="tx1"/>
                    </a:solidFill>
                  </a:rPr>
                  <a:t>mean response for a one-unit increase in</a:t>
                </a:r>
                <a:r>
                  <a:rPr lang="en-US" sz="2400" dirty="0">
                    <a:solidFill>
                      <a:schemeClr val="tx1"/>
                    </a:solidFill>
                  </a:rPr>
                  <a:t> </a:t>
                </a:r>
                <a14:m>
                  <m:oMath xmlns:m="http://schemas.openxmlformats.org/officeDocument/2006/math">
                    <m:sSub>
                      <m:sSubPr>
                        <m:ctrlPr>
                          <a:rPr lang="en-US" sz="2400" i="1" dirty="0">
                            <a:solidFill>
                              <a:schemeClr val="tx1"/>
                            </a:solidFill>
                            <a:latin typeface="Cambria Math" panose="02040503050406030204" pitchFamily="18" charset="0"/>
                          </a:rPr>
                        </m:ctrlPr>
                      </m:sSubPr>
                      <m:e>
                        <m:r>
                          <a:rPr lang="en-US" sz="2400" i="1" dirty="0">
                            <a:solidFill>
                              <a:schemeClr val="tx1"/>
                            </a:solidFill>
                            <a:latin typeface="Cambria Math"/>
                          </a:rPr>
                          <m:t>𝑥</m:t>
                        </m:r>
                      </m:e>
                      <m:sub>
                        <m:r>
                          <a:rPr lang="en-US" sz="2400" i="1" dirty="0">
                            <a:solidFill>
                              <a:schemeClr val="tx1"/>
                            </a:solidFill>
                            <a:latin typeface="Cambria Math"/>
                          </a:rPr>
                          <m:t>1</m:t>
                        </m:r>
                      </m:sub>
                    </m:sSub>
                  </m:oMath>
                </a14:m>
                <a:r>
                  <a:rPr lang="en-US" sz="2400" dirty="0">
                    <a:solidFill>
                      <a:schemeClr val="tx1"/>
                    </a:solidFill>
                  </a:rPr>
                  <a:t>, </a:t>
                </a:r>
                <a:r>
                  <a:rPr lang="en-US" sz="2400" i="0" dirty="0">
                    <a:solidFill>
                      <a:schemeClr val="tx1"/>
                    </a:solidFill>
                  </a:rPr>
                  <a:t>provided all the other variables stay </a:t>
                </a:r>
              </a:p>
              <a:p>
                <a:pPr algn="l"/>
                <a:r>
                  <a:rPr lang="en-US" sz="2400" dirty="0">
                    <a:solidFill>
                      <a:schemeClr val="tx1"/>
                    </a:solidFill>
                  </a:rPr>
                  <a:t>          </a:t>
                </a:r>
                <a:r>
                  <a:rPr lang="en-US" sz="2400" i="0" dirty="0">
                    <a:solidFill>
                      <a:schemeClr val="tx1"/>
                    </a:solidFill>
                  </a:rPr>
                  <a:t>intact. Indeed, </a:t>
                </a:r>
              </a:p>
              <a:p>
                <a:pPr algn="l"/>
                <a:endParaRPr lang="en-US" sz="2400" i="0" dirty="0">
                  <a:solidFill>
                    <a:schemeClr val="tx1"/>
                  </a:solidFill>
                </a:endParaRPr>
              </a:p>
              <a:p>
                <a:pPr algn="l"/>
                <a14:m>
                  <m:oMathPara xmlns:m="http://schemas.openxmlformats.org/officeDocument/2006/math">
                    <m:oMathParaPr>
                      <m:jc m:val="centerGroup"/>
                    </m:oMathParaPr>
                    <m:oMath xmlns:m="http://schemas.openxmlformats.org/officeDocument/2006/math">
                      <m:f>
                        <m:fPr>
                          <m:ctrlPr>
                            <a:rPr lang="en-US" sz="2000" i="1" smtClean="0">
                              <a:solidFill>
                                <a:schemeClr val="tx1"/>
                              </a:solidFill>
                              <a:latin typeface="Cambria Math" panose="02040503050406030204" pitchFamily="18" charset="0"/>
                            </a:rPr>
                          </m:ctrlPr>
                        </m:fPr>
                        <m:num>
                          <m:acc>
                            <m:accPr>
                              <m:chr m:val="̂"/>
                              <m:ctrlPr>
                                <a:rPr lang="en-US" sz="2000" i="1" smtClean="0">
                                  <a:solidFill>
                                    <a:schemeClr val="tx1"/>
                                  </a:solidFill>
                                  <a:latin typeface="Cambria Math" panose="02040503050406030204" pitchFamily="18" charset="0"/>
                                </a:rPr>
                              </m:ctrlPr>
                            </m:accPr>
                            <m:e>
                              <m:r>
                                <a:rPr lang="en-US" sz="2000" b="0" i="1" smtClean="0">
                                  <a:solidFill>
                                    <a:schemeClr val="tx1"/>
                                  </a:solidFill>
                                  <a:latin typeface="Cambria Math"/>
                                </a:rPr>
                                <m:t>𝐸</m:t>
                              </m:r>
                            </m:e>
                          </m:acc>
                          <m:r>
                            <a:rPr lang="en-US" sz="2000" b="0" i="1" smtClean="0">
                              <a:solidFill>
                                <a:schemeClr val="tx1"/>
                              </a:solidFill>
                              <a:latin typeface="Cambria Math"/>
                            </a:rPr>
                            <m:t>𝑦</m:t>
                          </m:r>
                          <m:sSub>
                            <m:sSubPr>
                              <m:ctrlPr>
                                <a:rPr lang="en-US" sz="2000" b="0" i="1" smtClean="0">
                                  <a:solidFill>
                                    <a:schemeClr val="tx1"/>
                                  </a:solidFill>
                                  <a:latin typeface="Cambria Math" panose="02040503050406030204" pitchFamily="18" charset="0"/>
                                </a:rPr>
                              </m:ctrlPr>
                            </m:sSubPr>
                            <m:e>
                              <m:r>
                                <a:rPr lang="en-US" sz="2000" b="0" i="1" smtClean="0">
                                  <a:solidFill>
                                    <a:schemeClr val="tx1"/>
                                  </a:solidFill>
                                  <a:latin typeface="Cambria Math"/>
                                </a:rPr>
                                <m:t>|</m:t>
                              </m:r>
                            </m:e>
                            <m:sub>
                              <m:sSub>
                                <m:sSubPr>
                                  <m:ctrlPr>
                                    <a:rPr lang="en-US" sz="2000" b="0" i="1" smtClean="0">
                                      <a:solidFill>
                                        <a:schemeClr val="tx1"/>
                                      </a:solidFill>
                                      <a:latin typeface="Cambria Math" panose="02040503050406030204" pitchFamily="18" charset="0"/>
                                    </a:rPr>
                                  </m:ctrlPr>
                                </m:sSubPr>
                                <m:e>
                                  <m:r>
                                    <a:rPr lang="en-US" sz="2000" b="0" i="1" smtClean="0">
                                      <a:solidFill>
                                        <a:schemeClr val="tx1"/>
                                      </a:solidFill>
                                      <a:latin typeface="Cambria Math"/>
                                    </a:rPr>
                                    <m:t>𝑥</m:t>
                                  </m:r>
                                </m:e>
                                <m:sub>
                                  <m:r>
                                    <a:rPr lang="en-US" sz="2000" b="0" i="1" smtClean="0">
                                      <a:solidFill>
                                        <a:schemeClr val="tx1"/>
                                      </a:solidFill>
                                      <a:latin typeface="Cambria Math"/>
                                    </a:rPr>
                                    <m:t>1</m:t>
                                  </m:r>
                                </m:sub>
                              </m:sSub>
                              <m:r>
                                <a:rPr lang="en-US" sz="2000" b="0" i="1" smtClean="0">
                                  <a:solidFill>
                                    <a:schemeClr val="tx1"/>
                                  </a:solidFill>
                                  <a:latin typeface="Cambria Math"/>
                                </a:rPr>
                                <m:t>+1</m:t>
                              </m:r>
                            </m:sub>
                          </m:sSub>
                          <m:r>
                            <a:rPr lang="en-US" sz="2000" b="0" i="1" smtClean="0">
                              <a:solidFill>
                                <a:schemeClr val="tx1"/>
                              </a:solidFill>
                              <a:latin typeface="Cambria Math"/>
                            </a:rPr>
                            <m:t>−</m:t>
                          </m:r>
                          <m:acc>
                            <m:accPr>
                              <m:chr m:val="̂"/>
                              <m:ctrlPr>
                                <a:rPr lang="en-US" sz="2000" b="0" i="1" smtClean="0">
                                  <a:solidFill>
                                    <a:schemeClr val="tx1"/>
                                  </a:solidFill>
                                  <a:latin typeface="Cambria Math" panose="02040503050406030204" pitchFamily="18" charset="0"/>
                                </a:rPr>
                              </m:ctrlPr>
                            </m:accPr>
                            <m:e>
                              <m:r>
                                <a:rPr lang="en-US" sz="2000" b="0" i="1" smtClean="0">
                                  <a:solidFill>
                                    <a:schemeClr val="tx1"/>
                                  </a:solidFill>
                                  <a:latin typeface="Cambria Math"/>
                                </a:rPr>
                                <m:t>𝐸</m:t>
                              </m:r>
                            </m:e>
                          </m:acc>
                          <m:r>
                            <a:rPr lang="en-US" sz="2000" b="0" i="1" smtClean="0">
                              <a:solidFill>
                                <a:schemeClr val="tx1"/>
                              </a:solidFill>
                              <a:latin typeface="Cambria Math"/>
                            </a:rPr>
                            <m:t>𝑦</m:t>
                          </m:r>
                          <m:sSub>
                            <m:sSubPr>
                              <m:ctrlPr>
                                <a:rPr lang="en-US" sz="2000" b="0" i="1" smtClean="0">
                                  <a:solidFill>
                                    <a:schemeClr val="tx1"/>
                                  </a:solidFill>
                                  <a:latin typeface="Cambria Math" panose="02040503050406030204" pitchFamily="18" charset="0"/>
                                </a:rPr>
                              </m:ctrlPr>
                            </m:sSubPr>
                            <m:e>
                              <m:r>
                                <a:rPr lang="en-US" sz="2000" b="0" i="1" smtClean="0">
                                  <a:solidFill>
                                    <a:schemeClr val="tx1"/>
                                  </a:solidFill>
                                  <a:latin typeface="Cambria Math"/>
                                </a:rPr>
                                <m:t>|</m:t>
                              </m:r>
                            </m:e>
                            <m:sub>
                              <m:sSub>
                                <m:sSubPr>
                                  <m:ctrlPr>
                                    <a:rPr lang="en-US" sz="2000" b="0" i="1" smtClean="0">
                                      <a:solidFill>
                                        <a:schemeClr val="tx1"/>
                                      </a:solidFill>
                                      <a:latin typeface="Cambria Math" panose="02040503050406030204" pitchFamily="18" charset="0"/>
                                    </a:rPr>
                                  </m:ctrlPr>
                                </m:sSubPr>
                                <m:e>
                                  <m:r>
                                    <a:rPr lang="en-US" sz="2000" b="0" i="1" smtClean="0">
                                      <a:solidFill>
                                        <a:schemeClr val="tx1"/>
                                      </a:solidFill>
                                      <a:latin typeface="Cambria Math"/>
                                    </a:rPr>
                                    <m:t>𝑥</m:t>
                                  </m:r>
                                </m:e>
                                <m:sub>
                                  <m:r>
                                    <a:rPr lang="en-US" sz="2000" b="0" i="1" smtClean="0">
                                      <a:solidFill>
                                        <a:schemeClr val="tx1"/>
                                      </a:solidFill>
                                      <a:latin typeface="Cambria Math"/>
                                    </a:rPr>
                                    <m:t>1</m:t>
                                  </m:r>
                                </m:sub>
                              </m:sSub>
                            </m:sub>
                          </m:sSub>
                        </m:num>
                        <m:den>
                          <m:acc>
                            <m:accPr>
                              <m:chr m:val="̂"/>
                              <m:ctrlPr>
                                <a:rPr lang="en-US" sz="2000" b="0" i="1" smtClean="0">
                                  <a:solidFill>
                                    <a:schemeClr val="tx1"/>
                                  </a:solidFill>
                                  <a:latin typeface="Cambria Math" panose="02040503050406030204" pitchFamily="18" charset="0"/>
                                </a:rPr>
                              </m:ctrlPr>
                            </m:accPr>
                            <m:e>
                              <m:r>
                                <a:rPr lang="en-US" sz="2000" b="0" i="1" smtClean="0">
                                  <a:solidFill>
                                    <a:schemeClr val="tx1"/>
                                  </a:solidFill>
                                  <a:latin typeface="Cambria Math"/>
                                </a:rPr>
                                <m:t>𝐸</m:t>
                              </m:r>
                            </m:e>
                          </m:acc>
                          <m:r>
                            <a:rPr lang="en-US" sz="2000" i="1">
                              <a:solidFill>
                                <a:schemeClr val="tx1"/>
                              </a:solidFill>
                              <a:latin typeface="Cambria Math"/>
                            </a:rPr>
                            <m:t>𝑦</m:t>
                          </m:r>
                          <m:sSub>
                            <m:sSubPr>
                              <m:ctrlPr>
                                <a:rPr lang="en-US" sz="2000" i="1">
                                  <a:solidFill>
                                    <a:schemeClr val="tx1"/>
                                  </a:solidFill>
                                  <a:latin typeface="Cambria Math" panose="02040503050406030204" pitchFamily="18" charset="0"/>
                                </a:rPr>
                              </m:ctrlPr>
                            </m:sSubPr>
                            <m:e>
                              <m:r>
                                <a:rPr lang="en-US" sz="2000" i="1">
                                  <a:solidFill>
                                    <a:schemeClr val="tx1"/>
                                  </a:solidFill>
                                  <a:latin typeface="Cambria Math"/>
                                </a:rPr>
                                <m:t>|</m:t>
                              </m:r>
                            </m:e>
                            <m:sub>
                              <m:sSub>
                                <m:sSubPr>
                                  <m:ctrlPr>
                                    <a:rPr lang="en-US" sz="2000" i="1">
                                      <a:solidFill>
                                        <a:schemeClr val="tx1"/>
                                      </a:solidFill>
                                      <a:latin typeface="Cambria Math" panose="02040503050406030204" pitchFamily="18" charset="0"/>
                                    </a:rPr>
                                  </m:ctrlPr>
                                </m:sSubPr>
                                <m:e>
                                  <m:r>
                                    <a:rPr lang="en-US" sz="2000" i="1">
                                      <a:solidFill>
                                        <a:schemeClr val="tx1"/>
                                      </a:solidFill>
                                      <a:latin typeface="Cambria Math"/>
                                    </a:rPr>
                                    <m:t>𝑥</m:t>
                                  </m:r>
                                </m:e>
                                <m:sub>
                                  <m:r>
                                    <a:rPr lang="en-US" sz="2000" i="1">
                                      <a:solidFill>
                                        <a:schemeClr val="tx1"/>
                                      </a:solidFill>
                                      <a:latin typeface="Cambria Math"/>
                                    </a:rPr>
                                    <m:t>1</m:t>
                                  </m:r>
                                </m:sub>
                              </m:sSub>
                            </m:sub>
                          </m:sSub>
                        </m:den>
                      </m:f>
                      <m:r>
                        <a:rPr lang="en-US" sz="2000" i="1" smtClean="0">
                          <a:solidFill>
                            <a:schemeClr val="tx1"/>
                          </a:solidFill>
                          <a:latin typeface="Cambria Math"/>
                          <a:ea typeface="Cambria Math"/>
                        </a:rPr>
                        <m:t>∙</m:t>
                      </m:r>
                      <m:r>
                        <a:rPr lang="en-US" sz="2000" b="0" i="1" smtClean="0">
                          <a:solidFill>
                            <a:schemeClr val="tx1"/>
                          </a:solidFill>
                          <a:latin typeface="Cambria Math"/>
                          <a:ea typeface="Cambria Math"/>
                        </a:rPr>
                        <m:t>100%=</m:t>
                      </m:r>
                      <m:f>
                        <m:fPr>
                          <m:ctrlPr>
                            <a:rPr lang="en-US" sz="2000" b="0" i="1" smtClean="0">
                              <a:solidFill>
                                <a:schemeClr val="tx1"/>
                              </a:solidFill>
                              <a:latin typeface="Cambria Math" panose="02040503050406030204" pitchFamily="18" charset="0"/>
                              <a:ea typeface="Cambria Math"/>
                            </a:rPr>
                          </m:ctrlPr>
                        </m:fPr>
                        <m:num>
                          <m:func>
                            <m:funcPr>
                              <m:ctrlPr>
                                <a:rPr lang="en-US" sz="2000" i="1">
                                  <a:solidFill>
                                    <a:schemeClr val="tx1"/>
                                  </a:solidFill>
                                  <a:latin typeface="Cambria Math" panose="02040503050406030204" pitchFamily="18" charset="0"/>
                                </a:rPr>
                              </m:ctrlPr>
                            </m:funcPr>
                            <m:fName>
                              <m:r>
                                <m:rPr>
                                  <m:sty m:val="p"/>
                                </m:rPr>
                                <a:rPr lang="en-US" sz="2000">
                                  <a:solidFill>
                                    <a:schemeClr val="tx1"/>
                                  </a:solidFill>
                                  <a:latin typeface="Cambria Math"/>
                                </a:rPr>
                                <m:t>exp</m:t>
                              </m:r>
                            </m:fName>
                            <m:e>
                              <m:d>
                                <m:dPr>
                                  <m:ctrlPr>
                                    <a:rPr lang="en-US" sz="2000" i="1" smtClean="0">
                                      <a:solidFill>
                                        <a:schemeClr val="tx1"/>
                                      </a:solidFill>
                                      <a:latin typeface="Cambria Math" panose="02040503050406030204" pitchFamily="18" charset="0"/>
                                    </a:rPr>
                                  </m:ctrlPr>
                                </m:dPr>
                                <m:e>
                                  <m:sSub>
                                    <m:sSubPr>
                                      <m:ctrlPr>
                                        <a:rPr lang="en-US" sz="2000" i="1">
                                          <a:solidFill>
                                            <a:schemeClr val="tx1"/>
                                          </a:solidFill>
                                          <a:latin typeface="Cambria Math" panose="02040503050406030204" pitchFamily="18" charset="0"/>
                                        </a:rPr>
                                      </m:ctrlPr>
                                    </m:sSubPr>
                                    <m:e>
                                      <m:acc>
                                        <m:accPr>
                                          <m:chr m:val="̂"/>
                                          <m:ctrlPr>
                                            <a:rPr lang="en-US" sz="2000" i="1">
                                              <a:solidFill>
                                                <a:schemeClr val="tx1"/>
                                              </a:solidFill>
                                              <a:latin typeface="Cambria Math" panose="02040503050406030204" pitchFamily="18" charset="0"/>
                                            </a:rPr>
                                          </m:ctrlPr>
                                        </m:accPr>
                                        <m:e>
                                          <m:r>
                                            <a:rPr lang="en-US" sz="2000" i="1">
                                              <a:solidFill>
                                                <a:schemeClr val="tx1"/>
                                              </a:solidFill>
                                              <a:latin typeface="Cambria Math"/>
                                            </a:rPr>
                                            <m:t>𝛽</m:t>
                                          </m:r>
                                        </m:e>
                                      </m:acc>
                                    </m:e>
                                    <m:sub>
                                      <m:r>
                                        <a:rPr lang="en-US" sz="2000" i="1">
                                          <a:solidFill>
                                            <a:schemeClr val="tx1"/>
                                          </a:solidFill>
                                          <a:latin typeface="Cambria Math"/>
                                        </a:rPr>
                                        <m:t>0</m:t>
                                      </m:r>
                                    </m:sub>
                                  </m:sSub>
                                  <m:r>
                                    <a:rPr lang="en-US" sz="2000" i="1">
                                      <a:solidFill>
                                        <a:schemeClr val="tx1"/>
                                      </a:solidFill>
                                      <a:latin typeface="Cambria Math"/>
                                    </a:rPr>
                                    <m:t>+</m:t>
                                  </m:r>
                                  <m:sSub>
                                    <m:sSubPr>
                                      <m:ctrlPr>
                                        <a:rPr lang="en-US" sz="2000" i="1">
                                          <a:solidFill>
                                            <a:schemeClr val="tx1"/>
                                          </a:solidFill>
                                          <a:latin typeface="Cambria Math" panose="02040503050406030204" pitchFamily="18" charset="0"/>
                                        </a:rPr>
                                      </m:ctrlPr>
                                    </m:sSubPr>
                                    <m:e>
                                      <m:acc>
                                        <m:accPr>
                                          <m:chr m:val="̂"/>
                                          <m:ctrlPr>
                                            <a:rPr lang="en-US" sz="2000" i="1">
                                              <a:solidFill>
                                                <a:schemeClr val="tx1"/>
                                              </a:solidFill>
                                              <a:latin typeface="Cambria Math" panose="02040503050406030204" pitchFamily="18" charset="0"/>
                                            </a:rPr>
                                          </m:ctrlPr>
                                        </m:accPr>
                                        <m:e>
                                          <m:r>
                                            <a:rPr lang="en-US" sz="2000" i="1">
                                              <a:solidFill>
                                                <a:schemeClr val="tx1"/>
                                              </a:solidFill>
                                              <a:latin typeface="Cambria Math"/>
                                            </a:rPr>
                                            <m:t>𝛽</m:t>
                                          </m:r>
                                        </m:e>
                                      </m:acc>
                                    </m:e>
                                    <m:sub>
                                      <m:r>
                                        <a:rPr lang="en-US" sz="2000" i="1">
                                          <a:solidFill>
                                            <a:schemeClr val="tx1"/>
                                          </a:solidFill>
                                          <a:latin typeface="Cambria Math"/>
                                        </a:rPr>
                                        <m:t>1</m:t>
                                      </m:r>
                                    </m:sub>
                                  </m:sSub>
                                  <m:d>
                                    <m:dPr>
                                      <m:ctrlPr>
                                        <a:rPr lang="en-US" sz="2000" i="1">
                                          <a:solidFill>
                                            <a:schemeClr val="tx1"/>
                                          </a:solidFill>
                                          <a:latin typeface="Cambria Math" panose="02040503050406030204" pitchFamily="18" charset="0"/>
                                        </a:rPr>
                                      </m:ctrlPr>
                                    </m:dPr>
                                    <m:e>
                                      <m:sSub>
                                        <m:sSubPr>
                                          <m:ctrlPr>
                                            <a:rPr lang="en-US" sz="2000" i="1">
                                              <a:solidFill>
                                                <a:schemeClr val="tx1"/>
                                              </a:solidFill>
                                              <a:latin typeface="Cambria Math" panose="02040503050406030204" pitchFamily="18" charset="0"/>
                                            </a:rPr>
                                          </m:ctrlPr>
                                        </m:sSubPr>
                                        <m:e>
                                          <m:r>
                                            <a:rPr lang="en-US" sz="2000" i="1">
                                              <a:solidFill>
                                                <a:schemeClr val="tx1"/>
                                              </a:solidFill>
                                              <a:latin typeface="Cambria Math" panose="02040503050406030204" pitchFamily="18" charset="0"/>
                                            </a:rPr>
                                            <m:t>𝑥</m:t>
                                          </m:r>
                                        </m:e>
                                        <m:sub>
                                          <m:r>
                                            <a:rPr lang="en-US" sz="2000" i="1">
                                              <a:solidFill>
                                                <a:schemeClr val="tx1"/>
                                              </a:solidFill>
                                              <a:latin typeface="Cambria Math" panose="02040503050406030204" pitchFamily="18" charset="0"/>
                                            </a:rPr>
                                            <m:t>1</m:t>
                                          </m:r>
                                        </m:sub>
                                      </m:sSub>
                                      <m:r>
                                        <a:rPr lang="en-US" sz="2000" i="1">
                                          <a:solidFill>
                                            <a:schemeClr val="tx1"/>
                                          </a:solidFill>
                                          <a:latin typeface="Cambria Math"/>
                                        </a:rPr>
                                        <m:t>+1</m:t>
                                      </m:r>
                                    </m:e>
                                  </m:d>
                                  <m:r>
                                    <a:rPr lang="en-US" sz="2000" i="1">
                                      <a:solidFill>
                                        <a:schemeClr val="tx1"/>
                                      </a:solidFill>
                                      <a:latin typeface="Cambria Math"/>
                                    </a:rPr>
                                    <m:t>+…+</m:t>
                                  </m:r>
                                  <m:sSub>
                                    <m:sSubPr>
                                      <m:ctrlPr>
                                        <a:rPr lang="en-US" sz="2000" i="1">
                                          <a:solidFill>
                                            <a:schemeClr val="tx1"/>
                                          </a:solidFill>
                                          <a:latin typeface="Cambria Math" panose="02040503050406030204" pitchFamily="18" charset="0"/>
                                        </a:rPr>
                                      </m:ctrlPr>
                                    </m:sSubPr>
                                    <m:e>
                                      <m:acc>
                                        <m:accPr>
                                          <m:chr m:val="̂"/>
                                          <m:ctrlPr>
                                            <a:rPr lang="en-US" sz="2000" i="1">
                                              <a:solidFill>
                                                <a:schemeClr val="tx1"/>
                                              </a:solidFill>
                                              <a:latin typeface="Cambria Math" panose="02040503050406030204" pitchFamily="18" charset="0"/>
                                            </a:rPr>
                                          </m:ctrlPr>
                                        </m:accPr>
                                        <m:e>
                                          <m:r>
                                            <a:rPr lang="en-US" sz="2000" i="1">
                                              <a:solidFill>
                                                <a:schemeClr val="tx1"/>
                                              </a:solidFill>
                                              <a:latin typeface="Cambria Math"/>
                                            </a:rPr>
                                            <m:t>𝛽</m:t>
                                          </m:r>
                                        </m:e>
                                      </m:acc>
                                    </m:e>
                                    <m:sub>
                                      <m:r>
                                        <a:rPr lang="en-US" sz="2000" i="1">
                                          <a:solidFill>
                                            <a:schemeClr val="tx1"/>
                                          </a:solidFill>
                                          <a:latin typeface="Cambria Math"/>
                                        </a:rPr>
                                        <m:t>𝑘</m:t>
                                      </m:r>
                                    </m:sub>
                                  </m:sSub>
                                  <m:sSub>
                                    <m:sSubPr>
                                      <m:ctrlPr>
                                        <a:rPr lang="en-US" sz="2000" i="1">
                                          <a:solidFill>
                                            <a:schemeClr val="tx1"/>
                                          </a:solidFill>
                                          <a:latin typeface="Cambria Math" panose="02040503050406030204" pitchFamily="18" charset="0"/>
                                        </a:rPr>
                                      </m:ctrlPr>
                                    </m:sSubPr>
                                    <m:e>
                                      <m:r>
                                        <a:rPr lang="en-US" sz="2000" i="1">
                                          <a:solidFill>
                                            <a:schemeClr val="tx1"/>
                                          </a:solidFill>
                                          <a:latin typeface="Cambria Math" panose="02040503050406030204" pitchFamily="18" charset="0"/>
                                        </a:rPr>
                                        <m:t>𝑥</m:t>
                                      </m:r>
                                    </m:e>
                                    <m:sub>
                                      <m:r>
                                        <a:rPr lang="en-US" sz="2000" i="1">
                                          <a:solidFill>
                                            <a:schemeClr val="tx1"/>
                                          </a:solidFill>
                                          <a:latin typeface="Cambria Math" panose="02040503050406030204" pitchFamily="18" charset="0"/>
                                        </a:rPr>
                                        <m:t>𝑘</m:t>
                                      </m:r>
                                    </m:sub>
                                  </m:sSub>
                                </m:e>
                              </m:d>
                            </m:e>
                          </m:func>
                          <m:r>
                            <a:rPr lang="en-US" sz="2000" b="0" i="1" dirty="0" smtClean="0">
                              <a:solidFill>
                                <a:schemeClr val="tx1"/>
                              </a:solidFill>
                              <a:latin typeface="Cambria Math"/>
                            </a:rPr>
                            <m:t>−</m:t>
                          </m:r>
                          <m:func>
                            <m:funcPr>
                              <m:ctrlPr>
                                <a:rPr lang="en-US" sz="2000" i="1" dirty="0">
                                  <a:solidFill>
                                    <a:schemeClr val="tx1"/>
                                  </a:solidFill>
                                  <a:latin typeface="Cambria Math" panose="02040503050406030204" pitchFamily="18" charset="0"/>
                                </a:rPr>
                              </m:ctrlPr>
                            </m:funcPr>
                            <m:fName>
                              <m:r>
                                <m:rPr>
                                  <m:sty m:val="p"/>
                                </m:rPr>
                                <a:rPr lang="en-US" sz="2000">
                                  <a:solidFill>
                                    <a:schemeClr val="tx1"/>
                                  </a:solidFill>
                                  <a:latin typeface="Cambria Math"/>
                                </a:rPr>
                                <m:t>exp</m:t>
                              </m:r>
                            </m:fName>
                            <m:e>
                              <m:d>
                                <m:dPr>
                                  <m:ctrlPr>
                                    <a:rPr lang="en-US" sz="2000" i="1" smtClean="0">
                                      <a:solidFill>
                                        <a:schemeClr val="tx1"/>
                                      </a:solidFill>
                                      <a:latin typeface="Cambria Math" panose="02040503050406030204" pitchFamily="18" charset="0"/>
                                    </a:rPr>
                                  </m:ctrlPr>
                                </m:dPr>
                                <m:e>
                                  <m:sSub>
                                    <m:sSubPr>
                                      <m:ctrlPr>
                                        <a:rPr lang="en-US" sz="2000" i="1">
                                          <a:solidFill>
                                            <a:schemeClr val="tx1"/>
                                          </a:solidFill>
                                          <a:latin typeface="Cambria Math" panose="02040503050406030204" pitchFamily="18" charset="0"/>
                                        </a:rPr>
                                      </m:ctrlPr>
                                    </m:sSubPr>
                                    <m:e>
                                      <m:acc>
                                        <m:accPr>
                                          <m:chr m:val="̂"/>
                                          <m:ctrlPr>
                                            <a:rPr lang="en-US" sz="2000" i="1">
                                              <a:solidFill>
                                                <a:schemeClr val="tx1"/>
                                              </a:solidFill>
                                              <a:latin typeface="Cambria Math" panose="02040503050406030204" pitchFamily="18" charset="0"/>
                                            </a:rPr>
                                          </m:ctrlPr>
                                        </m:accPr>
                                        <m:e>
                                          <m:r>
                                            <a:rPr lang="en-US" sz="2000" i="1">
                                              <a:solidFill>
                                                <a:schemeClr val="tx1"/>
                                              </a:solidFill>
                                              <a:latin typeface="Cambria Math"/>
                                            </a:rPr>
                                            <m:t>𝛽</m:t>
                                          </m:r>
                                        </m:e>
                                      </m:acc>
                                    </m:e>
                                    <m:sub>
                                      <m:r>
                                        <a:rPr lang="en-US" sz="2000" i="1">
                                          <a:solidFill>
                                            <a:schemeClr val="tx1"/>
                                          </a:solidFill>
                                          <a:latin typeface="Cambria Math"/>
                                        </a:rPr>
                                        <m:t>0</m:t>
                                      </m:r>
                                    </m:sub>
                                  </m:sSub>
                                  <m:r>
                                    <a:rPr lang="en-US" sz="2000" i="1">
                                      <a:solidFill>
                                        <a:schemeClr val="tx1"/>
                                      </a:solidFill>
                                      <a:latin typeface="Cambria Math"/>
                                    </a:rPr>
                                    <m:t>+</m:t>
                                  </m:r>
                                  <m:sSub>
                                    <m:sSubPr>
                                      <m:ctrlPr>
                                        <a:rPr lang="en-US" sz="2000" i="1">
                                          <a:solidFill>
                                            <a:schemeClr val="tx1"/>
                                          </a:solidFill>
                                          <a:latin typeface="Cambria Math" panose="02040503050406030204" pitchFamily="18" charset="0"/>
                                        </a:rPr>
                                      </m:ctrlPr>
                                    </m:sSubPr>
                                    <m:e>
                                      <m:acc>
                                        <m:accPr>
                                          <m:chr m:val="̂"/>
                                          <m:ctrlPr>
                                            <a:rPr lang="en-US" sz="2000" i="1">
                                              <a:solidFill>
                                                <a:schemeClr val="tx1"/>
                                              </a:solidFill>
                                              <a:latin typeface="Cambria Math" panose="02040503050406030204" pitchFamily="18" charset="0"/>
                                            </a:rPr>
                                          </m:ctrlPr>
                                        </m:accPr>
                                        <m:e>
                                          <m:r>
                                            <a:rPr lang="en-US" sz="2000" i="1">
                                              <a:solidFill>
                                                <a:schemeClr val="tx1"/>
                                              </a:solidFill>
                                              <a:latin typeface="Cambria Math"/>
                                            </a:rPr>
                                            <m:t>𝛽</m:t>
                                          </m:r>
                                        </m:e>
                                      </m:acc>
                                    </m:e>
                                    <m:sub>
                                      <m:r>
                                        <a:rPr lang="en-US" sz="2000" i="1">
                                          <a:solidFill>
                                            <a:schemeClr val="tx1"/>
                                          </a:solidFill>
                                          <a:latin typeface="Cambria Math"/>
                                        </a:rPr>
                                        <m:t>1</m:t>
                                      </m:r>
                                    </m:sub>
                                  </m:sSub>
                                  <m:sSub>
                                    <m:sSubPr>
                                      <m:ctrlPr>
                                        <a:rPr lang="en-US" sz="2000" i="1">
                                          <a:solidFill>
                                            <a:schemeClr val="tx1"/>
                                          </a:solidFill>
                                          <a:latin typeface="Cambria Math" panose="02040503050406030204" pitchFamily="18" charset="0"/>
                                        </a:rPr>
                                      </m:ctrlPr>
                                    </m:sSubPr>
                                    <m:e>
                                      <m:r>
                                        <a:rPr lang="en-US" sz="2000" i="1">
                                          <a:solidFill>
                                            <a:schemeClr val="tx1"/>
                                          </a:solidFill>
                                          <a:latin typeface="Cambria Math" panose="02040503050406030204" pitchFamily="18" charset="0"/>
                                        </a:rPr>
                                        <m:t>𝑥</m:t>
                                      </m:r>
                                    </m:e>
                                    <m:sub>
                                      <m:r>
                                        <a:rPr lang="en-US" sz="2000" i="1">
                                          <a:solidFill>
                                            <a:schemeClr val="tx1"/>
                                          </a:solidFill>
                                          <a:latin typeface="Cambria Math" panose="02040503050406030204" pitchFamily="18" charset="0"/>
                                        </a:rPr>
                                        <m:t>1</m:t>
                                      </m:r>
                                    </m:sub>
                                  </m:sSub>
                                  <m:r>
                                    <a:rPr lang="en-US" sz="2000" i="1">
                                      <a:solidFill>
                                        <a:schemeClr val="tx1"/>
                                      </a:solidFill>
                                      <a:latin typeface="Cambria Math"/>
                                    </a:rPr>
                                    <m:t>+…+</m:t>
                                  </m:r>
                                  <m:sSub>
                                    <m:sSubPr>
                                      <m:ctrlPr>
                                        <a:rPr lang="en-US" sz="2000" i="1">
                                          <a:solidFill>
                                            <a:schemeClr val="tx1"/>
                                          </a:solidFill>
                                          <a:latin typeface="Cambria Math" panose="02040503050406030204" pitchFamily="18" charset="0"/>
                                        </a:rPr>
                                      </m:ctrlPr>
                                    </m:sSubPr>
                                    <m:e>
                                      <m:acc>
                                        <m:accPr>
                                          <m:chr m:val="̂"/>
                                          <m:ctrlPr>
                                            <a:rPr lang="en-US" sz="2000" i="1">
                                              <a:solidFill>
                                                <a:schemeClr val="tx1"/>
                                              </a:solidFill>
                                              <a:latin typeface="Cambria Math" panose="02040503050406030204" pitchFamily="18" charset="0"/>
                                            </a:rPr>
                                          </m:ctrlPr>
                                        </m:accPr>
                                        <m:e>
                                          <m:r>
                                            <a:rPr lang="en-US" sz="2000" i="1">
                                              <a:solidFill>
                                                <a:schemeClr val="tx1"/>
                                              </a:solidFill>
                                              <a:latin typeface="Cambria Math"/>
                                            </a:rPr>
                                            <m:t>𝛽</m:t>
                                          </m:r>
                                        </m:e>
                                      </m:acc>
                                    </m:e>
                                    <m:sub>
                                      <m:r>
                                        <a:rPr lang="en-US" sz="2000" i="1">
                                          <a:solidFill>
                                            <a:schemeClr val="tx1"/>
                                          </a:solidFill>
                                          <a:latin typeface="Cambria Math"/>
                                        </a:rPr>
                                        <m:t>𝑘</m:t>
                                      </m:r>
                                    </m:sub>
                                  </m:sSub>
                                  <m:sSub>
                                    <m:sSubPr>
                                      <m:ctrlPr>
                                        <a:rPr lang="en-US" sz="2000" i="1">
                                          <a:solidFill>
                                            <a:schemeClr val="tx1"/>
                                          </a:solidFill>
                                          <a:latin typeface="Cambria Math" panose="02040503050406030204" pitchFamily="18" charset="0"/>
                                        </a:rPr>
                                      </m:ctrlPr>
                                    </m:sSubPr>
                                    <m:e>
                                      <m:r>
                                        <a:rPr lang="en-US" sz="2000" i="1">
                                          <a:solidFill>
                                            <a:schemeClr val="tx1"/>
                                          </a:solidFill>
                                          <a:latin typeface="Cambria Math" panose="02040503050406030204" pitchFamily="18" charset="0"/>
                                        </a:rPr>
                                        <m:t>𝑥</m:t>
                                      </m:r>
                                    </m:e>
                                    <m:sub>
                                      <m:r>
                                        <a:rPr lang="en-US" sz="2000" i="1">
                                          <a:solidFill>
                                            <a:schemeClr val="tx1"/>
                                          </a:solidFill>
                                          <a:latin typeface="Cambria Math" panose="02040503050406030204" pitchFamily="18" charset="0"/>
                                        </a:rPr>
                                        <m:t>𝑘</m:t>
                                      </m:r>
                                    </m:sub>
                                  </m:sSub>
                                </m:e>
                              </m:d>
                            </m:e>
                          </m:func>
                        </m:num>
                        <m:den>
                          <m:func>
                            <m:funcPr>
                              <m:ctrlPr>
                                <a:rPr lang="en-US" sz="2000" i="1" dirty="0">
                                  <a:solidFill>
                                    <a:schemeClr val="tx1"/>
                                  </a:solidFill>
                                  <a:latin typeface="Cambria Math" panose="02040503050406030204" pitchFamily="18" charset="0"/>
                                </a:rPr>
                              </m:ctrlPr>
                            </m:funcPr>
                            <m:fName>
                              <m:r>
                                <m:rPr>
                                  <m:sty m:val="p"/>
                                </m:rPr>
                                <a:rPr lang="en-US" sz="2000">
                                  <a:solidFill>
                                    <a:schemeClr val="tx1"/>
                                  </a:solidFill>
                                  <a:latin typeface="Cambria Math"/>
                                </a:rPr>
                                <m:t>exp</m:t>
                              </m:r>
                            </m:fName>
                            <m:e>
                              <m:d>
                                <m:dPr>
                                  <m:ctrlPr>
                                    <a:rPr lang="en-US" sz="2000" i="1">
                                      <a:solidFill>
                                        <a:schemeClr val="tx1"/>
                                      </a:solidFill>
                                      <a:latin typeface="Cambria Math" panose="02040503050406030204" pitchFamily="18" charset="0"/>
                                    </a:rPr>
                                  </m:ctrlPr>
                                </m:dPr>
                                <m:e>
                                  <m:sSub>
                                    <m:sSubPr>
                                      <m:ctrlPr>
                                        <a:rPr lang="en-US" sz="2000" i="1">
                                          <a:solidFill>
                                            <a:schemeClr val="tx1"/>
                                          </a:solidFill>
                                          <a:latin typeface="Cambria Math" panose="02040503050406030204" pitchFamily="18" charset="0"/>
                                        </a:rPr>
                                      </m:ctrlPr>
                                    </m:sSubPr>
                                    <m:e>
                                      <m:acc>
                                        <m:accPr>
                                          <m:chr m:val="̂"/>
                                          <m:ctrlPr>
                                            <a:rPr lang="en-US" sz="2000" i="1">
                                              <a:solidFill>
                                                <a:schemeClr val="tx1"/>
                                              </a:solidFill>
                                              <a:latin typeface="Cambria Math" panose="02040503050406030204" pitchFamily="18" charset="0"/>
                                            </a:rPr>
                                          </m:ctrlPr>
                                        </m:accPr>
                                        <m:e>
                                          <m:r>
                                            <a:rPr lang="en-US" sz="2000" i="1">
                                              <a:solidFill>
                                                <a:schemeClr val="tx1"/>
                                              </a:solidFill>
                                              <a:latin typeface="Cambria Math"/>
                                            </a:rPr>
                                            <m:t>𝛽</m:t>
                                          </m:r>
                                        </m:e>
                                      </m:acc>
                                    </m:e>
                                    <m:sub>
                                      <m:r>
                                        <a:rPr lang="en-US" sz="2000" i="1">
                                          <a:solidFill>
                                            <a:schemeClr val="tx1"/>
                                          </a:solidFill>
                                          <a:latin typeface="Cambria Math"/>
                                        </a:rPr>
                                        <m:t>0</m:t>
                                      </m:r>
                                    </m:sub>
                                  </m:sSub>
                                  <m:r>
                                    <a:rPr lang="en-US" sz="2000" i="1">
                                      <a:solidFill>
                                        <a:schemeClr val="tx1"/>
                                      </a:solidFill>
                                      <a:latin typeface="Cambria Math"/>
                                    </a:rPr>
                                    <m:t>+</m:t>
                                  </m:r>
                                  <m:sSub>
                                    <m:sSubPr>
                                      <m:ctrlPr>
                                        <a:rPr lang="en-US" sz="2000" i="1">
                                          <a:solidFill>
                                            <a:schemeClr val="tx1"/>
                                          </a:solidFill>
                                          <a:latin typeface="Cambria Math" panose="02040503050406030204" pitchFamily="18" charset="0"/>
                                        </a:rPr>
                                      </m:ctrlPr>
                                    </m:sSubPr>
                                    <m:e>
                                      <m:acc>
                                        <m:accPr>
                                          <m:chr m:val="̂"/>
                                          <m:ctrlPr>
                                            <a:rPr lang="en-US" sz="2000" i="1">
                                              <a:solidFill>
                                                <a:schemeClr val="tx1"/>
                                              </a:solidFill>
                                              <a:latin typeface="Cambria Math" panose="02040503050406030204" pitchFamily="18" charset="0"/>
                                            </a:rPr>
                                          </m:ctrlPr>
                                        </m:accPr>
                                        <m:e>
                                          <m:r>
                                            <a:rPr lang="en-US" sz="2000" i="1">
                                              <a:solidFill>
                                                <a:schemeClr val="tx1"/>
                                              </a:solidFill>
                                              <a:latin typeface="Cambria Math"/>
                                            </a:rPr>
                                            <m:t>𝛽</m:t>
                                          </m:r>
                                        </m:e>
                                      </m:acc>
                                    </m:e>
                                    <m:sub>
                                      <m:r>
                                        <a:rPr lang="en-US" sz="2000" i="1">
                                          <a:solidFill>
                                            <a:schemeClr val="tx1"/>
                                          </a:solidFill>
                                          <a:latin typeface="Cambria Math"/>
                                        </a:rPr>
                                        <m:t>1</m:t>
                                      </m:r>
                                    </m:sub>
                                  </m:sSub>
                                  <m:sSub>
                                    <m:sSubPr>
                                      <m:ctrlPr>
                                        <a:rPr lang="en-US" sz="2000" i="1">
                                          <a:solidFill>
                                            <a:schemeClr val="tx1"/>
                                          </a:solidFill>
                                          <a:latin typeface="Cambria Math" panose="02040503050406030204" pitchFamily="18" charset="0"/>
                                        </a:rPr>
                                      </m:ctrlPr>
                                    </m:sSubPr>
                                    <m:e>
                                      <m:r>
                                        <a:rPr lang="en-US" sz="2000" i="1">
                                          <a:solidFill>
                                            <a:schemeClr val="tx1"/>
                                          </a:solidFill>
                                          <a:latin typeface="Cambria Math" panose="02040503050406030204" pitchFamily="18" charset="0"/>
                                        </a:rPr>
                                        <m:t>𝑥</m:t>
                                      </m:r>
                                    </m:e>
                                    <m:sub>
                                      <m:r>
                                        <a:rPr lang="en-US" sz="2000" i="1">
                                          <a:solidFill>
                                            <a:schemeClr val="tx1"/>
                                          </a:solidFill>
                                          <a:latin typeface="Cambria Math" panose="02040503050406030204" pitchFamily="18" charset="0"/>
                                        </a:rPr>
                                        <m:t>1</m:t>
                                      </m:r>
                                    </m:sub>
                                  </m:sSub>
                                  <m:r>
                                    <a:rPr lang="en-US" sz="2000" i="1">
                                      <a:solidFill>
                                        <a:schemeClr val="tx1"/>
                                      </a:solidFill>
                                      <a:latin typeface="Cambria Math"/>
                                    </a:rPr>
                                    <m:t>+…+</m:t>
                                  </m:r>
                                  <m:sSub>
                                    <m:sSubPr>
                                      <m:ctrlPr>
                                        <a:rPr lang="en-US" sz="2000" i="1">
                                          <a:solidFill>
                                            <a:schemeClr val="tx1"/>
                                          </a:solidFill>
                                          <a:latin typeface="Cambria Math" panose="02040503050406030204" pitchFamily="18" charset="0"/>
                                        </a:rPr>
                                      </m:ctrlPr>
                                    </m:sSubPr>
                                    <m:e>
                                      <m:acc>
                                        <m:accPr>
                                          <m:chr m:val="̂"/>
                                          <m:ctrlPr>
                                            <a:rPr lang="en-US" sz="2000" i="1">
                                              <a:solidFill>
                                                <a:schemeClr val="tx1"/>
                                              </a:solidFill>
                                              <a:latin typeface="Cambria Math" panose="02040503050406030204" pitchFamily="18" charset="0"/>
                                            </a:rPr>
                                          </m:ctrlPr>
                                        </m:accPr>
                                        <m:e>
                                          <m:r>
                                            <a:rPr lang="en-US" sz="2000" i="1">
                                              <a:solidFill>
                                                <a:schemeClr val="tx1"/>
                                              </a:solidFill>
                                              <a:latin typeface="Cambria Math"/>
                                            </a:rPr>
                                            <m:t>𝛽</m:t>
                                          </m:r>
                                        </m:e>
                                      </m:acc>
                                    </m:e>
                                    <m:sub>
                                      <m:r>
                                        <a:rPr lang="en-US" sz="2000" i="1">
                                          <a:solidFill>
                                            <a:schemeClr val="tx1"/>
                                          </a:solidFill>
                                          <a:latin typeface="Cambria Math"/>
                                        </a:rPr>
                                        <m:t>𝑘</m:t>
                                      </m:r>
                                    </m:sub>
                                  </m:sSub>
                                  <m:sSub>
                                    <m:sSubPr>
                                      <m:ctrlPr>
                                        <a:rPr lang="en-US" sz="2000" i="1">
                                          <a:solidFill>
                                            <a:schemeClr val="tx1"/>
                                          </a:solidFill>
                                          <a:latin typeface="Cambria Math" panose="02040503050406030204" pitchFamily="18" charset="0"/>
                                        </a:rPr>
                                      </m:ctrlPr>
                                    </m:sSubPr>
                                    <m:e>
                                      <m:r>
                                        <a:rPr lang="en-US" sz="2000" i="1">
                                          <a:solidFill>
                                            <a:schemeClr val="tx1"/>
                                          </a:solidFill>
                                          <a:latin typeface="Cambria Math" panose="02040503050406030204" pitchFamily="18" charset="0"/>
                                        </a:rPr>
                                        <m:t>𝑥</m:t>
                                      </m:r>
                                    </m:e>
                                    <m:sub>
                                      <m:r>
                                        <a:rPr lang="en-US" sz="2000" i="1">
                                          <a:solidFill>
                                            <a:schemeClr val="tx1"/>
                                          </a:solidFill>
                                          <a:latin typeface="Cambria Math" panose="02040503050406030204" pitchFamily="18" charset="0"/>
                                        </a:rPr>
                                        <m:t>𝑘</m:t>
                                      </m:r>
                                    </m:sub>
                                  </m:sSub>
                                </m:e>
                              </m:d>
                            </m:e>
                          </m:func>
                        </m:den>
                      </m:f>
                      <m:r>
                        <a:rPr lang="en-US" sz="2000" b="0" i="1" smtClean="0">
                          <a:solidFill>
                            <a:schemeClr val="tx1"/>
                          </a:solidFill>
                          <a:latin typeface="Cambria Math"/>
                          <a:ea typeface="Cambria Math"/>
                        </a:rPr>
                        <m:t>∙100%</m:t>
                      </m:r>
                    </m:oMath>
                  </m:oMathPara>
                </a14:m>
                <a:endParaRPr lang="en-US" sz="2000" dirty="0">
                  <a:solidFill>
                    <a:schemeClr val="tx1"/>
                  </a:solidFill>
                </a:endParaRPr>
              </a:p>
              <a:p>
                <a:pPr algn="l"/>
                <a:endParaRPr lang="en-US" sz="2000" dirty="0">
                  <a:solidFill>
                    <a:schemeClr val="tx1"/>
                  </a:solidFill>
                </a:endParaRPr>
              </a:p>
              <a:p>
                <a:pPr algn="l"/>
                <a14:m>
                  <m:oMath xmlns:m="http://schemas.openxmlformats.org/officeDocument/2006/math">
                    <m:r>
                      <a:rPr lang="en-US" sz="2000" b="0" i="1" smtClean="0">
                        <a:solidFill>
                          <a:schemeClr val="tx1"/>
                        </a:solidFill>
                        <a:latin typeface="Cambria Math"/>
                      </a:rPr>
                      <m:t>         =</m:t>
                    </m:r>
                    <m:d>
                      <m:dPr>
                        <m:ctrlPr>
                          <a:rPr lang="en-US" sz="2000" i="1">
                            <a:solidFill>
                              <a:schemeClr val="tx1"/>
                            </a:solidFill>
                            <a:latin typeface="Cambria Math" panose="02040503050406030204" pitchFamily="18" charset="0"/>
                          </a:rPr>
                        </m:ctrlPr>
                      </m:dPr>
                      <m:e>
                        <m:sSup>
                          <m:sSupPr>
                            <m:ctrlPr>
                              <a:rPr lang="en-US" sz="2000" i="1">
                                <a:solidFill>
                                  <a:schemeClr val="tx1"/>
                                </a:solidFill>
                                <a:latin typeface="Cambria Math" panose="02040503050406030204" pitchFamily="18" charset="0"/>
                              </a:rPr>
                            </m:ctrlPr>
                          </m:sSupPr>
                          <m:e>
                            <m:r>
                              <a:rPr lang="en-US" sz="2000" i="1">
                                <a:solidFill>
                                  <a:schemeClr val="tx1"/>
                                </a:solidFill>
                                <a:latin typeface="Cambria Math"/>
                              </a:rPr>
                              <m:t>𝑒</m:t>
                            </m:r>
                          </m:e>
                          <m:sup>
                            <m:sSub>
                              <m:sSubPr>
                                <m:ctrlPr>
                                  <a:rPr lang="en-US" sz="2000" i="1">
                                    <a:solidFill>
                                      <a:schemeClr val="tx1"/>
                                    </a:solidFill>
                                    <a:latin typeface="Cambria Math" panose="02040503050406030204" pitchFamily="18" charset="0"/>
                                  </a:rPr>
                                </m:ctrlPr>
                              </m:sSubPr>
                              <m:e>
                                <m:acc>
                                  <m:accPr>
                                    <m:chr m:val="̂"/>
                                    <m:ctrlPr>
                                      <a:rPr lang="en-US" sz="2000" i="1">
                                        <a:solidFill>
                                          <a:schemeClr val="tx1"/>
                                        </a:solidFill>
                                        <a:latin typeface="Cambria Math" panose="02040503050406030204" pitchFamily="18" charset="0"/>
                                      </a:rPr>
                                    </m:ctrlPr>
                                  </m:accPr>
                                  <m:e>
                                    <m:r>
                                      <a:rPr lang="en-US" sz="2000" i="1">
                                        <a:solidFill>
                                          <a:schemeClr val="tx1"/>
                                        </a:solidFill>
                                        <a:latin typeface="Cambria Math"/>
                                        <a:ea typeface="Cambria Math"/>
                                      </a:rPr>
                                      <m:t>𝛽</m:t>
                                    </m:r>
                                  </m:e>
                                </m:acc>
                              </m:e>
                              <m:sub>
                                <m:r>
                                  <a:rPr lang="en-US" sz="2000" i="1">
                                    <a:solidFill>
                                      <a:schemeClr val="tx1"/>
                                    </a:solidFill>
                                    <a:latin typeface="Cambria Math"/>
                                  </a:rPr>
                                  <m:t>1</m:t>
                                </m:r>
                              </m:sub>
                            </m:sSub>
                          </m:sup>
                        </m:sSup>
                        <m:r>
                          <a:rPr lang="en-US" sz="2000" i="1">
                            <a:solidFill>
                              <a:schemeClr val="tx1"/>
                            </a:solidFill>
                            <a:latin typeface="Cambria Math"/>
                          </a:rPr>
                          <m:t>−1</m:t>
                        </m:r>
                      </m:e>
                    </m:d>
                    <m:r>
                      <a:rPr lang="en-US" sz="2000" i="1">
                        <a:solidFill>
                          <a:schemeClr val="tx1"/>
                        </a:solidFill>
                        <a:latin typeface="Cambria Math"/>
                        <a:ea typeface="Cambria Math"/>
                      </a:rPr>
                      <m:t>∙100%</m:t>
                    </m:r>
                  </m:oMath>
                </a14:m>
                <a:r>
                  <a:rPr lang="en-US" sz="2000" dirty="0">
                    <a:solidFill>
                      <a:schemeClr val="tx1"/>
                    </a:solidFill>
                  </a:rPr>
                  <a:t>.</a:t>
                </a:r>
              </a:p>
              <a:p>
                <a:pPr marL="571500" indent="-571500">
                  <a:buFont typeface="Wingdings" panose="05000000000000000000" pitchFamily="2" charset="2"/>
                  <a:buChar char="q"/>
                </a:pPr>
                <a:endParaRPr lang="en-US" sz="2400" dirty="0">
                  <a:solidFill>
                    <a:schemeClr val="tx1"/>
                  </a:solidFill>
                </a:endParaRPr>
              </a:p>
            </p:txBody>
          </p:sp>
        </mc:Choice>
        <mc:Fallback xmlns="">
          <p:sp>
            <p:nvSpPr>
              <p:cNvPr id="3" name="Subtitle 2">
                <a:extLst>
                  <a:ext uri="{FF2B5EF4-FFF2-40B4-BE49-F238E27FC236}">
                    <a16:creationId xmlns:a16="http://schemas.microsoft.com/office/drawing/2014/main" id="{937977FE-7060-4554-8802-D380BB4E77D1}"/>
                  </a:ext>
                </a:extLst>
              </p:cNvPr>
              <p:cNvSpPr>
                <a:spLocks noGrp="1" noRot="1" noChangeAspect="1" noMove="1" noResize="1" noEditPoints="1" noAdjustHandles="1" noChangeArrowheads="1" noChangeShapeType="1" noTextEdit="1"/>
              </p:cNvSpPr>
              <p:nvPr>
                <p:ph type="subTitle" idx="1"/>
              </p:nvPr>
            </p:nvSpPr>
            <p:spPr>
              <a:xfrm>
                <a:off x="584819" y="1401277"/>
                <a:ext cx="11607181" cy="5249073"/>
              </a:xfrm>
              <a:blipFill>
                <a:blip r:embed="rId2"/>
                <a:stretch>
                  <a:fillRect l="-840" t="-929"/>
                </a:stretch>
              </a:blipFill>
            </p:spPr>
            <p:txBody>
              <a:bodyPr/>
              <a:lstStyle/>
              <a:p>
                <a:r>
                  <a:rPr lang="en-US">
                    <a:noFill/>
                  </a:rPr>
                  <a:t> </a:t>
                </a:r>
              </a:p>
            </p:txBody>
          </p:sp>
        </mc:Fallback>
      </mc:AlternateContent>
      <p:sp>
        <p:nvSpPr>
          <p:cNvPr id="6" name="Title 1">
            <a:extLst>
              <a:ext uri="{FF2B5EF4-FFF2-40B4-BE49-F238E27FC236}">
                <a16:creationId xmlns:a16="http://schemas.microsoft.com/office/drawing/2014/main" id="{720DB60B-D44E-469C-B487-1D30FF664CFE}"/>
              </a:ext>
            </a:extLst>
          </p:cNvPr>
          <p:cNvSpPr txBox="1">
            <a:spLocks/>
          </p:cNvSpPr>
          <p:nvPr/>
        </p:nvSpPr>
        <p:spPr>
          <a:xfrm>
            <a:off x="2041087" y="207650"/>
            <a:ext cx="8395266" cy="883125"/>
          </a:xfrm>
          <a:prstGeom prst="rect">
            <a:avLst/>
          </a:prstGeom>
          <a:effectLst/>
        </p:spPr>
        <p:txBody>
          <a:bodyPr vert="horz" lIns="91440" tIns="45720" rIns="91440" bIns="45720" rtlCol="0" anchor="b">
            <a:normAutofit/>
          </a:bodyPr>
          <a:lstStyle>
            <a:lvl1pPr algn="l" defTabSz="457200" rtl="0" eaLnBrk="1" latinLnBrk="0" hangingPunct="1">
              <a:spcBef>
                <a:spcPct val="0"/>
              </a:spcBef>
              <a:buNone/>
              <a:defRPr sz="48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200" dirty="0"/>
              <a:t>GAMMA REGRESSION MODEL: THEORY (cont.)</a:t>
            </a:r>
          </a:p>
        </p:txBody>
      </p:sp>
      <p:pic>
        <p:nvPicPr>
          <p:cNvPr id="8" name="Picture 7">
            <a:extLst>
              <a:ext uri="{FF2B5EF4-FFF2-40B4-BE49-F238E27FC236}">
                <a16:creationId xmlns:a16="http://schemas.microsoft.com/office/drawing/2014/main" id="{A834A265-B3B1-4140-9C12-FBB82CAA7A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10154" y="6037529"/>
            <a:ext cx="700390" cy="823031"/>
          </a:xfrm>
          <a:prstGeom prst="rect">
            <a:avLst/>
          </a:prstGeom>
        </p:spPr>
      </p:pic>
      <p:sp>
        <p:nvSpPr>
          <p:cNvPr id="9" name="Slide Number Placeholder 3">
            <a:extLst>
              <a:ext uri="{FF2B5EF4-FFF2-40B4-BE49-F238E27FC236}">
                <a16:creationId xmlns:a16="http://schemas.microsoft.com/office/drawing/2014/main" id="{83BA2AAD-6E2C-4DB2-835C-6897E94ED0EE}"/>
              </a:ext>
            </a:extLst>
          </p:cNvPr>
          <p:cNvSpPr txBox="1">
            <a:spLocks/>
          </p:cNvSpPr>
          <p:nvPr/>
        </p:nvSpPr>
        <p:spPr>
          <a:xfrm>
            <a:off x="10807431" y="6081483"/>
            <a:ext cx="526320" cy="569779"/>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3A98EE3D-8CD1-4C3F-BD1C-C98C9596463C}" type="slidenum">
              <a:rPr lang="en-US" sz="2600" smtClean="0">
                <a:solidFill>
                  <a:schemeClr val="bg1"/>
                </a:solidFill>
              </a:rPr>
              <a:pPr algn="ctr"/>
              <a:t>20</a:t>
            </a:fld>
            <a:endParaRPr lang="en-US" sz="2600" dirty="0">
              <a:solidFill>
                <a:schemeClr val="bg1"/>
              </a:solidFill>
            </a:endParaRPr>
          </a:p>
        </p:txBody>
      </p:sp>
      <p:pic>
        <p:nvPicPr>
          <p:cNvPr id="10" name="Picture 9">
            <a:extLst>
              <a:ext uri="{FF2B5EF4-FFF2-40B4-BE49-F238E27FC236}">
                <a16:creationId xmlns:a16="http://schemas.microsoft.com/office/drawing/2014/main" id="{F6B84DA9-5C11-4C34-A3CF-7496898C7CC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0800000">
            <a:off x="844168" y="1152484"/>
            <a:ext cx="10349837" cy="120423"/>
          </a:xfrm>
          <a:prstGeom prst="rect">
            <a:avLst/>
          </a:prstGeom>
        </p:spPr>
      </p:pic>
      <p:pic>
        <p:nvPicPr>
          <p:cNvPr id="11" name="Picture 10">
            <a:extLst>
              <a:ext uri="{FF2B5EF4-FFF2-40B4-BE49-F238E27FC236}">
                <a16:creationId xmlns:a16="http://schemas.microsoft.com/office/drawing/2014/main" id="{E5577BBE-4EBD-4E51-A449-84203488CB4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4168" y="5965902"/>
            <a:ext cx="9592185" cy="111608"/>
          </a:xfrm>
          <a:prstGeom prst="rect">
            <a:avLst/>
          </a:prstGeom>
        </p:spPr>
      </p:pic>
    </p:spTree>
    <p:extLst>
      <p:ext uri="{BB962C8B-B14F-4D97-AF65-F5344CB8AC3E}">
        <p14:creationId xmlns:p14="http://schemas.microsoft.com/office/powerpoint/2010/main" val="18049203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Subtitle 2">
                <a:extLst>
                  <a:ext uri="{FF2B5EF4-FFF2-40B4-BE49-F238E27FC236}">
                    <a16:creationId xmlns:a16="http://schemas.microsoft.com/office/drawing/2014/main" id="{937977FE-7060-4554-8802-D380BB4E77D1}"/>
                  </a:ext>
                </a:extLst>
              </p:cNvPr>
              <p:cNvSpPr>
                <a:spLocks noGrp="1"/>
              </p:cNvSpPr>
              <p:nvPr>
                <p:ph type="subTitle" idx="1"/>
              </p:nvPr>
            </p:nvSpPr>
            <p:spPr>
              <a:xfrm>
                <a:off x="1011936" y="1377702"/>
                <a:ext cx="10838689" cy="4974335"/>
              </a:xfrm>
            </p:spPr>
            <p:txBody>
              <a:bodyPr>
                <a:noAutofit/>
              </a:bodyPr>
              <a:lstStyle/>
              <a:p>
                <a:pPr algn="l"/>
                <a:r>
                  <a:rPr lang="en-US" sz="2400" dirty="0">
                    <a:solidFill>
                      <a:schemeClr val="tx1"/>
                    </a:solidFill>
                  </a:rPr>
                  <a:t>•  </a:t>
                </a:r>
                <a:r>
                  <a:rPr lang="en-US" sz="2400" i="0" dirty="0">
                    <a:solidFill>
                      <a:schemeClr val="tx1"/>
                    </a:solidFill>
                  </a:rPr>
                  <a:t>If</a:t>
                </a:r>
                <a:r>
                  <a:rPr lang="en-US" sz="2400" dirty="0">
                    <a:solidFill>
                      <a:schemeClr val="tx1"/>
                    </a:solidFill>
                  </a:rPr>
                  <a:t> </a:t>
                </a:r>
                <a14:m>
                  <m:oMath xmlns:m="http://schemas.openxmlformats.org/officeDocument/2006/math">
                    <m:sSub>
                      <m:sSubPr>
                        <m:ctrlPr>
                          <a:rPr lang="en-US" sz="2400" i="1" dirty="0" smtClean="0">
                            <a:solidFill>
                              <a:schemeClr val="tx1"/>
                            </a:solidFill>
                            <a:latin typeface="Cambria Math" panose="02040503050406030204" pitchFamily="18" charset="0"/>
                          </a:rPr>
                        </m:ctrlPr>
                      </m:sSubPr>
                      <m:e>
                        <m:r>
                          <a:rPr lang="en-US" sz="2400" b="0" i="1" dirty="0" smtClean="0">
                            <a:solidFill>
                              <a:schemeClr val="tx1"/>
                            </a:solidFill>
                            <a:latin typeface="Cambria Math"/>
                          </a:rPr>
                          <m:t>𝑥</m:t>
                        </m:r>
                      </m:e>
                      <m:sub>
                        <m:r>
                          <a:rPr lang="en-US" sz="2400" b="0" i="1" dirty="0" smtClean="0">
                            <a:solidFill>
                              <a:schemeClr val="tx1"/>
                            </a:solidFill>
                            <a:latin typeface="Cambria Math"/>
                          </a:rPr>
                          <m:t>1</m:t>
                        </m:r>
                      </m:sub>
                    </m:sSub>
                  </m:oMath>
                </a14:m>
                <a:r>
                  <a:rPr lang="en-US" sz="2400" dirty="0">
                    <a:solidFill>
                      <a:schemeClr val="tx1"/>
                    </a:solidFill>
                  </a:rPr>
                  <a:t> </a:t>
                </a:r>
                <a:r>
                  <a:rPr lang="en-US" sz="2400" i="0" dirty="0">
                    <a:solidFill>
                      <a:schemeClr val="tx1"/>
                    </a:solidFill>
                  </a:rPr>
                  <a:t>is a 0-1 variable, </a:t>
                </a:r>
                <a14:m>
                  <m:oMath xmlns:m="http://schemas.openxmlformats.org/officeDocument/2006/math">
                    <m:sSup>
                      <m:sSupPr>
                        <m:ctrlPr>
                          <a:rPr lang="en-US" sz="2400" i="1">
                            <a:solidFill>
                              <a:schemeClr val="tx1"/>
                            </a:solidFill>
                            <a:latin typeface="Cambria Math" panose="02040503050406030204" pitchFamily="18" charset="0"/>
                          </a:rPr>
                        </m:ctrlPr>
                      </m:sSupPr>
                      <m:e>
                        <m:r>
                          <a:rPr lang="en-US" sz="2400" i="1">
                            <a:solidFill>
                              <a:schemeClr val="tx1"/>
                            </a:solidFill>
                            <a:latin typeface="Cambria Math"/>
                          </a:rPr>
                          <m:t>𝑒</m:t>
                        </m:r>
                      </m:e>
                      <m:sup>
                        <m:sSub>
                          <m:sSubPr>
                            <m:ctrlPr>
                              <a:rPr lang="en-US" sz="2400" i="1">
                                <a:solidFill>
                                  <a:schemeClr val="tx1"/>
                                </a:solidFill>
                                <a:latin typeface="Cambria Math" panose="02040503050406030204" pitchFamily="18" charset="0"/>
                              </a:rPr>
                            </m:ctrlPr>
                          </m:sSubPr>
                          <m:e>
                            <m:acc>
                              <m:accPr>
                                <m:chr m:val="̂"/>
                                <m:ctrlPr>
                                  <a:rPr lang="en-US" sz="2400" i="1">
                                    <a:solidFill>
                                      <a:schemeClr val="tx1"/>
                                    </a:solidFill>
                                    <a:latin typeface="Cambria Math" panose="02040503050406030204" pitchFamily="18" charset="0"/>
                                  </a:rPr>
                                </m:ctrlPr>
                              </m:accPr>
                              <m:e>
                                <m:r>
                                  <a:rPr lang="en-US" sz="2400" i="1">
                                    <a:solidFill>
                                      <a:schemeClr val="tx1"/>
                                    </a:solidFill>
                                    <a:latin typeface="Cambria Math"/>
                                    <a:ea typeface="Cambria Math"/>
                                  </a:rPr>
                                  <m:t>𝛽</m:t>
                                </m:r>
                              </m:e>
                            </m:acc>
                          </m:e>
                          <m:sub>
                            <m:r>
                              <a:rPr lang="en-US" sz="2400" i="1">
                                <a:solidFill>
                                  <a:schemeClr val="tx1"/>
                                </a:solidFill>
                                <a:latin typeface="Cambria Math"/>
                              </a:rPr>
                              <m:t>1</m:t>
                            </m:r>
                          </m:sub>
                        </m:sSub>
                      </m:sup>
                    </m:sSup>
                    <m:r>
                      <a:rPr lang="en-US" sz="2400" i="1" smtClean="0">
                        <a:solidFill>
                          <a:schemeClr val="tx1"/>
                        </a:solidFill>
                        <a:latin typeface="Cambria Math"/>
                        <a:ea typeface="Cambria Math"/>
                      </a:rPr>
                      <m:t>∙</m:t>
                    </m:r>
                    <m:r>
                      <a:rPr lang="en-US" sz="2400" b="0" i="1" smtClean="0">
                        <a:solidFill>
                          <a:schemeClr val="tx1"/>
                        </a:solidFill>
                        <a:latin typeface="Cambria Math"/>
                        <a:ea typeface="Cambria Math"/>
                      </a:rPr>
                      <m:t>100%</m:t>
                    </m:r>
                  </m:oMath>
                </a14:m>
                <a:r>
                  <a:rPr lang="en-US" sz="2400" dirty="0">
                    <a:solidFill>
                      <a:schemeClr val="tx1"/>
                    </a:solidFill>
                  </a:rPr>
                  <a:t>  </a:t>
                </a:r>
                <a:r>
                  <a:rPr lang="en-US" sz="2400" i="0" dirty="0">
                    <a:solidFill>
                      <a:schemeClr val="tx1"/>
                    </a:solidFill>
                  </a:rPr>
                  <a:t>represents percent ratio of the estimated mean</a:t>
                </a:r>
              </a:p>
              <a:p>
                <a:pPr algn="l"/>
                <a:r>
                  <a:rPr lang="en-US" sz="2400" dirty="0">
                    <a:solidFill>
                      <a:schemeClr val="tx1"/>
                    </a:solidFill>
                  </a:rPr>
                  <a:t>    </a:t>
                </a:r>
                <a:r>
                  <a:rPr lang="en-US" sz="2400" i="0" dirty="0">
                    <a:solidFill>
                      <a:schemeClr val="tx1"/>
                    </a:solidFill>
                  </a:rPr>
                  <a:t> responses for </a:t>
                </a:r>
                <a14:m>
                  <m:oMath xmlns:m="http://schemas.openxmlformats.org/officeDocument/2006/math">
                    <m:sSub>
                      <m:sSubPr>
                        <m:ctrlPr>
                          <a:rPr lang="en-US" sz="2400" i="1" dirty="0">
                            <a:solidFill>
                              <a:schemeClr val="tx1"/>
                            </a:solidFill>
                            <a:latin typeface="Cambria Math" panose="02040503050406030204" pitchFamily="18" charset="0"/>
                          </a:rPr>
                        </m:ctrlPr>
                      </m:sSubPr>
                      <m:e>
                        <m:r>
                          <a:rPr lang="en-US" sz="2400" i="1" dirty="0">
                            <a:solidFill>
                              <a:schemeClr val="tx1"/>
                            </a:solidFill>
                            <a:latin typeface="Cambria Math"/>
                          </a:rPr>
                          <m:t>𝑥</m:t>
                        </m:r>
                      </m:e>
                      <m:sub>
                        <m:r>
                          <a:rPr lang="en-US" sz="2400" i="1" dirty="0">
                            <a:solidFill>
                              <a:schemeClr val="tx1"/>
                            </a:solidFill>
                            <a:latin typeface="Cambria Math"/>
                          </a:rPr>
                          <m:t>1</m:t>
                        </m:r>
                      </m:sub>
                    </m:sSub>
                  </m:oMath>
                </a14:m>
                <a:r>
                  <a:rPr lang="en-US" sz="2400" i="0" dirty="0">
                    <a:solidFill>
                      <a:schemeClr val="tx1"/>
                    </a:solidFill>
                  </a:rPr>
                  <a:t>=1 and</a:t>
                </a:r>
                <a:r>
                  <a:rPr lang="en-US" sz="2400" dirty="0">
                    <a:solidFill>
                      <a:schemeClr val="tx1"/>
                    </a:solidFill>
                  </a:rPr>
                  <a:t> </a:t>
                </a:r>
                <a14:m>
                  <m:oMath xmlns:m="http://schemas.openxmlformats.org/officeDocument/2006/math">
                    <m:sSub>
                      <m:sSubPr>
                        <m:ctrlPr>
                          <a:rPr lang="en-US" sz="2400" i="1" dirty="0">
                            <a:solidFill>
                              <a:schemeClr val="tx1"/>
                            </a:solidFill>
                            <a:latin typeface="Cambria Math" panose="02040503050406030204" pitchFamily="18" charset="0"/>
                          </a:rPr>
                        </m:ctrlPr>
                      </m:sSubPr>
                      <m:e>
                        <m:r>
                          <a:rPr lang="en-US" sz="2400" i="1" dirty="0">
                            <a:solidFill>
                              <a:schemeClr val="tx1"/>
                            </a:solidFill>
                            <a:latin typeface="Cambria Math"/>
                          </a:rPr>
                          <m:t>𝑥</m:t>
                        </m:r>
                      </m:e>
                      <m:sub>
                        <m:r>
                          <a:rPr lang="en-US" sz="2400" i="1" dirty="0">
                            <a:solidFill>
                              <a:schemeClr val="tx1"/>
                            </a:solidFill>
                            <a:latin typeface="Cambria Math"/>
                          </a:rPr>
                          <m:t>1</m:t>
                        </m:r>
                      </m:sub>
                    </m:sSub>
                  </m:oMath>
                </a14:m>
                <a:r>
                  <a:rPr lang="en-US" sz="2400" i="0" dirty="0">
                    <a:solidFill>
                      <a:schemeClr val="tx1"/>
                    </a:solidFill>
                  </a:rPr>
                  <a:t>=0, controlling for the other predictors.</a:t>
                </a:r>
                <a:r>
                  <a:rPr lang="en-US" sz="2400" dirty="0">
                    <a:solidFill>
                      <a:schemeClr val="tx1"/>
                    </a:solidFill>
                  </a:rPr>
                  <a:t> </a:t>
                </a:r>
                <a:r>
                  <a:rPr lang="en-US" sz="2400" i="0" dirty="0">
                    <a:solidFill>
                      <a:schemeClr val="tx1"/>
                    </a:solidFill>
                  </a:rPr>
                  <a:t>Indeed, </a:t>
                </a:r>
              </a:p>
              <a:p>
                <a14:m>
                  <m:oMath xmlns:m="http://schemas.openxmlformats.org/officeDocument/2006/math">
                    <m:f>
                      <m:fPr>
                        <m:ctrlPr>
                          <a:rPr lang="en-US" sz="2800" i="1" smtClean="0">
                            <a:solidFill>
                              <a:schemeClr val="tx1"/>
                            </a:solidFill>
                            <a:latin typeface="Cambria Math" panose="02040503050406030204" pitchFamily="18" charset="0"/>
                          </a:rPr>
                        </m:ctrlPr>
                      </m:fPr>
                      <m:num>
                        <m:acc>
                          <m:accPr>
                            <m:chr m:val="̂"/>
                            <m:ctrlPr>
                              <a:rPr lang="en-US" sz="2800" i="1" smtClean="0">
                                <a:solidFill>
                                  <a:schemeClr val="tx1"/>
                                </a:solidFill>
                                <a:latin typeface="Cambria Math" panose="02040503050406030204" pitchFamily="18" charset="0"/>
                              </a:rPr>
                            </m:ctrlPr>
                          </m:accPr>
                          <m:e>
                            <m:r>
                              <a:rPr lang="en-US" sz="2800" b="0" i="1" smtClean="0">
                                <a:solidFill>
                                  <a:schemeClr val="tx1"/>
                                </a:solidFill>
                                <a:latin typeface="Cambria Math"/>
                              </a:rPr>
                              <m:t>𝐸</m:t>
                            </m:r>
                          </m:e>
                        </m:acc>
                        <m:r>
                          <a:rPr lang="en-US" sz="2800" b="0" i="1" smtClean="0">
                            <a:solidFill>
                              <a:schemeClr val="tx1"/>
                            </a:solidFill>
                            <a:latin typeface="Cambria Math"/>
                          </a:rPr>
                          <m:t>𝑦</m:t>
                        </m:r>
                        <m:sSub>
                          <m:sSubPr>
                            <m:ctrlPr>
                              <a:rPr lang="en-US" sz="2800" b="0" i="1" smtClean="0">
                                <a:solidFill>
                                  <a:schemeClr val="tx1"/>
                                </a:solidFill>
                                <a:latin typeface="Cambria Math" panose="02040503050406030204" pitchFamily="18" charset="0"/>
                              </a:rPr>
                            </m:ctrlPr>
                          </m:sSubPr>
                          <m:e>
                            <m:r>
                              <a:rPr lang="en-US" sz="2800" b="0" i="1" smtClean="0">
                                <a:solidFill>
                                  <a:schemeClr val="tx1"/>
                                </a:solidFill>
                                <a:latin typeface="Cambria Math"/>
                              </a:rPr>
                              <m:t>|</m:t>
                            </m:r>
                          </m:e>
                          <m:sub>
                            <m:sSub>
                              <m:sSubPr>
                                <m:ctrlPr>
                                  <a:rPr lang="en-US" sz="2800" b="0" i="1" smtClean="0">
                                    <a:solidFill>
                                      <a:schemeClr val="tx1"/>
                                    </a:solidFill>
                                    <a:latin typeface="Cambria Math" panose="02040503050406030204" pitchFamily="18" charset="0"/>
                                  </a:rPr>
                                </m:ctrlPr>
                              </m:sSubPr>
                              <m:e>
                                <m:r>
                                  <a:rPr lang="en-US" sz="2800" b="0" i="1" smtClean="0">
                                    <a:solidFill>
                                      <a:schemeClr val="tx1"/>
                                    </a:solidFill>
                                    <a:latin typeface="Cambria Math"/>
                                  </a:rPr>
                                  <m:t>𝑥</m:t>
                                </m:r>
                              </m:e>
                              <m:sub>
                                <m:r>
                                  <a:rPr lang="en-US" sz="2800" b="0" i="1" smtClean="0">
                                    <a:solidFill>
                                      <a:schemeClr val="tx1"/>
                                    </a:solidFill>
                                    <a:latin typeface="Cambria Math"/>
                                  </a:rPr>
                                  <m:t>1</m:t>
                                </m:r>
                              </m:sub>
                            </m:sSub>
                            <m:r>
                              <a:rPr lang="en-US" sz="2800" b="0" i="1" smtClean="0">
                                <a:solidFill>
                                  <a:schemeClr val="tx1"/>
                                </a:solidFill>
                                <a:latin typeface="Cambria Math"/>
                              </a:rPr>
                              <m:t>=1</m:t>
                            </m:r>
                          </m:sub>
                        </m:sSub>
                      </m:num>
                      <m:den>
                        <m:acc>
                          <m:accPr>
                            <m:chr m:val="̂"/>
                            <m:ctrlPr>
                              <a:rPr lang="en-US" sz="2800" b="0" i="1" smtClean="0">
                                <a:solidFill>
                                  <a:schemeClr val="tx1"/>
                                </a:solidFill>
                                <a:latin typeface="Cambria Math" panose="02040503050406030204" pitchFamily="18" charset="0"/>
                              </a:rPr>
                            </m:ctrlPr>
                          </m:accPr>
                          <m:e>
                            <m:r>
                              <a:rPr lang="en-US" sz="2800" b="0" i="1" smtClean="0">
                                <a:solidFill>
                                  <a:schemeClr val="tx1"/>
                                </a:solidFill>
                                <a:latin typeface="Cambria Math"/>
                              </a:rPr>
                              <m:t>𝐸</m:t>
                            </m:r>
                          </m:e>
                        </m:acc>
                        <m:r>
                          <a:rPr lang="en-US" sz="2800" i="1">
                            <a:solidFill>
                              <a:schemeClr val="tx1"/>
                            </a:solidFill>
                            <a:latin typeface="Cambria Math"/>
                          </a:rPr>
                          <m:t>𝑦</m:t>
                        </m:r>
                        <m:sSub>
                          <m:sSubPr>
                            <m:ctrlPr>
                              <a:rPr lang="en-US" sz="2800" i="1">
                                <a:solidFill>
                                  <a:schemeClr val="tx1"/>
                                </a:solidFill>
                                <a:latin typeface="Cambria Math" panose="02040503050406030204" pitchFamily="18" charset="0"/>
                              </a:rPr>
                            </m:ctrlPr>
                          </m:sSubPr>
                          <m:e>
                            <m:r>
                              <a:rPr lang="en-US" sz="2800" i="1">
                                <a:solidFill>
                                  <a:schemeClr val="tx1"/>
                                </a:solidFill>
                                <a:latin typeface="Cambria Math"/>
                              </a:rPr>
                              <m:t>|</m:t>
                            </m:r>
                          </m:e>
                          <m:sub>
                            <m:sSub>
                              <m:sSubPr>
                                <m:ctrlPr>
                                  <a:rPr lang="en-US" sz="2800" i="1">
                                    <a:solidFill>
                                      <a:schemeClr val="tx1"/>
                                    </a:solidFill>
                                    <a:latin typeface="Cambria Math" panose="02040503050406030204" pitchFamily="18" charset="0"/>
                                  </a:rPr>
                                </m:ctrlPr>
                              </m:sSubPr>
                              <m:e>
                                <m:r>
                                  <a:rPr lang="en-US" sz="2800" i="1">
                                    <a:solidFill>
                                      <a:schemeClr val="tx1"/>
                                    </a:solidFill>
                                    <a:latin typeface="Cambria Math"/>
                                  </a:rPr>
                                  <m:t>𝑥</m:t>
                                </m:r>
                              </m:e>
                              <m:sub>
                                <m:r>
                                  <a:rPr lang="en-US" sz="2800" i="1">
                                    <a:solidFill>
                                      <a:schemeClr val="tx1"/>
                                    </a:solidFill>
                                    <a:latin typeface="Cambria Math"/>
                                  </a:rPr>
                                  <m:t>1</m:t>
                                </m:r>
                              </m:sub>
                            </m:sSub>
                            <m:r>
                              <a:rPr lang="en-US" sz="2800" b="0" i="1" smtClean="0">
                                <a:solidFill>
                                  <a:schemeClr val="tx1"/>
                                </a:solidFill>
                                <a:latin typeface="Cambria Math"/>
                              </a:rPr>
                              <m:t>=0</m:t>
                            </m:r>
                          </m:sub>
                        </m:sSub>
                      </m:den>
                    </m:f>
                    <m:r>
                      <a:rPr lang="en-US" sz="2800" i="1" smtClean="0">
                        <a:solidFill>
                          <a:schemeClr val="tx1"/>
                        </a:solidFill>
                        <a:latin typeface="Cambria Math"/>
                        <a:ea typeface="Cambria Math"/>
                      </a:rPr>
                      <m:t>∙</m:t>
                    </m:r>
                    <m:r>
                      <a:rPr lang="en-US" sz="2800" b="0" i="1" smtClean="0">
                        <a:solidFill>
                          <a:schemeClr val="tx1"/>
                        </a:solidFill>
                        <a:latin typeface="Cambria Math"/>
                        <a:ea typeface="Cambria Math"/>
                      </a:rPr>
                      <m:t>100%=</m:t>
                    </m:r>
                    <m:f>
                      <m:fPr>
                        <m:ctrlPr>
                          <a:rPr lang="en-US" sz="2800" b="0" i="1" smtClean="0">
                            <a:solidFill>
                              <a:schemeClr val="tx1"/>
                            </a:solidFill>
                            <a:latin typeface="Cambria Math" panose="02040503050406030204" pitchFamily="18" charset="0"/>
                            <a:ea typeface="Cambria Math"/>
                          </a:rPr>
                        </m:ctrlPr>
                      </m:fPr>
                      <m:num>
                        <m:func>
                          <m:funcPr>
                            <m:ctrlPr>
                              <a:rPr lang="en-US" sz="2800" i="1">
                                <a:solidFill>
                                  <a:schemeClr val="tx1"/>
                                </a:solidFill>
                                <a:latin typeface="Cambria Math" panose="02040503050406030204" pitchFamily="18" charset="0"/>
                              </a:rPr>
                            </m:ctrlPr>
                          </m:funcPr>
                          <m:fName>
                            <m:r>
                              <m:rPr>
                                <m:sty m:val="p"/>
                              </m:rPr>
                              <a:rPr lang="en-US" sz="2800">
                                <a:solidFill>
                                  <a:schemeClr val="tx1"/>
                                </a:solidFill>
                                <a:latin typeface="Cambria Math"/>
                              </a:rPr>
                              <m:t>exp</m:t>
                            </m:r>
                          </m:fName>
                          <m:e>
                            <m:d>
                              <m:dPr>
                                <m:ctrlPr>
                                  <a:rPr lang="en-US" sz="2800" i="1" smtClean="0">
                                    <a:solidFill>
                                      <a:schemeClr val="tx1"/>
                                    </a:solidFill>
                                    <a:latin typeface="Cambria Math" panose="02040503050406030204" pitchFamily="18" charset="0"/>
                                  </a:rPr>
                                </m:ctrlPr>
                              </m:dPr>
                              <m:e>
                                <m:sSub>
                                  <m:sSubPr>
                                    <m:ctrlPr>
                                      <a:rPr lang="en-US" sz="2800" i="1">
                                        <a:solidFill>
                                          <a:schemeClr val="tx1"/>
                                        </a:solidFill>
                                        <a:latin typeface="Cambria Math" panose="02040503050406030204" pitchFamily="18" charset="0"/>
                                      </a:rPr>
                                    </m:ctrlPr>
                                  </m:sSubPr>
                                  <m:e>
                                    <m:acc>
                                      <m:accPr>
                                        <m:chr m:val="̂"/>
                                        <m:ctrlPr>
                                          <a:rPr lang="en-US" sz="2800" i="1">
                                            <a:solidFill>
                                              <a:schemeClr val="tx1"/>
                                            </a:solidFill>
                                            <a:latin typeface="Cambria Math" panose="02040503050406030204" pitchFamily="18" charset="0"/>
                                          </a:rPr>
                                        </m:ctrlPr>
                                      </m:accPr>
                                      <m:e>
                                        <m:r>
                                          <a:rPr lang="en-US" sz="2800" i="1">
                                            <a:solidFill>
                                              <a:schemeClr val="tx1"/>
                                            </a:solidFill>
                                            <a:latin typeface="Cambria Math"/>
                                          </a:rPr>
                                          <m:t>𝛽</m:t>
                                        </m:r>
                                      </m:e>
                                    </m:acc>
                                  </m:e>
                                  <m:sub>
                                    <m:r>
                                      <a:rPr lang="en-US" sz="2800" i="1">
                                        <a:solidFill>
                                          <a:schemeClr val="tx1"/>
                                        </a:solidFill>
                                        <a:latin typeface="Cambria Math"/>
                                      </a:rPr>
                                      <m:t>0</m:t>
                                    </m:r>
                                  </m:sub>
                                </m:sSub>
                                <m:r>
                                  <a:rPr lang="en-US" sz="2800" i="1">
                                    <a:solidFill>
                                      <a:schemeClr val="tx1"/>
                                    </a:solidFill>
                                    <a:latin typeface="Cambria Math"/>
                                  </a:rPr>
                                  <m:t>+</m:t>
                                </m:r>
                                <m:sSub>
                                  <m:sSubPr>
                                    <m:ctrlPr>
                                      <a:rPr lang="en-US" sz="2800" i="1">
                                        <a:solidFill>
                                          <a:schemeClr val="tx1"/>
                                        </a:solidFill>
                                        <a:latin typeface="Cambria Math" panose="02040503050406030204" pitchFamily="18" charset="0"/>
                                      </a:rPr>
                                    </m:ctrlPr>
                                  </m:sSubPr>
                                  <m:e>
                                    <m:acc>
                                      <m:accPr>
                                        <m:chr m:val="̂"/>
                                        <m:ctrlPr>
                                          <a:rPr lang="en-US" sz="2800" i="1">
                                            <a:solidFill>
                                              <a:schemeClr val="tx1"/>
                                            </a:solidFill>
                                            <a:latin typeface="Cambria Math" panose="02040503050406030204" pitchFamily="18" charset="0"/>
                                          </a:rPr>
                                        </m:ctrlPr>
                                      </m:accPr>
                                      <m:e>
                                        <m:r>
                                          <a:rPr lang="en-US" sz="2800" i="1">
                                            <a:solidFill>
                                              <a:schemeClr val="tx1"/>
                                            </a:solidFill>
                                            <a:latin typeface="Cambria Math"/>
                                          </a:rPr>
                                          <m:t>𝛽</m:t>
                                        </m:r>
                                      </m:e>
                                    </m:acc>
                                  </m:e>
                                  <m:sub>
                                    <m:r>
                                      <a:rPr lang="en-US" sz="2800" i="1">
                                        <a:solidFill>
                                          <a:schemeClr val="tx1"/>
                                        </a:solidFill>
                                        <a:latin typeface="Cambria Math"/>
                                      </a:rPr>
                                      <m:t>1</m:t>
                                    </m:r>
                                  </m:sub>
                                </m:sSub>
                                <m:r>
                                  <a:rPr lang="en-US" sz="2800" i="1">
                                    <a:solidFill>
                                      <a:schemeClr val="tx1"/>
                                    </a:solidFill>
                                    <a:latin typeface="Cambria Math"/>
                                    <a:ea typeface="Cambria Math"/>
                                  </a:rPr>
                                  <m:t>∙1</m:t>
                                </m:r>
                                <m:r>
                                  <a:rPr lang="en-US" sz="2800" i="1">
                                    <a:solidFill>
                                      <a:schemeClr val="tx1"/>
                                    </a:solidFill>
                                    <a:latin typeface="Cambria Math"/>
                                  </a:rPr>
                                  <m:t>+</m:t>
                                </m:r>
                                <m:sSub>
                                  <m:sSubPr>
                                    <m:ctrlPr>
                                      <a:rPr lang="en-US" sz="2800" i="1">
                                        <a:solidFill>
                                          <a:schemeClr val="tx1"/>
                                        </a:solidFill>
                                        <a:latin typeface="Cambria Math" panose="02040503050406030204" pitchFamily="18" charset="0"/>
                                      </a:rPr>
                                    </m:ctrlPr>
                                  </m:sSubPr>
                                  <m:e>
                                    <m:acc>
                                      <m:accPr>
                                        <m:chr m:val="̂"/>
                                        <m:ctrlPr>
                                          <a:rPr lang="en-US" sz="2800" i="1">
                                            <a:solidFill>
                                              <a:schemeClr val="tx1"/>
                                            </a:solidFill>
                                            <a:latin typeface="Cambria Math" panose="02040503050406030204" pitchFamily="18" charset="0"/>
                                          </a:rPr>
                                        </m:ctrlPr>
                                      </m:accPr>
                                      <m:e>
                                        <m:r>
                                          <a:rPr lang="en-US" sz="2800" i="1">
                                            <a:solidFill>
                                              <a:schemeClr val="tx1"/>
                                            </a:solidFill>
                                            <a:latin typeface="Cambria Math"/>
                                          </a:rPr>
                                          <m:t>𝛽</m:t>
                                        </m:r>
                                      </m:e>
                                    </m:acc>
                                  </m:e>
                                  <m:sub>
                                    <m:r>
                                      <a:rPr lang="en-US" sz="2800" i="1">
                                        <a:solidFill>
                                          <a:schemeClr val="tx1"/>
                                        </a:solidFill>
                                        <a:latin typeface="Cambria Math" panose="02040503050406030204" pitchFamily="18" charset="0"/>
                                      </a:rPr>
                                      <m:t>1</m:t>
                                    </m:r>
                                  </m:sub>
                                </m:sSub>
                                <m:sSub>
                                  <m:sSubPr>
                                    <m:ctrlPr>
                                      <a:rPr lang="en-US" sz="2800" i="1">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rPr>
                                      <m:t>𝑥</m:t>
                                    </m:r>
                                  </m:e>
                                  <m:sub>
                                    <m:r>
                                      <a:rPr lang="en-US" sz="2800" i="1">
                                        <a:solidFill>
                                          <a:schemeClr val="tx1"/>
                                        </a:solidFill>
                                        <a:latin typeface="Cambria Math" panose="02040503050406030204" pitchFamily="18" charset="0"/>
                                      </a:rPr>
                                      <m:t>1</m:t>
                                    </m:r>
                                  </m:sub>
                                </m:sSub>
                                <m:r>
                                  <a:rPr lang="en-US" sz="2800" i="1">
                                    <a:solidFill>
                                      <a:schemeClr val="tx1"/>
                                    </a:solidFill>
                                    <a:latin typeface="Cambria Math"/>
                                  </a:rPr>
                                  <m:t>…+</m:t>
                                </m:r>
                                <m:sSub>
                                  <m:sSubPr>
                                    <m:ctrlPr>
                                      <a:rPr lang="en-US" sz="2800" i="1">
                                        <a:solidFill>
                                          <a:schemeClr val="tx1"/>
                                        </a:solidFill>
                                        <a:latin typeface="Cambria Math" panose="02040503050406030204" pitchFamily="18" charset="0"/>
                                      </a:rPr>
                                    </m:ctrlPr>
                                  </m:sSubPr>
                                  <m:e>
                                    <m:acc>
                                      <m:accPr>
                                        <m:chr m:val="̂"/>
                                        <m:ctrlPr>
                                          <a:rPr lang="en-US" sz="2800" i="1">
                                            <a:solidFill>
                                              <a:schemeClr val="tx1"/>
                                            </a:solidFill>
                                            <a:latin typeface="Cambria Math" panose="02040503050406030204" pitchFamily="18" charset="0"/>
                                          </a:rPr>
                                        </m:ctrlPr>
                                      </m:accPr>
                                      <m:e>
                                        <m:r>
                                          <a:rPr lang="en-US" sz="2800" i="1">
                                            <a:solidFill>
                                              <a:schemeClr val="tx1"/>
                                            </a:solidFill>
                                            <a:latin typeface="Cambria Math"/>
                                          </a:rPr>
                                          <m:t>𝛽</m:t>
                                        </m:r>
                                      </m:e>
                                    </m:acc>
                                  </m:e>
                                  <m:sub>
                                    <m:r>
                                      <a:rPr lang="en-US" sz="2800" i="1">
                                        <a:solidFill>
                                          <a:schemeClr val="tx1"/>
                                        </a:solidFill>
                                        <a:latin typeface="Cambria Math"/>
                                      </a:rPr>
                                      <m:t>𝑘</m:t>
                                    </m:r>
                                  </m:sub>
                                </m:sSub>
                                <m:sSub>
                                  <m:sSubPr>
                                    <m:ctrlPr>
                                      <a:rPr lang="en-US" sz="2800" i="1">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rPr>
                                      <m:t>𝑥</m:t>
                                    </m:r>
                                  </m:e>
                                  <m:sub>
                                    <m:r>
                                      <a:rPr lang="en-US" sz="2800" i="1">
                                        <a:solidFill>
                                          <a:schemeClr val="tx1"/>
                                        </a:solidFill>
                                        <a:latin typeface="Cambria Math" panose="02040503050406030204" pitchFamily="18" charset="0"/>
                                      </a:rPr>
                                      <m:t>𝑘</m:t>
                                    </m:r>
                                  </m:sub>
                                </m:sSub>
                              </m:e>
                            </m:d>
                          </m:e>
                        </m:func>
                      </m:num>
                      <m:den>
                        <m:func>
                          <m:funcPr>
                            <m:ctrlPr>
                              <a:rPr lang="en-US" sz="2800" i="1">
                                <a:solidFill>
                                  <a:schemeClr val="tx1"/>
                                </a:solidFill>
                                <a:latin typeface="Cambria Math" panose="02040503050406030204" pitchFamily="18" charset="0"/>
                              </a:rPr>
                            </m:ctrlPr>
                          </m:funcPr>
                          <m:fName>
                            <m:r>
                              <m:rPr>
                                <m:sty m:val="p"/>
                              </m:rPr>
                              <a:rPr lang="en-US" sz="2800">
                                <a:solidFill>
                                  <a:schemeClr val="tx1"/>
                                </a:solidFill>
                                <a:latin typeface="Cambria Math"/>
                              </a:rPr>
                              <m:t>exp</m:t>
                            </m:r>
                          </m:fName>
                          <m:e>
                            <m:d>
                              <m:dPr>
                                <m:ctrlPr>
                                  <a:rPr lang="en-US" sz="2800" i="1" smtClean="0">
                                    <a:solidFill>
                                      <a:schemeClr val="tx1"/>
                                    </a:solidFill>
                                    <a:latin typeface="Cambria Math" panose="02040503050406030204" pitchFamily="18" charset="0"/>
                                  </a:rPr>
                                </m:ctrlPr>
                              </m:dPr>
                              <m:e>
                                <m:sSub>
                                  <m:sSubPr>
                                    <m:ctrlPr>
                                      <a:rPr lang="en-US" sz="2800" i="1">
                                        <a:solidFill>
                                          <a:schemeClr val="tx1"/>
                                        </a:solidFill>
                                        <a:latin typeface="Cambria Math" panose="02040503050406030204" pitchFamily="18" charset="0"/>
                                      </a:rPr>
                                    </m:ctrlPr>
                                  </m:sSubPr>
                                  <m:e>
                                    <m:acc>
                                      <m:accPr>
                                        <m:chr m:val="̂"/>
                                        <m:ctrlPr>
                                          <a:rPr lang="en-US" sz="2800" i="1">
                                            <a:solidFill>
                                              <a:schemeClr val="tx1"/>
                                            </a:solidFill>
                                            <a:latin typeface="Cambria Math" panose="02040503050406030204" pitchFamily="18" charset="0"/>
                                          </a:rPr>
                                        </m:ctrlPr>
                                      </m:accPr>
                                      <m:e>
                                        <m:r>
                                          <a:rPr lang="en-US" sz="2800" i="1">
                                            <a:solidFill>
                                              <a:schemeClr val="tx1"/>
                                            </a:solidFill>
                                            <a:latin typeface="Cambria Math"/>
                                          </a:rPr>
                                          <m:t>𝛽</m:t>
                                        </m:r>
                                      </m:e>
                                    </m:acc>
                                  </m:e>
                                  <m:sub>
                                    <m:r>
                                      <a:rPr lang="en-US" sz="2800" i="1">
                                        <a:solidFill>
                                          <a:schemeClr val="tx1"/>
                                        </a:solidFill>
                                        <a:latin typeface="Cambria Math"/>
                                      </a:rPr>
                                      <m:t>0</m:t>
                                    </m:r>
                                  </m:sub>
                                </m:sSub>
                                <m:r>
                                  <a:rPr lang="en-US" sz="2800" i="1">
                                    <a:solidFill>
                                      <a:schemeClr val="tx1"/>
                                    </a:solidFill>
                                    <a:latin typeface="Cambria Math"/>
                                  </a:rPr>
                                  <m:t>+</m:t>
                                </m:r>
                                <m:sSub>
                                  <m:sSubPr>
                                    <m:ctrlPr>
                                      <a:rPr lang="en-US" sz="2800" i="1">
                                        <a:solidFill>
                                          <a:schemeClr val="tx1"/>
                                        </a:solidFill>
                                        <a:latin typeface="Cambria Math" panose="02040503050406030204" pitchFamily="18" charset="0"/>
                                      </a:rPr>
                                    </m:ctrlPr>
                                  </m:sSubPr>
                                  <m:e>
                                    <m:acc>
                                      <m:accPr>
                                        <m:chr m:val="̂"/>
                                        <m:ctrlPr>
                                          <a:rPr lang="en-US" sz="2800" i="1">
                                            <a:solidFill>
                                              <a:schemeClr val="tx1"/>
                                            </a:solidFill>
                                            <a:latin typeface="Cambria Math" panose="02040503050406030204" pitchFamily="18" charset="0"/>
                                          </a:rPr>
                                        </m:ctrlPr>
                                      </m:accPr>
                                      <m:e>
                                        <m:r>
                                          <a:rPr lang="en-US" sz="2800" i="1">
                                            <a:solidFill>
                                              <a:schemeClr val="tx1"/>
                                            </a:solidFill>
                                            <a:latin typeface="Cambria Math"/>
                                          </a:rPr>
                                          <m:t>𝛽</m:t>
                                        </m:r>
                                      </m:e>
                                    </m:acc>
                                  </m:e>
                                  <m:sub>
                                    <m:r>
                                      <a:rPr lang="en-US" sz="2800" i="1">
                                        <a:solidFill>
                                          <a:schemeClr val="tx1"/>
                                        </a:solidFill>
                                        <a:latin typeface="Cambria Math"/>
                                      </a:rPr>
                                      <m:t>1</m:t>
                                    </m:r>
                                  </m:sub>
                                </m:sSub>
                                <m:r>
                                  <a:rPr lang="en-US" sz="2800" i="1">
                                    <a:solidFill>
                                      <a:schemeClr val="tx1"/>
                                    </a:solidFill>
                                    <a:latin typeface="Cambria Math"/>
                                    <a:ea typeface="Cambria Math"/>
                                  </a:rPr>
                                  <m:t>∙0</m:t>
                                </m:r>
                                <m:r>
                                  <a:rPr lang="en-US" sz="2800" i="1">
                                    <a:solidFill>
                                      <a:schemeClr val="tx1"/>
                                    </a:solidFill>
                                    <a:latin typeface="Cambria Math"/>
                                  </a:rPr>
                                  <m:t>+</m:t>
                                </m:r>
                                <m:sSub>
                                  <m:sSubPr>
                                    <m:ctrlPr>
                                      <a:rPr lang="en-US" sz="2800" i="1">
                                        <a:solidFill>
                                          <a:schemeClr val="tx1"/>
                                        </a:solidFill>
                                        <a:latin typeface="Cambria Math" panose="02040503050406030204" pitchFamily="18" charset="0"/>
                                      </a:rPr>
                                    </m:ctrlPr>
                                  </m:sSubPr>
                                  <m:e>
                                    <m:acc>
                                      <m:accPr>
                                        <m:chr m:val="̂"/>
                                        <m:ctrlPr>
                                          <a:rPr lang="en-US" sz="2800" i="1">
                                            <a:solidFill>
                                              <a:schemeClr val="tx1"/>
                                            </a:solidFill>
                                            <a:latin typeface="Cambria Math" panose="02040503050406030204" pitchFamily="18" charset="0"/>
                                          </a:rPr>
                                        </m:ctrlPr>
                                      </m:accPr>
                                      <m:e>
                                        <m:r>
                                          <a:rPr lang="en-US" sz="2800" i="1">
                                            <a:solidFill>
                                              <a:schemeClr val="tx1"/>
                                            </a:solidFill>
                                            <a:latin typeface="Cambria Math"/>
                                          </a:rPr>
                                          <m:t>𝛽</m:t>
                                        </m:r>
                                      </m:e>
                                    </m:acc>
                                  </m:e>
                                  <m:sub>
                                    <m:r>
                                      <a:rPr lang="en-US" sz="2800" i="1">
                                        <a:solidFill>
                                          <a:schemeClr val="tx1"/>
                                        </a:solidFill>
                                        <a:latin typeface="Cambria Math" panose="02040503050406030204" pitchFamily="18" charset="0"/>
                                      </a:rPr>
                                      <m:t>1</m:t>
                                    </m:r>
                                  </m:sub>
                                </m:sSub>
                                <m:sSub>
                                  <m:sSubPr>
                                    <m:ctrlPr>
                                      <a:rPr lang="en-US" sz="2800" i="1">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rPr>
                                      <m:t>𝑥</m:t>
                                    </m:r>
                                  </m:e>
                                  <m:sub>
                                    <m:r>
                                      <a:rPr lang="en-US" sz="2800" i="1">
                                        <a:solidFill>
                                          <a:schemeClr val="tx1"/>
                                        </a:solidFill>
                                        <a:latin typeface="Cambria Math" panose="02040503050406030204" pitchFamily="18" charset="0"/>
                                      </a:rPr>
                                      <m:t>1</m:t>
                                    </m:r>
                                  </m:sub>
                                </m:sSub>
                                <m:r>
                                  <a:rPr lang="en-US" sz="2800" i="1">
                                    <a:solidFill>
                                      <a:schemeClr val="tx1"/>
                                    </a:solidFill>
                                    <a:latin typeface="Cambria Math"/>
                                  </a:rPr>
                                  <m:t>…+</m:t>
                                </m:r>
                                <m:sSub>
                                  <m:sSubPr>
                                    <m:ctrlPr>
                                      <a:rPr lang="en-US" sz="2800" i="1">
                                        <a:solidFill>
                                          <a:schemeClr val="tx1"/>
                                        </a:solidFill>
                                        <a:latin typeface="Cambria Math" panose="02040503050406030204" pitchFamily="18" charset="0"/>
                                      </a:rPr>
                                    </m:ctrlPr>
                                  </m:sSubPr>
                                  <m:e>
                                    <m:acc>
                                      <m:accPr>
                                        <m:chr m:val="̂"/>
                                        <m:ctrlPr>
                                          <a:rPr lang="en-US" sz="2800" i="1">
                                            <a:solidFill>
                                              <a:schemeClr val="tx1"/>
                                            </a:solidFill>
                                            <a:latin typeface="Cambria Math" panose="02040503050406030204" pitchFamily="18" charset="0"/>
                                          </a:rPr>
                                        </m:ctrlPr>
                                      </m:accPr>
                                      <m:e>
                                        <m:r>
                                          <a:rPr lang="en-US" sz="2800" i="1">
                                            <a:solidFill>
                                              <a:schemeClr val="tx1"/>
                                            </a:solidFill>
                                            <a:latin typeface="Cambria Math"/>
                                          </a:rPr>
                                          <m:t>𝛽</m:t>
                                        </m:r>
                                      </m:e>
                                    </m:acc>
                                  </m:e>
                                  <m:sub>
                                    <m:r>
                                      <a:rPr lang="en-US" sz="2800" i="1">
                                        <a:solidFill>
                                          <a:schemeClr val="tx1"/>
                                        </a:solidFill>
                                        <a:latin typeface="Cambria Math"/>
                                      </a:rPr>
                                      <m:t>𝑘</m:t>
                                    </m:r>
                                  </m:sub>
                                </m:sSub>
                                <m:sSub>
                                  <m:sSubPr>
                                    <m:ctrlPr>
                                      <a:rPr lang="en-US" sz="2800" i="1">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rPr>
                                      <m:t>𝑥</m:t>
                                    </m:r>
                                  </m:e>
                                  <m:sub>
                                    <m:r>
                                      <a:rPr lang="en-US" sz="2800" i="1">
                                        <a:solidFill>
                                          <a:schemeClr val="tx1"/>
                                        </a:solidFill>
                                        <a:latin typeface="Cambria Math" panose="02040503050406030204" pitchFamily="18" charset="0"/>
                                      </a:rPr>
                                      <m:t>𝑘</m:t>
                                    </m:r>
                                  </m:sub>
                                </m:sSub>
                              </m:e>
                            </m:d>
                          </m:e>
                        </m:func>
                      </m:den>
                    </m:f>
                    <m:r>
                      <a:rPr lang="en-US" sz="2800" b="0" i="1" smtClean="0">
                        <a:solidFill>
                          <a:schemeClr val="tx1"/>
                        </a:solidFill>
                        <a:latin typeface="Cambria Math"/>
                        <a:ea typeface="Cambria Math"/>
                      </a:rPr>
                      <m:t>∙100%=</m:t>
                    </m:r>
                    <m:sSup>
                      <m:sSupPr>
                        <m:ctrlPr>
                          <a:rPr lang="en-US" sz="2800" i="1">
                            <a:solidFill>
                              <a:schemeClr val="tx1"/>
                            </a:solidFill>
                            <a:latin typeface="Cambria Math" panose="02040503050406030204" pitchFamily="18" charset="0"/>
                          </a:rPr>
                        </m:ctrlPr>
                      </m:sSupPr>
                      <m:e>
                        <m:r>
                          <a:rPr lang="en-US" sz="2800" i="1">
                            <a:solidFill>
                              <a:schemeClr val="tx1"/>
                            </a:solidFill>
                            <a:latin typeface="Cambria Math"/>
                          </a:rPr>
                          <m:t>𝑒</m:t>
                        </m:r>
                      </m:e>
                      <m:sup>
                        <m:sSub>
                          <m:sSubPr>
                            <m:ctrlPr>
                              <a:rPr lang="en-US" sz="2800" i="1">
                                <a:solidFill>
                                  <a:schemeClr val="tx1"/>
                                </a:solidFill>
                                <a:latin typeface="Cambria Math" panose="02040503050406030204" pitchFamily="18" charset="0"/>
                              </a:rPr>
                            </m:ctrlPr>
                          </m:sSubPr>
                          <m:e>
                            <m:acc>
                              <m:accPr>
                                <m:chr m:val="̂"/>
                                <m:ctrlPr>
                                  <a:rPr lang="en-US" sz="2800" i="1">
                                    <a:solidFill>
                                      <a:schemeClr val="tx1"/>
                                    </a:solidFill>
                                    <a:latin typeface="Cambria Math" panose="02040503050406030204" pitchFamily="18" charset="0"/>
                                  </a:rPr>
                                </m:ctrlPr>
                              </m:accPr>
                              <m:e>
                                <m:r>
                                  <a:rPr lang="en-US" sz="2800" i="1">
                                    <a:solidFill>
                                      <a:schemeClr val="tx1"/>
                                    </a:solidFill>
                                    <a:latin typeface="Cambria Math"/>
                                    <a:ea typeface="Cambria Math"/>
                                  </a:rPr>
                                  <m:t>𝛽</m:t>
                                </m:r>
                              </m:e>
                            </m:acc>
                          </m:e>
                          <m:sub>
                            <m:r>
                              <a:rPr lang="en-US" sz="2800" i="1">
                                <a:solidFill>
                                  <a:schemeClr val="tx1"/>
                                </a:solidFill>
                                <a:latin typeface="Cambria Math"/>
                              </a:rPr>
                              <m:t>1</m:t>
                            </m:r>
                          </m:sub>
                        </m:sSub>
                      </m:sup>
                    </m:sSup>
                    <m:r>
                      <a:rPr lang="en-US" sz="2800" i="1">
                        <a:solidFill>
                          <a:schemeClr val="tx1"/>
                        </a:solidFill>
                        <a:latin typeface="Cambria Math"/>
                        <a:ea typeface="Cambria Math"/>
                      </a:rPr>
                      <m:t>∙100%</m:t>
                    </m:r>
                  </m:oMath>
                </a14:m>
                <a:r>
                  <a:rPr lang="en-US" sz="2800" dirty="0">
                    <a:solidFill>
                      <a:schemeClr val="tx1"/>
                    </a:solidFill>
                  </a:rPr>
                  <a:t>.</a:t>
                </a:r>
              </a:p>
              <a:p>
                <a:pPr algn="ctr"/>
                <a:endParaRPr lang="en-US" sz="1000" dirty="0">
                  <a:solidFill>
                    <a:schemeClr val="tx1"/>
                  </a:solidFill>
                </a:endParaRPr>
              </a:p>
              <a:p>
                <a:pPr algn="ctr"/>
                <a:endParaRPr lang="en-US" sz="1000" dirty="0">
                  <a:solidFill>
                    <a:schemeClr val="tx1"/>
                  </a:solidFill>
                </a:endParaRPr>
              </a:p>
              <a:p>
                <a:pPr algn="ctr"/>
                <a:endParaRPr lang="en-US" sz="1000" dirty="0">
                  <a:solidFill>
                    <a:schemeClr val="tx1"/>
                  </a:solidFill>
                </a:endParaRPr>
              </a:p>
              <a:p>
                <a:pPr marL="457200" indent="-457200" algn="l">
                  <a:buClr>
                    <a:srgbClr val="7030A0"/>
                  </a:buClr>
                  <a:buFont typeface="Wingdings" panose="05000000000000000000" pitchFamily="2" charset="2"/>
                  <a:buChar char="q"/>
                </a:pPr>
                <a:r>
                  <a:rPr lang="en-US" sz="2800" i="0" dirty="0">
                    <a:solidFill>
                      <a:schemeClr val="tx1"/>
                    </a:solidFill>
                  </a:rPr>
                  <a:t>Prediction:</a:t>
                </a:r>
                <a:r>
                  <a:rPr lang="en-US" sz="2800" dirty="0">
                    <a:solidFill>
                      <a:schemeClr val="tx1"/>
                    </a:solidFill>
                  </a:rPr>
                  <a:t> </a:t>
                </a:r>
                <a14:m>
                  <m:oMath xmlns:m="http://schemas.openxmlformats.org/officeDocument/2006/math">
                    <m:sSup>
                      <m:sSupPr>
                        <m:ctrlPr>
                          <a:rPr lang="en-US" sz="2800" i="1">
                            <a:solidFill>
                              <a:schemeClr val="tx1"/>
                            </a:solidFill>
                            <a:latin typeface="Cambria Math" panose="02040503050406030204" pitchFamily="18" charset="0"/>
                          </a:rPr>
                        </m:ctrlPr>
                      </m:sSupPr>
                      <m:e>
                        <m:r>
                          <a:rPr lang="en-US" sz="2800" i="1">
                            <a:solidFill>
                              <a:schemeClr val="tx1"/>
                            </a:solidFill>
                            <a:latin typeface="Cambria Math"/>
                          </a:rPr>
                          <m:t>𝑦</m:t>
                        </m:r>
                      </m:e>
                      <m:sup>
                        <m:r>
                          <a:rPr lang="en-US" sz="2800" i="1">
                            <a:solidFill>
                              <a:schemeClr val="tx1"/>
                            </a:solidFill>
                            <a:latin typeface="Cambria Math"/>
                          </a:rPr>
                          <m:t>0</m:t>
                        </m:r>
                      </m:sup>
                    </m:sSup>
                    <m:r>
                      <a:rPr lang="en-US" sz="2800" b="0" i="1" smtClean="0">
                        <a:solidFill>
                          <a:schemeClr val="tx1"/>
                        </a:solidFill>
                        <a:latin typeface="Cambria Math" panose="02040503050406030204" pitchFamily="18" charset="0"/>
                      </a:rPr>
                      <m:t>=</m:t>
                    </m:r>
                    <m:func>
                      <m:funcPr>
                        <m:ctrlPr>
                          <a:rPr lang="en-US" sz="2800" b="0" i="1" smtClean="0">
                            <a:solidFill>
                              <a:schemeClr val="tx1"/>
                            </a:solidFill>
                            <a:latin typeface="Cambria Math" panose="02040503050406030204" pitchFamily="18" charset="0"/>
                          </a:rPr>
                        </m:ctrlPr>
                      </m:funcPr>
                      <m:fName>
                        <m:r>
                          <m:rPr>
                            <m:sty m:val="p"/>
                          </m:rPr>
                          <a:rPr lang="en-US" sz="2800" b="0" i="0" smtClean="0">
                            <a:solidFill>
                              <a:schemeClr val="tx1"/>
                            </a:solidFill>
                            <a:latin typeface="Cambria Math" panose="02040503050406030204" pitchFamily="18" charset="0"/>
                          </a:rPr>
                          <m:t>exp</m:t>
                        </m:r>
                      </m:fName>
                      <m:e>
                        <m:d>
                          <m:dPr>
                            <m:ctrlPr>
                              <a:rPr lang="en-US" sz="2800" b="0" i="1" smtClean="0">
                                <a:solidFill>
                                  <a:schemeClr val="tx1"/>
                                </a:solidFill>
                                <a:latin typeface="Cambria Math" panose="02040503050406030204" pitchFamily="18" charset="0"/>
                              </a:rPr>
                            </m:ctrlPr>
                          </m:dPr>
                          <m:e>
                            <m:sSub>
                              <m:sSubPr>
                                <m:ctrlPr>
                                  <a:rPr lang="en-US" sz="2800" i="1">
                                    <a:solidFill>
                                      <a:schemeClr val="tx1"/>
                                    </a:solidFill>
                                    <a:latin typeface="Cambria Math" panose="02040503050406030204" pitchFamily="18" charset="0"/>
                                  </a:rPr>
                                </m:ctrlPr>
                              </m:sSubPr>
                              <m:e>
                                <m:acc>
                                  <m:accPr>
                                    <m:chr m:val="̂"/>
                                    <m:ctrlPr>
                                      <a:rPr lang="en-US" sz="2800" i="1">
                                        <a:solidFill>
                                          <a:schemeClr val="tx1"/>
                                        </a:solidFill>
                                        <a:latin typeface="Cambria Math" panose="02040503050406030204" pitchFamily="18" charset="0"/>
                                      </a:rPr>
                                    </m:ctrlPr>
                                  </m:accPr>
                                  <m:e>
                                    <m:r>
                                      <a:rPr lang="en-US" sz="2800" i="1">
                                        <a:solidFill>
                                          <a:schemeClr val="tx1"/>
                                        </a:solidFill>
                                        <a:latin typeface="Cambria Math"/>
                                      </a:rPr>
                                      <m:t>𝛽</m:t>
                                    </m:r>
                                  </m:e>
                                </m:acc>
                              </m:e>
                              <m:sub>
                                <m:r>
                                  <a:rPr lang="en-US" sz="2800" i="1">
                                    <a:solidFill>
                                      <a:schemeClr val="tx1"/>
                                    </a:solidFill>
                                    <a:latin typeface="Cambria Math"/>
                                  </a:rPr>
                                  <m:t>0</m:t>
                                </m:r>
                              </m:sub>
                            </m:sSub>
                            <m:r>
                              <a:rPr lang="en-US" sz="2800" i="1">
                                <a:solidFill>
                                  <a:schemeClr val="tx1"/>
                                </a:solidFill>
                                <a:latin typeface="Cambria Math"/>
                              </a:rPr>
                              <m:t>+</m:t>
                            </m:r>
                            <m:sSub>
                              <m:sSubPr>
                                <m:ctrlPr>
                                  <a:rPr lang="en-US" sz="2800" i="1">
                                    <a:solidFill>
                                      <a:schemeClr val="tx1"/>
                                    </a:solidFill>
                                    <a:latin typeface="Cambria Math" panose="02040503050406030204" pitchFamily="18" charset="0"/>
                                  </a:rPr>
                                </m:ctrlPr>
                              </m:sSubPr>
                              <m:e>
                                <m:acc>
                                  <m:accPr>
                                    <m:chr m:val="̂"/>
                                    <m:ctrlPr>
                                      <a:rPr lang="en-US" sz="2800" i="1">
                                        <a:solidFill>
                                          <a:schemeClr val="tx1"/>
                                        </a:solidFill>
                                        <a:latin typeface="Cambria Math" panose="02040503050406030204" pitchFamily="18" charset="0"/>
                                      </a:rPr>
                                    </m:ctrlPr>
                                  </m:accPr>
                                  <m:e>
                                    <m:r>
                                      <a:rPr lang="en-US" sz="2800" i="1">
                                        <a:solidFill>
                                          <a:schemeClr val="tx1"/>
                                        </a:solidFill>
                                        <a:latin typeface="Cambria Math"/>
                                      </a:rPr>
                                      <m:t>𝛽</m:t>
                                    </m:r>
                                  </m:e>
                                </m:acc>
                              </m:e>
                              <m:sub>
                                <m:r>
                                  <a:rPr lang="en-US" sz="2800" i="1">
                                    <a:solidFill>
                                      <a:schemeClr val="tx1"/>
                                    </a:solidFill>
                                    <a:latin typeface="Cambria Math"/>
                                  </a:rPr>
                                  <m:t>1</m:t>
                                </m:r>
                              </m:sub>
                            </m:sSub>
                            <m:sSubSup>
                              <m:sSubSupPr>
                                <m:ctrlPr>
                                  <a:rPr lang="en-US" sz="2800" i="1">
                                    <a:solidFill>
                                      <a:schemeClr val="tx1"/>
                                    </a:solidFill>
                                    <a:latin typeface="Cambria Math" panose="02040503050406030204" pitchFamily="18" charset="0"/>
                                  </a:rPr>
                                </m:ctrlPr>
                              </m:sSubSupPr>
                              <m:e>
                                <m:r>
                                  <a:rPr lang="en-US" sz="2800" i="1">
                                    <a:solidFill>
                                      <a:schemeClr val="tx1"/>
                                    </a:solidFill>
                                    <a:latin typeface="Cambria Math"/>
                                  </a:rPr>
                                  <m:t>𝑥</m:t>
                                </m:r>
                              </m:e>
                              <m:sub>
                                <m:r>
                                  <a:rPr lang="en-US" sz="2800" i="1">
                                    <a:solidFill>
                                      <a:schemeClr val="tx1"/>
                                    </a:solidFill>
                                    <a:latin typeface="Cambria Math"/>
                                  </a:rPr>
                                  <m:t>1</m:t>
                                </m:r>
                              </m:sub>
                              <m:sup>
                                <m:r>
                                  <a:rPr lang="en-US" sz="2800" i="1">
                                    <a:solidFill>
                                      <a:schemeClr val="tx1"/>
                                    </a:solidFill>
                                    <a:latin typeface="Cambria Math"/>
                                  </a:rPr>
                                  <m:t>0</m:t>
                                </m:r>
                              </m:sup>
                            </m:sSubSup>
                            <m:r>
                              <a:rPr lang="en-US" sz="2800" i="1">
                                <a:solidFill>
                                  <a:schemeClr val="tx1"/>
                                </a:solidFill>
                                <a:latin typeface="Cambria Math"/>
                              </a:rPr>
                              <m:t>+…+</m:t>
                            </m:r>
                            <m:sSub>
                              <m:sSubPr>
                                <m:ctrlPr>
                                  <a:rPr lang="en-US" sz="2800" i="1">
                                    <a:solidFill>
                                      <a:schemeClr val="tx1"/>
                                    </a:solidFill>
                                    <a:latin typeface="Cambria Math" panose="02040503050406030204" pitchFamily="18" charset="0"/>
                                  </a:rPr>
                                </m:ctrlPr>
                              </m:sSubPr>
                              <m:e>
                                <m:acc>
                                  <m:accPr>
                                    <m:chr m:val="̂"/>
                                    <m:ctrlPr>
                                      <a:rPr lang="en-US" sz="2800" i="1">
                                        <a:solidFill>
                                          <a:schemeClr val="tx1"/>
                                        </a:solidFill>
                                        <a:latin typeface="Cambria Math" panose="02040503050406030204" pitchFamily="18" charset="0"/>
                                      </a:rPr>
                                    </m:ctrlPr>
                                  </m:accPr>
                                  <m:e>
                                    <m:r>
                                      <a:rPr lang="en-US" sz="2800" i="1">
                                        <a:solidFill>
                                          <a:schemeClr val="tx1"/>
                                        </a:solidFill>
                                        <a:latin typeface="Cambria Math"/>
                                      </a:rPr>
                                      <m:t>𝛽</m:t>
                                    </m:r>
                                  </m:e>
                                </m:acc>
                              </m:e>
                              <m:sub>
                                <m:r>
                                  <a:rPr lang="en-US" sz="2800" i="1">
                                    <a:solidFill>
                                      <a:schemeClr val="tx1"/>
                                    </a:solidFill>
                                    <a:latin typeface="Cambria Math"/>
                                  </a:rPr>
                                  <m:t>𝑘</m:t>
                                </m:r>
                              </m:sub>
                            </m:sSub>
                            <m:sSubSup>
                              <m:sSubSupPr>
                                <m:ctrlPr>
                                  <a:rPr lang="en-US" sz="2800" i="1">
                                    <a:solidFill>
                                      <a:schemeClr val="tx1"/>
                                    </a:solidFill>
                                    <a:latin typeface="Cambria Math" panose="02040503050406030204" pitchFamily="18" charset="0"/>
                                  </a:rPr>
                                </m:ctrlPr>
                              </m:sSubSupPr>
                              <m:e>
                                <m:r>
                                  <a:rPr lang="en-US" sz="2800" i="1">
                                    <a:solidFill>
                                      <a:schemeClr val="tx1"/>
                                    </a:solidFill>
                                    <a:latin typeface="Cambria Math"/>
                                  </a:rPr>
                                  <m:t>𝑥</m:t>
                                </m:r>
                              </m:e>
                              <m:sub>
                                <m:r>
                                  <a:rPr lang="en-US" sz="2800" i="1">
                                    <a:solidFill>
                                      <a:schemeClr val="tx1"/>
                                    </a:solidFill>
                                    <a:latin typeface="Cambria Math"/>
                                  </a:rPr>
                                  <m:t>𝑘</m:t>
                                </m:r>
                              </m:sub>
                              <m:sup>
                                <m:r>
                                  <a:rPr lang="en-US" sz="2800" i="1">
                                    <a:solidFill>
                                      <a:schemeClr val="tx1"/>
                                    </a:solidFill>
                                    <a:latin typeface="Cambria Math"/>
                                  </a:rPr>
                                  <m:t>0</m:t>
                                </m:r>
                              </m:sup>
                            </m:sSubSup>
                          </m:e>
                        </m:d>
                      </m:e>
                    </m:func>
                  </m:oMath>
                </a14:m>
                <a:r>
                  <a:rPr lang="en-US" sz="2800" dirty="0">
                    <a:solidFill>
                      <a:schemeClr val="tx1"/>
                    </a:solidFill>
                  </a:rPr>
                  <a:t>.</a:t>
                </a:r>
              </a:p>
              <a:p>
                <a:endParaRPr lang="en-US" sz="2800" dirty="0">
                  <a:solidFill>
                    <a:schemeClr val="tx1"/>
                  </a:solidFill>
                </a:endParaRPr>
              </a:p>
              <a:p>
                <a:endParaRPr lang="en-US" sz="2000" dirty="0">
                  <a:solidFill>
                    <a:schemeClr val="tx1"/>
                  </a:solidFill>
                </a:endParaRPr>
              </a:p>
              <a:p>
                <a:pPr marL="571500" indent="-571500">
                  <a:buFont typeface="Wingdings" panose="05000000000000000000" pitchFamily="2" charset="2"/>
                  <a:buChar char="q"/>
                </a:pPr>
                <a:endParaRPr lang="en-US" sz="2400" dirty="0">
                  <a:solidFill>
                    <a:schemeClr val="tx1"/>
                  </a:solidFill>
                </a:endParaRPr>
              </a:p>
            </p:txBody>
          </p:sp>
        </mc:Choice>
        <mc:Fallback xmlns="">
          <p:sp>
            <p:nvSpPr>
              <p:cNvPr id="3" name="Subtitle 2">
                <a:extLst>
                  <a:ext uri="{FF2B5EF4-FFF2-40B4-BE49-F238E27FC236}">
                    <a16:creationId xmlns:a16="http://schemas.microsoft.com/office/drawing/2014/main" id="{937977FE-7060-4554-8802-D380BB4E77D1}"/>
                  </a:ext>
                </a:extLst>
              </p:cNvPr>
              <p:cNvSpPr>
                <a:spLocks noGrp="1" noRot="1" noChangeAspect="1" noMove="1" noResize="1" noEditPoints="1" noAdjustHandles="1" noChangeArrowheads="1" noChangeShapeType="1" noTextEdit="1"/>
              </p:cNvSpPr>
              <p:nvPr>
                <p:ph type="subTitle" idx="1"/>
              </p:nvPr>
            </p:nvSpPr>
            <p:spPr>
              <a:xfrm>
                <a:off x="1011936" y="1377702"/>
                <a:ext cx="10838689" cy="4974335"/>
              </a:xfrm>
              <a:blipFill>
                <a:blip r:embed="rId2"/>
                <a:stretch>
                  <a:fillRect l="-956"/>
                </a:stretch>
              </a:blipFill>
            </p:spPr>
            <p:txBody>
              <a:bodyPr/>
              <a:lstStyle/>
              <a:p>
                <a:r>
                  <a:rPr lang="en-US">
                    <a:noFill/>
                  </a:rPr>
                  <a:t> </a:t>
                </a:r>
              </a:p>
            </p:txBody>
          </p:sp>
        </mc:Fallback>
      </mc:AlternateContent>
      <p:sp>
        <p:nvSpPr>
          <p:cNvPr id="6" name="Title 1">
            <a:extLst>
              <a:ext uri="{FF2B5EF4-FFF2-40B4-BE49-F238E27FC236}">
                <a16:creationId xmlns:a16="http://schemas.microsoft.com/office/drawing/2014/main" id="{720DB60B-D44E-469C-B487-1D30FF664CFE}"/>
              </a:ext>
            </a:extLst>
          </p:cNvPr>
          <p:cNvSpPr txBox="1">
            <a:spLocks/>
          </p:cNvSpPr>
          <p:nvPr/>
        </p:nvSpPr>
        <p:spPr>
          <a:xfrm>
            <a:off x="2034351" y="219390"/>
            <a:ext cx="8248962" cy="883125"/>
          </a:xfrm>
          <a:prstGeom prst="rect">
            <a:avLst/>
          </a:prstGeom>
          <a:effectLst/>
        </p:spPr>
        <p:txBody>
          <a:bodyPr vert="horz" lIns="91440" tIns="45720" rIns="91440" bIns="45720" rtlCol="0" anchor="b">
            <a:normAutofit/>
          </a:bodyPr>
          <a:lstStyle>
            <a:lvl1pPr algn="l" defTabSz="457200" rtl="0" eaLnBrk="1" latinLnBrk="0" hangingPunct="1">
              <a:spcBef>
                <a:spcPct val="0"/>
              </a:spcBef>
              <a:buNone/>
              <a:defRPr sz="48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200" dirty="0"/>
              <a:t>GAMMA REGRESSION MODEL: theory (cont.)</a:t>
            </a:r>
          </a:p>
        </p:txBody>
      </p:sp>
      <p:pic>
        <p:nvPicPr>
          <p:cNvPr id="8" name="Picture 7">
            <a:extLst>
              <a:ext uri="{FF2B5EF4-FFF2-40B4-BE49-F238E27FC236}">
                <a16:creationId xmlns:a16="http://schemas.microsoft.com/office/drawing/2014/main" id="{2C9AD440-8061-4731-BCF5-26FFFE9F0A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10154" y="6037529"/>
            <a:ext cx="700390" cy="823031"/>
          </a:xfrm>
          <a:prstGeom prst="rect">
            <a:avLst/>
          </a:prstGeom>
        </p:spPr>
      </p:pic>
      <p:sp>
        <p:nvSpPr>
          <p:cNvPr id="9" name="Slide Number Placeholder 3">
            <a:extLst>
              <a:ext uri="{FF2B5EF4-FFF2-40B4-BE49-F238E27FC236}">
                <a16:creationId xmlns:a16="http://schemas.microsoft.com/office/drawing/2014/main" id="{7CCAF323-B2CA-4391-8D59-743959F01BF8}"/>
              </a:ext>
            </a:extLst>
          </p:cNvPr>
          <p:cNvSpPr txBox="1">
            <a:spLocks/>
          </p:cNvSpPr>
          <p:nvPr/>
        </p:nvSpPr>
        <p:spPr>
          <a:xfrm>
            <a:off x="10807431" y="6081483"/>
            <a:ext cx="526320" cy="569779"/>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3A98EE3D-8CD1-4C3F-BD1C-C98C9596463C}" type="slidenum">
              <a:rPr lang="en-US" sz="2600" smtClean="0">
                <a:solidFill>
                  <a:schemeClr val="bg1"/>
                </a:solidFill>
              </a:rPr>
              <a:pPr algn="ctr"/>
              <a:t>21</a:t>
            </a:fld>
            <a:endParaRPr lang="en-US" sz="2600" dirty="0">
              <a:solidFill>
                <a:schemeClr val="bg1"/>
              </a:solidFill>
            </a:endParaRPr>
          </a:p>
        </p:txBody>
      </p:sp>
      <p:pic>
        <p:nvPicPr>
          <p:cNvPr id="10" name="Picture 9">
            <a:extLst>
              <a:ext uri="{FF2B5EF4-FFF2-40B4-BE49-F238E27FC236}">
                <a16:creationId xmlns:a16="http://schemas.microsoft.com/office/drawing/2014/main" id="{E977F42E-E342-4A61-A3D8-FDF6831ABD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0800000">
            <a:off x="983914" y="1274041"/>
            <a:ext cx="10349837" cy="120423"/>
          </a:xfrm>
          <a:prstGeom prst="rect">
            <a:avLst/>
          </a:prstGeom>
        </p:spPr>
      </p:pic>
      <p:pic>
        <p:nvPicPr>
          <p:cNvPr id="11" name="Picture 10">
            <a:extLst>
              <a:ext uri="{FF2B5EF4-FFF2-40B4-BE49-F238E27FC236}">
                <a16:creationId xmlns:a16="http://schemas.microsoft.com/office/drawing/2014/main" id="{88F8FEB1-A8CD-46DD-975B-BA75A5A10AA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1936" y="5097524"/>
            <a:ext cx="10350009" cy="120425"/>
          </a:xfrm>
          <a:prstGeom prst="rect">
            <a:avLst/>
          </a:prstGeom>
        </p:spPr>
      </p:pic>
    </p:spTree>
    <p:extLst>
      <p:ext uri="{BB962C8B-B14F-4D97-AF65-F5344CB8AC3E}">
        <p14:creationId xmlns:p14="http://schemas.microsoft.com/office/powerpoint/2010/main" val="4175937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937977FE-7060-4554-8802-D380BB4E77D1}"/>
              </a:ext>
            </a:extLst>
          </p:cNvPr>
          <p:cNvSpPr>
            <a:spLocks noGrp="1"/>
          </p:cNvSpPr>
          <p:nvPr>
            <p:ph type="subTitle" idx="1"/>
          </p:nvPr>
        </p:nvSpPr>
        <p:spPr>
          <a:xfrm>
            <a:off x="1060704" y="1862365"/>
            <a:ext cx="10070592" cy="3789405"/>
          </a:xfrm>
        </p:spPr>
        <p:txBody>
          <a:bodyPr>
            <a:noAutofit/>
          </a:bodyPr>
          <a:lstStyle/>
          <a:p>
            <a:pPr marL="457200" indent="-457200" algn="just">
              <a:buClr>
                <a:srgbClr val="7030A0"/>
              </a:buClr>
              <a:buFont typeface="Wingdings" panose="05000000000000000000" pitchFamily="2" charset="2"/>
              <a:buChar char="q"/>
            </a:pPr>
            <a:r>
              <a:rPr lang="en-US" sz="3000" dirty="0">
                <a:solidFill>
                  <a:schemeClr val="tx1"/>
                </a:solidFill>
              </a:rPr>
              <a:t>A real estate specialist is interested in modeling house prices in a certain U.S. region. He suspects that house prices depend on such characteristics as the number of bedrooms, number of bathrooms, square footage of the house, type of heating (central/electrical/none), presence of air conditioner (A/C) (yes/no), and lot size. He obtains the </a:t>
            </a:r>
            <a:r>
              <a:rPr lang="en-US" sz="3000" dirty="0">
                <a:solidFill>
                  <a:schemeClr val="tx1"/>
                </a:solidFill>
                <a:hlinkClick r:id="rId2" action="ppaction://hlinkfile"/>
              </a:rPr>
              <a:t>data</a:t>
            </a:r>
            <a:r>
              <a:rPr lang="en-US" sz="3000" dirty="0">
                <a:solidFill>
                  <a:schemeClr val="tx1"/>
                </a:solidFill>
              </a:rPr>
              <a:t> on 30 houses currently on the market.</a:t>
            </a:r>
          </a:p>
          <a:p>
            <a:endParaRPr lang="en-US" sz="2000" dirty="0">
              <a:solidFill>
                <a:schemeClr val="tx1"/>
              </a:solidFill>
            </a:endParaRPr>
          </a:p>
          <a:p>
            <a:pPr marL="571500" indent="-571500">
              <a:buFont typeface="Wingdings" panose="05000000000000000000" pitchFamily="2" charset="2"/>
              <a:buChar char="q"/>
            </a:pPr>
            <a:endParaRPr lang="en-US" sz="2400" dirty="0">
              <a:solidFill>
                <a:schemeClr val="tx1"/>
              </a:solidFill>
            </a:endParaRPr>
          </a:p>
        </p:txBody>
      </p:sp>
      <p:sp>
        <p:nvSpPr>
          <p:cNvPr id="6" name="Title 1">
            <a:extLst>
              <a:ext uri="{FF2B5EF4-FFF2-40B4-BE49-F238E27FC236}">
                <a16:creationId xmlns:a16="http://schemas.microsoft.com/office/drawing/2014/main" id="{720DB60B-D44E-469C-B487-1D30FF664CFE}"/>
              </a:ext>
            </a:extLst>
          </p:cNvPr>
          <p:cNvSpPr txBox="1">
            <a:spLocks/>
          </p:cNvSpPr>
          <p:nvPr/>
        </p:nvSpPr>
        <p:spPr>
          <a:xfrm>
            <a:off x="2598824" y="444029"/>
            <a:ext cx="7273601" cy="883125"/>
          </a:xfrm>
          <a:prstGeom prst="rect">
            <a:avLst/>
          </a:prstGeom>
          <a:effectLst/>
        </p:spPr>
        <p:txBody>
          <a:bodyPr vert="horz" lIns="91440" tIns="45720" rIns="91440" bIns="45720" rtlCol="0" anchor="b">
            <a:normAutofit/>
          </a:bodyPr>
          <a:lstStyle>
            <a:lvl1pPr algn="l" defTabSz="457200" rtl="0" eaLnBrk="1" latinLnBrk="0" hangingPunct="1">
              <a:spcBef>
                <a:spcPct val="0"/>
              </a:spcBef>
              <a:buNone/>
              <a:defRPr sz="48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200" dirty="0"/>
              <a:t>GAMMA REGRESSION MODEL: EXAMPLE</a:t>
            </a:r>
          </a:p>
        </p:txBody>
      </p:sp>
      <p:pic>
        <p:nvPicPr>
          <p:cNvPr id="8" name="Picture 7">
            <a:extLst>
              <a:ext uri="{FF2B5EF4-FFF2-40B4-BE49-F238E27FC236}">
                <a16:creationId xmlns:a16="http://schemas.microsoft.com/office/drawing/2014/main" id="{7B239824-4117-48A8-B4DD-F7D1B83C90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10154" y="6037529"/>
            <a:ext cx="700390" cy="823031"/>
          </a:xfrm>
          <a:prstGeom prst="rect">
            <a:avLst/>
          </a:prstGeom>
        </p:spPr>
      </p:pic>
      <p:sp>
        <p:nvSpPr>
          <p:cNvPr id="9" name="Slide Number Placeholder 3">
            <a:extLst>
              <a:ext uri="{FF2B5EF4-FFF2-40B4-BE49-F238E27FC236}">
                <a16:creationId xmlns:a16="http://schemas.microsoft.com/office/drawing/2014/main" id="{8071A9A7-8486-4466-8C02-A0223B324E8A}"/>
              </a:ext>
            </a:extLst>
          </p:cNvPr>
          <p:cNvSpPr txBox="1">
            <a:spLocks/>
          </p:cNvSpPr>
          <p:nvPr/>
        </p:nvSpPr>
        <p:spPr>
          <a:xfrm>
            <a:off x="10807431" y="6081483"/>
            <a:ext cx="526320" cy="569779"/>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3A98EE3D-8CD1-4C3F-BD1C-C98C9596463C}" type="slidenum">
              <a:rPr lang="en-US" sz="2600" smtClean="0">
                <a:solidFill>
                  <a:schemeClr val="bg1"/>
                </a:solidFill>
              </a:rPr>
              <a:pPr algn="ctr"/>
              <a:t>22</a:t>
            </a:fld>
            <a:endParaRPr lang="en-US" sz="2600" dirty="0">
              <a:solidFill>
                <a:schemeClr val="bg1"/>
              </a:solidFill>
            </a:endParaRPr>
          </a:p>
        </p:txBody>
      </p:sp>
      <p:pic>
        <p:nvPicPr>
          <p:cNvPr id="10" name="Picture 9">
            <a:extLst>
              <a:ext uri="{FF2B5EF4-FFF2-40B4-BE49-F238E27FC236}">
                <a16:creationId xmlns:a16="http://schemas.microsoft.com/office/drawing/2014/main" id="{133B6ABE-09E3-43B2-A831-53CD1ABDFF0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0800000">
            <a:off x="1060707" y="1534548"/>
            <a:ext cx="10349837" cy="120423"/>
          </a:xfrm>
          <a:prstGeom prst="rect">
            <a:avLst/>
          </a:prstGeom>
        </p:spPr>
      </p:pic>
      <p:pic>
        <p:nvPicPr>
          <p:cNvPr id="11" name="Picture 10">
            <a:extLst>
              <a:ext uri="{FF2B5EF4-FFF2-40B4-BE49-F238E27FC236}">
                <a16:creationId xmlns:a16="http://schemas.microsoft.com/office/drawing/2014/main" id="{E2830D47-D8EC-4E75-8CEF-6AE5FDAF4E7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0707" y="5437929"/>
            <a:ext cx="10349837" cy="120423"/>
          </a:xfrm>
          <a:prstGeom prst="rect">
            <a:avLst/>
          </a:prstGeom>
        </p:spPr>
      </p:pic>
    </p:spTree>
    <p:extLst>
      <p:ext uri="{BB962C8B-B14F-4D97-AF65-F5344CB8AC3E}">
        <p14:creationId xmlns:p14="http://schemas.microsoft.com/office/powerpoint/2010/main" val="18473086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937977FE-7060-4554-8802-D380BB4E77D1}"/>
              </a:ext>
            </a:extLst>
          </p:cNvPr>
          <p:cNvSpPr>
            <a:spLocks noGrp="1"/>
          </p:cNvSpPr>
          <p:nvPr>
            <p:ph type="subTitle" idx="1"/>
          </p:nvPr>
        </p:nvSpPr>
        <p:spPr>
          <a:xfrm>
            <a:off x="858249" y="1571840"/>
            <a:ext cx="10070592" cy="4565898"/>
          </a:xfrm>
        </p:spPr>
        <p:txBody>
          <a:bodyPr>
            <a:noAutofit/>
          </a:bodyPr>
          <a:lstStyle/>
          <a:p>
            <a:pPr marL="457200" indent="-457200" algn="l">
              <a:buClr>
                <a:srgbClr val="7030A0"/>
              </a:buClr>
              <a:buFont typeface="Wingdings" panose="05000000000000000000" pitchFamily="2" charset="2"/>
              <a:buChar char="q"/>
            </a:pPr>
            <a:r>
              <a:rPr lang="en-US" sz="2800" i="0" dirty="0">
                <a:solidFill>
                  <a:schemeClr val="tx1"/>
                </a:solidFill>
              </a:rPr>
              <a:t>Construct histogram for house prices.</a:t>
            </a:r>
          </a:p>
          <a:p>
            <a:pPr algn="l"/>
            <a:r>
              <a:rPr lang="en-US" sz="1800" dirty="0" err="1">
                <a:solidFill>
                  <a:schemeClr val="tx1"/>
                </a:solidFill>
                <a:latin typeface="Courier New" panose="02070309020205020404" pitchFamily="49" charset="0"/>
                <a:cs typeface="Courier New" panose="02070309020205020404" pitchFamily="49" charset="0"/>
              </a:rPr>
              <a:t>real.estate.data</a:t>
            </a:r>
            <a:r>
              <a:rPr lang="en-US" sz="1800" dirty="0">
                <a:solidFill>
                  <a:schemeClr val="tx1"/>
                </a:solidFill>
                <a:latin typeface="Courier New" panose="02070309020205020404" pitchFamily="49" charset="0"/>
                <a:cs typeface="Courier New" panose="02070309020205020404" pitchFamily="49" charset="0"/>
              </a:rPr>
              <a:t>&lt;- read.csv(file="./GammaExampleData.csv",  </a:t>
            </a:r>
          </a:p>
          <a:p>
            <a:pPr algn="l"/>
            <a:r>
              <a:rPr lang="en-US" sz="1800" dirty="0">
                <a:solidFill>
                  <a:schemeClr val="tx1"/>
                </a:solidFill>
                <a:latin typeface="Courier New" panose="02070309020205020404" pitchFamily="49" charset="0"/>
                <a:cs typeface="Courier New" panose="02070309020205020404" pitchFamily="49" charset="0"/>
              </a:rPr>
              <a:t>header=TRUE, </a:t>
            </a:r>
            <a:r>
              <a:rPr lang="en-US" sz="1800" dirty="0" err="1">
                <a:solidFill>
                  <a:schemeClr val="tx1"/>
                </a:solidFill>
                <a:latin typeface="Courier New" panose="02070309020205020404" pitchFamily="49" charset="0"/>
                <a:cs typeface="Courier New" panose="02070309020205020404" pitchFamily="49" charset="0"/>
              </a:rPr>
              <a:t>sep</a:t>
            </a:r>
            <a:r>
              <a:rPr lang="en-US" sz="1800" dirty="0">
                <a:solidFill>
                  <a:schemeClr val="tx1"/>
                </a:solidFill>
                <a:latin typeface="Courier New" panose="02070309020205020404" pitchFamily="49" charset="0"/>
                <a:cs typeface="Courier New" panose="02070309020205020404" pitchFamily="49" charset="0"/>
              </a:rPr>
              <a:t>=",")</a:t>
            </a:r>
          </a:p>
          <a:p>
            <a:pPr algn="l"/>
            <a:endParaRPr lang="en-US" sz="1000" dirty="0">
              <a:solidFill>
                <a:schemeClr val="tx1"/>
              </a:solidFill>
              <a:latin typeface="Courier New" panose="02070309020205020404" pitchFamily="49" charset="0"/>
              <a:cs typeface="Courier New" panose="02070309020205020404" pitchFamily="49" charset="0"/>
            </a:endParaRPr>
          </a:p>
          <a:p>
            <a:pPr algn="l"/>
            <a:r>
              <a:rPr lang="en-US" sz="1800" dirty="0">
                <a:solidFill>
                  <a:schemeClr val="tx1"/>
                </a:solidFill>
                <a:latin typeface="Courier New" panose="02070309020205020404" pitchFamily="49" charset="0"/>
                <a:cs typeface="Courier New" panose="02070309020205020404" pitchFamily="49" charset="0"/>
              </a:rPr>
              <a:t>#rescaling variables </a:t>
            </a:r>
          </a:p>
          <a:p>
            <a:pPr algn="l"/>
            <a:r>
              <a:rPr lang="en-US" sz="1800" dirty="0">
                <a:solidFill>
                  <a:schemeClr val="tx1"/>
                </a:solidFill>
                <a:latin typeface="Courier New" panose="02070309020205020404" pitchFamily="49" charset="0"/>
                <a:cs typeface="Courier New" panose="02070309020205020404" pitchFamily="49" charset="0"/>
              </a:rPr>
              <a:t>price10K&lt;- </a:t>
            </a:r>
            <a:r>
              <a:rPr lang="en-US" sz="1800" dirty="0" err="1">
                <a:solidFill>
                  <a:schemeClr val="tx1"/>
                </a:solidFill>
                <a:latin typeface="Courier New" panose="02070309020205020404" pitchFamily="49" charset="0"/>
                <a:cs typeface="Courier New" panose="02070309020205020404" pitchFamily="49" charset="0"/>
              </a:rPr>
              <a:t>real.estate.data$price</a:t>
            </a:r>
            <a:r>
              <a:rPr lang="en-US" sz="1800" dirty="0">
                <a:solidFill>
                  <a:schemeClr val="tx1"/>
                </a:solidFill>
                <a:latin typeface="Courier New" panose="02070309020205020404" pitchFamily="49" charset="0"/>
                <a:cs typeface="Courier New" panose="02070309020205020404" pitchFamily="49" charset="0"/>
              </a:rPr>
              <a:t>/10000</a:t>
            </a:r>
          </a:p>
          <a:p>
            <a:pPr algn="l"/>
            <a:r>
              <a:rPr lang="en-US" sz="1800" dirty="0" err="1">
                <a:solidFill>
                  <a:schemeClr val="tx1"/>
                </a:solidFill>
                <a:latin typeface="Courier New" panose="02070309020205020404" pitchFamily="49" charset="0"/>
                <a:cs typeface="Courier New" panose="02070309020205020404" pitchFamily="49" charset="0"/>
              </a:rPr>
              <a:t>sqftK</a:t>
            </a:r>
            <a:r>
              <a:rPr lang="en-US" sz="1800" dirty="0">
                <a:solidFill>
                  <a:schemeClr val="tx1"/>
                </a:solidFill>
                <a:latin typeface="Courier New" panose="02070309020205020404" pitchFamily="49" charset="0"/>
                <a:cs typeface="Courier New" panose="02070309020205020404" pitchFamily="49" charset="0"/>
              </a:rPr>
              <a:t>&lt;-</a:t>
            </a:r>
            <a:r>
              <a:rPr lang="en-US" sz="1800" dirty="0" err="1">
                <a:solidFill>
                  <a:schemeClr val="tx1"/>
                </a:solidFill>
                <a:latin typeface="Courier New" panose="02070309020205020404" pitchFamily="49" charset="0"/>
                <a:cs typeface="Courier New" panose="02070309020205020404" pitchFamily="49" charset="0"/>
              </a:rPr>
              <a:t>real.estate.data$sqft</a:t>
            </a:r>
            <a:r>
              <a:rPr lang="en-US" sz="1800" dirty="0">
                <a:solidFill>
                  <a:schemeClr val="tx1"/>
                </a:solidFill>
                <a:latin typeface="Courier New" panose="02070309020205020404" pitchFamily="49" charset="0"/>
                <a:cs typeface="Courier New" panose="02070309020205020404" pitchFamily="49" charset="0"/>
              </a:rPr>
              <a:t>/1000</a:t>
            </a:r>
          </a:p>
          <a:p>
            <a:pPr algn="l"/>
            <a:r>
              <a:rPr lang="en-US" sz="1800" dirty="0" err="1">
                <a:solidFill>
                  <a:schemeClr val="tx1"/>
                </a:solidFill>
                <a:latin typeface="Courier New" panose="02070309020205020404" pitchFamily="49" charset="0"/>
                <a:cs typeface="Courier New" panose="02070309020205020404" pitchFamily="49" charset="0"/>
              </a:rPr>
              <a:t>lotsizeK</a:t>
            </a:r>
            <a:r>
              <a:rPr lang="en-US" sz="1800" dirty="0">
                <a:solidFill>
                  <a:schemeClr val="tx1"/>
                </a:solidFill>
                <a:latin typeface="Courier New" panose="02070309020205020404" pitchFamily="49" charset="0"/>
                <a:cs typeface="Courier New" panose="02070309020205020404" pitchFamily="49" charset="0"/>
              </a:rPr>
              <a:t>&lt;-</a:t>
            </a:r>
            <a:r>
              <a:rPr lang="en-US" sz="1800" dirty="0" err="1">
                <a:solidFill>
                  <a:schemeClr val="tx1"/>
                </a:solidFill>
                <a:latin typeface="Courier New" panose="02070309020205020404" pitchFamily="49" charset="0"/>
                <a:cs typeface="Courier New" panose="02070309020205020404" pitchFamily="49" charset="0"/>
              </a:rPr>
              <a:t>real.estate.data$lotsize</a:t>
            </a:r>
            <a:r>
              <a:rPr lang="en-US" sz="1800" dirty="0">
                <a:solidFill>
                  <a:schemeClr val="tx1"/>
                </a:solidFill>
                <a:latin typeface="Courier New" panose="02070309020205020404" pitchFamily="49" charset="0"/>
                <a:cs typeface="Courier New" panose="02070309020205020404" pitchFamily="49" charset="0"/>
              </a:rPr>
              <a:t>/1000</a:t>
            </a:r>
          </a:p>
          <a:p>
            <a:pPr algn="l"/>
            <a:endParaRPr lang="en-US" sz="1800" dirty="0">
              <a:solidFill>
                <a:schemeClr val="tx1"/>
              </a:solidFill>
              <a:latin typeface="Courier New" panose="02070309020205020404" pitchFamily="49" charset="0"/>
              <a:cs typeface="Courier New" panose="02070309020205020404" pitchFamily="49" charset="0"/>
            </a:endParaRPr>
          </a:p>
          <a:p>
            <a:pPr algn="l"/>
            <a:r>
              <a:rPr lang="en-US" sz="1800" dirty="0">
                <a:solidFill>
                  <a:schemeClr val="tx1"/>
                </a:solidFill>
                <a:latin typeface="Courier New" panose="02070309020205020404" pitchFamily="49" charset="0"/>
                <a:cs typeface="Courier New" panose="02070309020205020404" pitchFamily="49" charset="0"/>
              </a:rPr>
              <a:t>#plotting histogram with fitted normal density</a:t>
            </a:r>
          </a:p>
          <a:p>
            <a:pPr algn="l"/>
            <a:r>
              <a:rPr lang="en-US" sz="1800" dirty="0">
                <a:solidFill>
                  <a:schemeClr val="tx1"/>
                </a:solidFill>
                <a:latin typeface="Courier New" panose="02070309020205020404" pitchFamily="49" charset="0"/>
                <a:cs typeface="Courier New" panose="02070309020205020404" pitchFamily="49" charset="0"/>
              </a:rPr>
              <a:t>library(</a:t>
            </a:r>
            <a:r>
              <a:rPr lang="en-US" sz="1800" dirty="0" err="1">
                <a:solidFill>
                  <a:schemeClr val="tx1"/>
                </a:solidFill>
                <a:latin typeface="Courier New" panose="02070309020205020404" pitchFamily="49" charset="0"/>
                <a:cs typeface="Courier New" panose="02070309020205020404" pitchFamily="49" charset="0"/>
              </a:rPr>
              <a:t>rcompanion</a:t>
            </a:r>
            <a:r>
              <a:rPr lang="en-US" sz="1800" dirty="0">
                <a:solidFill>
                  <a:schemeClr val="tx1"/>
                </a:solidFill>
                <a:latin typeface="Courier New" panose="02070309020205020404" pitchFamily="49" charset="0"/>
                <a:cs typeface="Courier New" panose="02070309020205020404" pitchFamily="49" charset="0"/>
              </a:rPr>
              <a:t>)</a:t>
            </a:r>
          </a:p>
          <a:p>
            <a:pPr algn="l"/>
            <a:r>
              <a:rPr lang="en-US" sz="1800" dirty="0" err="1">
                <a:solidFill>
                  <a:schemeClr val="tx1"/>
                </a:solidFill>
                <a:latin typeface="Courier New" panose="02070309020205020404" pitchFamily="49" charset="0"/>
                <a:cs typeface="Courier New" panose="02070309020205020404" pitchFamily="49" charset="0"/>
              </a:rPr>
              <a:t>plotNormalHistogram</a:t>
            </a:r>
            <a:r>
              <a:rPr lang="en-US" sz="1800" dirty="0">
                <a:solidFill>
                  <a:schemeClr val="tx1"/>
                </a:solidFill>
                <a:latin typeface="Courier New" panose="02070309020205020404" pitchFamily="49" charset="0"/>
                <a:cs typeface="Courier New" panose="02070309020205020404" pitchFamily="49" charset="0"/>
              </a:rPr>
              <a:t>(price10K)</a:t>
            </a:r>
          </a:p>
          <a:p>
            <a:endParaRPr lang="en-US" sz="2400" dirty="0">
              <a:solidFill>
                <a:schemeClr val="tx1"/>
              </a:solidFill>
            </a:endParaRPr>
          </a:p>
        </p:txBody>
      </p:sp>
      <p:sp>
        <p:nvSpPr>
          <p:cNvPr id="6" name="Title 1">
            <a:extLst>
              <a:ext uri="{FF2B5EF4-FFF2-40B4-BE49-F238E27FC236}">
                <a16:creationId xmlns:a16="http://schemas.microsoft.com/office/drawing/2014/main" id="{720DB60B-D44E-469C-B487-1D30FF664CFE}"/>
              </a:ext>
            </a:extLst>
          </p:cNvPr>
          <p:cNvSpPr txBox="1">
            <a:spLocks/>
          </p:cNvSpPr>
          <p:nvPr/>
        </p:nvSpPr>
        <p:spPr>
          <a:xfrm>
            <a:off x="1971519" y="311076"/>
            <a:ext cx="8248962" cy="883125"/>
          </a:xfrm>
          <a:prstGeom prst="rect">
            <a:avLst/>
          </a:prstGeom>
          <a:effectLst/>
        </p:spPr>
        <p:txBody>
          <a:bodyPr vert="horz" lIns="91440" tIns="45720" rIns="91440" bIns="45720" rtlCol="0" anchor="b">
            <a:normAutofit/>
          </a:bodyPr>
          <a:lstStyle>
            <a:lvl1pPr algn="l" defTabSz="457200" rtl="0" eaLnBrk="1" latinLnBrk="0" hangingPunct="1">
              <a:spcBef>
                <a:spcPct val="0"/>
              </a:spcBef>
              <a:buNone/>
              <a:defRPr sz="48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200" dirty="0"/>
              <a:t>GAMMA REGRESSION MODEL: EXAMPLE (CONT.)</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59898" y="2399180"/>
            <a:ext cx="4709945" cy="2733313"/>
          </a:xfrm>
          <a:prstGeom prst="rect">
            <a:avLst/>
          </a:prstGeom>
        </p:spPr>
      </p:pic>
      <p:pic>
        <p:nvPicPr>
          <p:cNvPr id="9" name="Picture 8">
            <a:extLst>
              <a:ext uri="{FF2B5EF4-FFF2-40B4-BE49-F238E27FC236}">
                <a16:creationId xmlns:a16="http://schemas.microsoft.com/office/drawing/2014/main" id="{DFBB6F50-8036-4CCA-8EA8-AE46C6E379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10154" y="6037529"/>
            <a:ext cx="700390" cy="823031"/>
          </a:xfrm>
          <a:prstGeom prst="rect">
            <a:avLst/>
          </a:prstGeom>
        </p:spPr>
      </p:pic>
      <p:sp>
        <p:nvSpPr>
          <p:cNvPr id="10" name="Slide Number Placeholder 3">
            <a:extLst>
              <a:ext uri="{FF2B5EF4-FFF2-40B4-BE49-F238E27FC236}">
                <a16:creationId xmlns:a16="http://schemas.microsoft.com/office/drawing/2014/main" id="{DA63EEC9-E088-4762-A88F-5BB5151D243F}"/>
              </a:ext>
            </a:extLst>
          </p:cNvPr>
          <p:cNvSpPr txBox="1">
            <a:spLocks/>
          </p:cNvSpPr>
          <p:nvPr/>
        </p:nvSpPr>
        <p:spPr>
          <a:xfrm>
            <a:off x="10807431" y="6081483"/>
            <a:ext cx="526320" cy="569779"/>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3A98EE3D-8CD1-4C3F-BD1C-C98C9596463C}" type="slidenum">
              <a:rPr lang="en-US" sz="2600" smtClean="0">
                <a:solidFill>
                  <a:schemeClr val="bg1"/>
                </a:solidFill>
              </a:rPr>
              <a:pPr algn="ctr"/>
              <a:t>23</a:t>
            </a:fld>
            <a:endParaRPr lang="en-US" sz="2600" dirty="0">
              <a:solidFill>
                <a:schemeClr val="bg1"/>
              </a:solidFill>
            </a:endParaRPr>
          </a:p>
        </p:txBody>
      </p:sp>
      <p:pic>
        <p:nvPicPr>
          <p:cNvPr id="11" name="Picture 10">
            <a:extLst>
              <a:ext uri="{FF2B5EF4-FFF2-40B4-BE49-F238E27FC236}">
                <a16:creationId xmlns:a16="http://schemas.microsoft.com/office/drawing/2014/main" id="{0707E483-B46D-48BE-817B-C1F7DF06D45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0800000">
            <a:off x="983914" y="1274041"/>
            <a:ext cx="10349837" cy="120423"/>
          </a:xfrm>
          <a:prstGeom prst="rect">
            <a:avLst/>
          </a:prstGeom>
        </p:spPr>
      </p:pic>
      <p:pic>
        <p:nvPicPr>
          <p:cNvPr id="12" name="Picture 11">
            <a:extLst>
              <a:ext uri="{FF2B5EF4-FFF2-40B4-BE49-F238E27FC236}">
                <a16:creationId xmlns:a16="http://schemas.microsoft.com/office/drawing/2014/main" id="{0259E1AF-EC39-4974-8A8F-1720B50CA07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8249" y="6379759"/>
            <a:ext cx="9487515" cy="110390"/>
          </a:xfrm>
          <a:prstGeom prst="rect">
            <a:avLst/>
          </a:prstGeom>
        </p:spPr>
      </p:pic>
    </p:spTree>
    <p:extLst>
      <p:ext uri="{BB962C8B-B14F-4D97-AF65-F5344CB8AC3E}">
        <p14:creationId xmlns:p14="http://schemas.microsoft.com/office/powerpoint/2010/main" val="1993216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937977FE-7060-4554-8802-D380BB4E77D1}"/>
              </a:ext>
            </a:extLst>
          </p:cNvPr>
          <p:cNvSpPr>
            <a:spLocks noGrp="1"/>
          </p:cNvSpPr>
          <p:nvPr>
            <p:ph type="subTitle" idx="1"/>
          </p:nvPr>
        </p:nvSpPr>
        <p:spPr>
          <a:xfrm>
            <a:off x="1001293" y="1608020"/>
            <a:ext cx="10070592" cy="4609210"/>
          </a:xfrm>
        </p:spPr>
        <p:txBody>
          <a:bodyPr>
            <a:noAutofit/>
          </a:bodyPr>
          <a:lstStyle/>
          <a:p>
            <a:pPr marL="457200" indent="-457200" algn="l">
              <a:buClr>
                <a:srgbClr val="7030A0"/>
              </a:buClr>
              <a:buFont typeface="Wingdings" panose="05000000000000000000" pitchFamily="2" charset="2"/>
              <a:buChar char="q"/>
            </a:pPr>
            <a:r>
              <a:rPr lang="en-US" sz="2800" i="0" dirty="0">
                <a:solidFill>
                  <a:schemeClr val="tx1"/>
                </a:solidFill>
              </a:rPr>
              <a:t>Fit a gamma regression model.</a:t>
            </a:r>
          </a:p>
          <a:p>
            <a:pPr algn="l"/>
            <a:r>
              <a:rPr lang="en-US" sz="2000" i="0" dirty="0">
                <a:solidFill>
                  <a:schemeClr val="tx1"/>
                </a:solidFill>
                <a:latin typeface="Courier New" panose="02070309020205020404" pitchFamily="49" charset="0"/>
                <a:cs typeface="Courier New" panose="02070309020205020404" pitchFamily="49" charset="0"/>
              </a:rPr>
              <a:t>summary(</a:t>
            </a:r>
            <a:r>
              <a:rPr lang="en-US" sz="2000" i="0" dirty="0" err="1">
                <a:solidFill>
                  <a:schemeClr val="tx1"/>
                </a:solidFill>
                <a:latin typeface="Courier New" panose="02070309020205020404" pitchFamily="49" charset="0"/>
                <a:cs typeface="Courier New" panose="02070309020205020404" pitchFamily="49" charset="0"/>
              </a:rPr>
              <a:t>fitted.model</a:t>
            </a:r>
            <a:r>
              <a:rPr lang="en-US" sz="2000" i="0" dirty="0">
                <a:solidFill>
                  <a:schemeClr val="tx1"/>
                </a:solidFill>
                <a:latin typeface="Courier New" panose="02070309020205020404" pitchFamily="49" charset="0"/>
                <a:cs typeface="Courier New" panose="02070309020205020404" pitchFamily="49" charset="0"/>
              </a:rPr>
              <a:t>&lt;- </a:t>
            </a:r>
            <a:r>
              <a:rPr lang="en-US" sz="2000" i="0" dirty="0" err="1">
                <a:solidFill>
                  <a:schemeClr val="tx1"/>
                </a:solidFill>
                <a:latin typeface="Courier New" panose="02070309020205020404" pitchFamily="49" charset="0"/>
                <a:cs typeface="Courier New" panose="02070309020205020404" pitchFamily="49" charset="0"/>
              </a:rPr>
              <a:t>glm</a:t>
            </a:r>
            <a:r>
              <a:rPr lang="en-US" sz="2000" i="0" dirty="0">
                <a:solidFill>
                  <a:schemeClr val="tx1"/>
                </a:solidFill>
                <a:latin typeface="Courier New" panose="02070309020205020404" pitchFamily="49" charset="0"/>
                <a:cs typeface="Courier New" panose="02070309020205020404" pitchFamily="49" charset="0"/>
              </a:rPr>
              <a:t>(price10K ~ </a:t>
            </a:r>
            <a:r>
              <a:rPr lang="en-US" sz="2000" i="0" dirty="0" err="1">
                <a:solidFill>
                  <a:schemeClr val="tx1"/>
                </a:solidFill>
                <a:latin typeface="Courier New" panose="02070309020205020404" pitchFamily="49" charset="0"/>
                <a:cs typeface="Courier New" panose="02070309020205020404" pitchFamily="49" charset="0"/>
              </a:rPr>
              <a:t>nbedrooms</a:t>
            </a:r>
            <a:r>
              <a:rPr lang="en-US" sz="2000" i="0" dirty="0">
                <a:solidFill>
                  <a:schemeClr val="tx1"/>
                </a:solidFill>
                <a:latin typeface="Courier New" panose="02070309020205020404" pitchFamily="49" charset="0"/>
                <a:cs typeface="Courier New" panose="02070309020205020404" pitchFamily="49" charset="0"/>
              </a:rPr>
              <a:t> + </a:t>
            </a:r>
            <a:r>
              <a:rPr lang="en-US" sz="2000" i="0" dirty="0" err="1">
                <a:solidFill>
                  <a:schemeClr val="tx1"/>
                </a:solidFill>
                <a:latin typeface="Courier New" panose="02070309020205020404" pitchFamily="49" charset="0"/>
                <a:cs typeface="Courier New" panose="02070309020205020404" pitchFamily="49" charset="0"/>
              </a:rPr>
              <a:t>nbathrooms</a:t>
            </a:r>
            <a:r>
              <a:rPr lang="en-US" sz="2000" i="0" dirty="0">
                <a:solidFill>
                  <a:schemeClr val="tx1"/>
                </a:solidFill>
                <a:latin typeface="Courier New" panose="02070309020205020404" pitchFamily="49" charset="0"/>
                <a:cs typeface="Courier New" panose="02070309020205020404" pitchFamily="49" charset="0"/>
              </a:rPr>
              <a:t> + </a:t>
            </a:r>
            <a:r>
              <a:rPr lang="en-US" sz="2000" i="0" dirty="0" err="1">
                <a:solidFill>
                  <a:schemeClr val="tx1"/>
                </a:solidFill>
                <a:latin typeface="Courier New" panose="02070309020205020404" pitchFamily="49" charset="0"/>
                <a:cs typeface="Courier New" panose="02070309020205020404" pitchFamily="49" charset="0"/>
              </a:rPr>
              <a:t>sqftK</a:t>
            </a:r>
            <a:r>
              <a:rPr lang="en-US" sz="2000" i="0" dirty="0">
                <a:solidFill>
                  <a:schemeClr val="tx1"/>
                </a:solidFill>
                <a:latin typeface="Courier New" panose="02070309020205020404" pitchFamily="49" charset="0"/>
                <a:cs typeface="Courier New" panose="02070309020205020404" pitchFamily="49" charset="0"/>
              </a:rPr>
              <a:t> + </a:t>
            </a:r>
            <a:r>
              <a:rPr lang="en-US" sz="2000" i="0" dirty="0" err="1">
                <a:solidFill>
                  <a:schemeClr val="tx1"/>
                </a:solidFill>
                <a:latin typeface="Courier New" panose="02070309020205020404" pitchFamily="49" charset="0"/>
                <a:cs typeface="Courier New" panose="02070309020205020404" pitchFamily="49" charset="0"/>
              </a:rPr>
              <a:t>heating.rel</a:t>
            </a:r>
            <a:r>
              <a:rPr lang="en-US" sz="2000" i="0" dirty="0">
                <a:solidFill>
                  <a:schemeClr val="tx1"/>
                </a:solidFill>
                <a:latin typeface="Courier New" panose="02070309020205020404" pitchFamily="49" charset="0"/>
                <a:cs typeface="Courier New" panose="02070309020205020404" pitchFamily="49" charset="0"/>
              </a:rPr>
              <a:t> + </a:t>
            </a:r>
            <a:r>
              <a:rPr lang="en-US" sz="2000" i="0" dirty="0" err="1">
                <a:solidFill>
                  <a:schemeClr val="tx1"/>
                </a:solidFill>
                <a:latin typeface="Courier New" panose="02070309020205020404" pitchFamily="49" charset="0"/>
                <a:cs typeface="Courier New" panose="02070309020205020404" pitchFamily="49" charset="0"/>
              </a:rPr>
              <a:t>AC.rel</a:t>
            </a:r>
            <a:r>
              <a:rPr lang="en-US" sz="2000" i="0" dirty="0">
                <a:solidFill>
                  <a:schemeClr val="tx1"/>
                </a:solidFill>
                <a:latin typeface="Courier New" panose="02070309020205020404" pitchFamily="49" charset="0"/>
                <a:cs typeface="Courier New" panose="02070309020205020404" pitchFamily="49" charset="0"/>
              </a:rPr>
              <a:t> + </a:t>
            </a:r>
            <a:r>
              <a:rPr lang="en-US" sz="2000" i="0" dirty="0" err="1">
                <a:solidFill>
                  <a:schemeClr val="tx1"/>
                </a:solidFill>
                <a:latin typeface="Courier New" panose="02070309020205020404" pitchFamily="49" charset="0"/>
                <a:cs typeface="Courier New" panose="02070309020205020404" pitchFamily="49" charset="0"/>
              </a:rPr>
              <a:t>lotsizeK</a:t>
            </a:r>
            <a:r>
              <a:rPr lang="en-US" sz="2000" i="0" dirty="0">
                <a:solidFill>
                  <a:schemeClr val="tx1"/>
                </a:solidFill>
                <a:latin typeface="Courier New" panose="02070309020205020404" pitchFamily="49" charset="0"/>
                <a:cs typeface="Courier New" panose="02070309020205020404" pitchFamily="49" charset="0"/>
              </a:rPr>
              <a:t>, data=</a:t>
            </a:r>
            <a:r>
              <a:rPr lang="en-US" sz="2000" i="0" dirty="0" err="1">
                <a:solidFill>
                  <a:schemeClr val="tx1"/>
                </a:solidFill>
                <a:latin typeface="Courier New" panose="02070309020205020404" pitchFamily="49" charset="0"/>
                <a:cs typeface="Courier New" panose="02070309020205020404" pitchFamily="49" charset="0"/>
              </a:rPr>
              <a:t>real.estate.data</a:t>
            </a:r>
            <a:r>
              <a:rPr lang="en-US" sz="2000" i="0" dirty="0">
                <a:solidFill>
                  <a:schemeClr val="tx1"/>
                </a:solidFill>
                <a:latin typeface="Courier New" panose="02070309020205020404" pitchFamily="49" charset="0"/>
                <a:cs typeface="Courier New" panose="02070309020205020404" pitchFamily="49" charset="0"/>
              </a:rPr>
              <a:t>, family=Gamma(link=log)))</a:t>
            </a:r>
          </a:p>
          <a:p>
            <a:pPr algn="l"/>
            <a:endParaRPr lang="en-US" sz="2400" dirty="0">
              <a:solidFill>
                <a:schemeClr val="tx1"/>
              </a:solidFill>
            </a:endParaRPr>
          </a:p>
          <a:p>
            <a:pPr algn="l"/>
            <a:endParaRPr lang="en-US" sz="2400" dirty="0">
              <a:solidFill>
                <a:schemeClr val="tx1"/>
              </a:solidFill>
            </a:endParaRPr>
          </a:p>
        </p:txBody>
      </p:sp>
      <p:sp>
        <p:nvSpPr>
          <p:cNvPr id="6" name="Title 1">
            <a:extLst>
              <a:ext uri="{FF2B5EF4-FFF2-40B4-BE49-F238E27FC236}">
                <a16:creationId xmlns:a16="http://schemas.microsoft.com/office/drawing/2014/main" id="{720DB60B-D44E-469C-B487-1D30FF664CFE}"/>
              </a:ext>
            </a:extLst>
          </p:cNvPr>
          <p:cNvSpPr txBox="1">
            <a:spLocks/>
          </p:cNvSpPr>
          <p:nvPr/>
        </p:nvSpPr>
        <p:spPr>
          <a:xfrm>
            <a:off x="1801657" y="293639"/>
            <a:ext cx="8248962" cy="883125"/>
          </a:xfrm>
          <a:prstGeom prst="rect">
            <a:avLst/>
          </a:prstGeom>
          <a:effectLst/>
        </p:spPr>
        <p:txBody>
          <a:bodyPr vert="horz" lIns="91440" tIns="45720" rIns="91440" bIns="45720" rtlCol="0" anchor="b">
            <a:normAutofit/>
          </a:bodyPr>
          <a:lstStyle>
            <a:lvl1pPr algn="l" defTabSz="457200" rtl="0" eaLnBrk="1" latinLnBrk="0" hangingPunct="1">
              <a:spcBef>
                <a:spcPct val="0"/>
              </a:spcBef>
              <a:buNone/>
              <a:defRPr sz="48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200" dirty="0"/>
              <a:t>GAMMA REGRESSION MODEL: EXAMPLE (CONT.)</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81820" y="5790370"/>
            <a:ext cx="7173327" cy="476317"/>
          </a:xfrm>
          <a:prstGeom prst="rect">
            <a:avLst/>
          </a:prstGeom>
        </p:spPr>
      </p:pic>
      <p:pic>
        <p:nvPicPr>
          <p:cNvPr id="10" name="Picture 9">
            <a:extLst>
              <a:ext uri="{FF2B5EF4-FFF2-40B4-BE49-F238E27FC236}">
                <a16:creationId xmlns:a16="http://schemas.microsoft.com/office/drawing/2014/main" id="{06EBE371-4F6E-49EB-8FF9-08CCB9C156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10154" y="6037529"/>
            <a:ext cx="700390" cy="823031"/>
          </a:xfrm>
          <a:prstGeom prst="rect">
            <a:avLst/>
          </a:prstGeom>
        </p:spPr>
      </p:pic>
      <p:sp>
        <p:nvSpPr>
          <p:cNvPr id="11" name="Slide Number Placeholder 3">
            <a:extLst>
              <a:ext uri="{FF2B5EF4-FFF2-40B4-BE49-F238E27FC236}">
                <a16:creationId xmlns:a16="http://schemas.microsoft.com/office/drawing/2014/main" id="{ACC9F4DD-E47B-497F-961B-F6E6954828CF}"/>
              </a:ext>
            </a:extLst>
          </p:cNvPr>
          <p:cNvSpPr txBox="1">
            <a:spLocks/>
          </p:cNvSpPr>
          <p:nvPr/>
        </p:nvSpPr>
        <p:spPr>
          <a:xfrm>
            <a:off x="10807431" y="6081483"/>
            <a:ext cx="526320" cy="569779"/>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3A98EE3D-8CD1-4C3F-BD1C-C98C9596463C}" type="slidenum">
              <a:rPr lang="en-US" sz="2600" smtClean="0">
                <a:solidFill>
                  <a:schemeClr val="bg1"/>
                </a:solidFill>
              </a:rPr>
              <a:pPr algn="ctr"/>
              <a:t>24</a:t>
            </a:fld>
            <a:endParaRPr lang="en-US" sz="2600" dirty="0">
              <a:solidFill>
                <a:schemeClr val="bg1"/>
              </a:solidFill>
            </a:endParaRPr>
          </a:p>
        </p:txBody>
      </p:sp>
      <p:pic>
        <p:nvPicPr>
          <p:cNvPr id="12" name="Picture 11">
            <a:extLst>
              <a:ext uri="{FF2B5EF4-FFF2-40B4-BE49-F238E27FC236}">
                <a16:creationId xmlns:a16="http://schemas.microsoft.com/office/drawing/2014/main" id="{3CB39FE9-9BD0-4408-A21E-D022616EC99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0800000">
            <a:off x="983914" y="1302074"/>
            <a:ext cx="10349837" cy="120423"/>
          </a:xfrm>
          <a:prstGeom prst="rect">
            <a:avLst/>
          </a:prstGeom>
        </p:spPr>
      </p:pic>
      <p:pic>
        <p:nvPicPr>
          <p:cNvPr id="13" name="Picture 12">
            <a:extLst>
              <a:ext uri="{FF2B5EF4-FFF2-40B4-BE49-F238E27FC236}">
                <a16:creationId xmlns:a16="http://schemas.microsoft.com/office/drawing/2014/main" id="{6F11C3EF-3672-4F6A-92F1-0292457A33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1293" y="6492480"/>
            <a:ext cx="9407303" cy="109456"/>
          </a:xfrm>
          <a:prstGeom prst="rect">
            <a:avLst/>
          </a:prstGeom>
        </p:spPr>
      </p:pic>
      <p:pic>
        <p:nvPicPr>
          <p:cNvPr id="5" name="Picture 4">
            <a:extLst>
              <a:ext uri="{FF2B5EF4-FFF2-40B4-BE49-F238E27FC236}">
                <a16:creationId xmlns:a16="http://schemas.microsoft.com/office/drawing/2014/main" id="{32E11F0D-1DB0-4413-8D22-7DED8DF074E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13517" y="3177038"/>
            <a:ext cx="7143695" cy="2427809"/>
          </a:xfrm>
          <a:prstGeom prst="rect">
            <a:avLst/>
          </a:prstGeom>
        </p:spPr>
      </p:pic>
      <p:sp>
        <p:nvSpPr>
          <p:cNvPr id="14" name="Oval 13">
            <a:extLst>
              <a:ext uri="{FF2B5EF4-FFF2-40B4-BE49-F238E27FC236}">
                <a16:creationId xmlns:a16="http://schemas.microsoft.com/office/drawing/2014/main" id="{6B8CDBEA-299B-4B43-B12E-40E4891FE54C}"/>
              </a:ext>
            </a:extLst>
          </p:cNvPr>
          <p:cNvSpPr/>
          <p:nvPr/>
        </p:nvSpPr>
        <p:spPr>
          <a:xfrm>
            <a:off x="3988990" y="3311509"/>
            <a:ext cx="1572767" cy="259952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339414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Subtitle 2">
                <a:extLst>
                  <a:ext uri="{FF2B5EF4-FFF2-40B4-BE49-F238E27FC236}">
                    <a16:creationId xmlns:a16="http://schemas.microsoft.com/office/drawing/2014/main" id="{937977FE-7060-4554-8802-D380BB4E77D1}"/>
                  </a:ext>
                </a:extLst>
              </p:cNvPr>
              <p:cNvSpPr>
                <a:spLocks noGrp="1"/>
              </p:cNvSpPr>
              <p:nvPr>
                <p:ph type="subTitle" idx="1"/>
              </p:nvPr>
            </p:nvSpPr>
            <p:spPr>
              <a:xfrm>
                <a:off x="1109473" y="1438419"/>
                <a:ext cx="10098614" cy="4974335"/>
              </a:xfrm>
            </p:spPr>
            <p:txBody>
              <a:bodyPr>
                <a:noAutofit/>
              </a:bodyPr>
              <a:lstStyle/>
              <a:p>
                <a:pPr marL="457200" indent="-457200" algn="just">
                  <a:buClr>
                    <a:srgbClr val="7030A0"/>
                  </a:buClr>
                  <a:buFont typeface="Wingdings" panose="05000000000000000000" pitchFamily="2" charset="2"/>
                  <a:buChar char="q"/>
                </a:pPr>
                <a:r>
                  <a:rPr lang="en-US" sz="2400" i="0" dirty="0">
                    <a:solidFill>
                      <a:schemeClr val="tx1"/>
                    </a:solidFill>
                  </a:rPr>
                  <a:t>Fitted gamma regression model is</a:t>
                </a:r>
              </a:p>
              <a:p>
                <a:pPr algn="just"/>
                <a:endParaRPr lang="en-US" sz="200" i="1" dirty="0">
                  <a:solidFill>
                    <a:schemeClr val="tx1"/>
                  </a:solidFill>
                  <a:latin typeface="Cambria Math"/>
                </a:endParaRPr>
              </a:p>
              <a:p>
                <a:pPr algn="just"/>
                <a14:m>
                  <m:oMathPara xmlns:m="http://schemas.openxmlformats.org/officeDocument/2006/math">
                    <m:oMathParaPr>
                      <m:jc m:val="centerGroup"/>
                    </m:oMathParaPr>
                    <m:oMath xmlns:m="http://schemas.openxmlformats.org/officeDocument/2006/math">
                      <m:acc>
                        <m:accPr>
                          <m:chr m:val="̂"/>
                          <m:ctrlPr>
                            <a:rPr lang="en-US" sz="2300" i="1" smtClean="0">
                              <a:solidFill>
                                <a:schemeClr val="tx1"/>
                              </a:solidFill>
                              <a:latin typeface="Cambria Math" panose="02040503050406030204" pitchFamily="18" charset="0"/>
                            </a:rPr>
                          </m:ctrlPr>
                        </m:accPr>
                        <m:e>
                          <m:r>
                            <a:rPr lang="en-US" sz="2300" b="0" i="1" smtClean="0">
                              <a:solidFill>
                                <a:schemeClr val="tx1"/>
                              </a:solidFill>
                              <a:latin typeface="Cambria Math"/>
                            </a:rPr>
                            <m:t>𝐸</m:t>
                          </m:r>
                        </m:e>
                      </m:acc>
                      <m:d>
                        <m:dPr>
                          <m:ctrlPr>
                            <a:rPr lang="en-US" sz="2300" b="0" i="1" smtClean="0">
                              <a:solidFill>
                                <a:schemeClr val="tx1"/>
                              </a:solidFill>
                              <a:latin typeface="Cambria Math" panose="02040503050406030204" pitchFamily="18" charset="0"/>
                            </a:rPr>
                          </m:ctrlPr>
                        </m:dPr>
                        <m:e>
                          <m:r>
                            <a:rPr lang="en-US" sz="2300" b="0" i="1" smtClean="0">
                              <a:solidFill>
                                <a:schemeClr val="tx1"/>
                              </a:solidFill>
                              <a:latin typeface="Cambria Math"/>
                            </a:rPr>
                            <m:t>𝑝𝑟𝑖𝑐𝑒</m:t>
                          </m:r>
                          <m:r>
                            <a:rPr lang="en-US" sz="2300" b="0" i="1" smtClean="0">
                              <a:solidFill>
                                <a:schemeClr val="tx1"/>
                              </a:solidFill>
                              <a:latin typeface="Cambria Math"/>
                            </a:rPr>
                            <m:t>10</m:t>
                          </m:r>
                          <m:r>
                            <a:rPr lang="en-US" sz="2300" b="0" i="1" smtClean="0">
                              <a:solidFill>
                                <a:schemeClr val="tx1"/>
                              </a:solidFill>
                              <a:latin typeface="Cambria Math"/>
                            </a:rPr>
                            <m:t>𝐾</m:t>
                          </m:r>
                        </m:e>
                      </m:d>
                      <m:r>
                        <a:rPr lang="en-US" sz="2300" b="0" i="1" smtClean="0">
                          <a:solidFill>
                            <a:schemeClr val="tx1"/>
                          </a:solidFill>
                          <a:latin typeface="Cambria Math"/>
                        </a:rPr>
                        <m:t>=</m:t>
                      </m:r>
                      <m:r>
                        <m:rPr>
                          <m:sty m:val="p"/>
                        </m:rPr>
                        <a:rPr lang="en-US" sz="2300" b="0" i="0" smtClean="0">
                          <a:solidFill>
                            <a:schemeClr val="tx1"/>
                          </a:solidFill>
                          <a:latin typeface="Cambria Math"/>
                        </a:rPr>
                        <m:t>exp</m:t>
                      </m:r>
                      <m:r>
                        <a:rPr lang="en-US" sz="2300" b="0" i="1" smtClean="0">
                          <a:solidFill>
                            <a:schemeClr val="tx1"/>
                          </a:solidFill>
                          <a:latin typeface="Cambria Math"/>
                        </a:rPr>
                        <m:t>⁡{3.7668+0.0091</m:t>
                      </m:r>
                      <m:r>
                        <a:rPr lang="en-US" sz="2300" b="0" i="1" smtClean="0">
                          <a:solidFill>
                            <a:schemeClr val="tx1"/>
                          </a:solidFill>
                          <a:latin typeface="Cambria Math" panose="02040503050406030204" pitchFamily="18" charset="0"/>
                          <a:ea typeface="Cambria Math" panose="02040503050406030204" pitchFamily="18" charset="0"/>
                        </a:rPr>
                        <m:t>∙</m:t>
                      </m:r>
                      <m:r>
                        <a:rPr lang="en-US" sz="2300" b="0" i="1" smtClean="0">
                          <a:solidFill>
                            <a:schemeClr val="tx1"/>
                          </a:solidFill>
                          <a:latin typeface="Cambria Math" panose="02040503050406030204" pitchFamily="18" charset="0"/>
                        </a:rPr>
                        <m:t>𝑛𝑏𝑒𝑑𝑟𝑜𝑜𝑚𝑠</m:t>
                      </m:r>
                      <m:r>
                        <a:rPr lang="en-US" sz="2300" b="0" i="1" smtClean="0">
                          <a:solidFill>
                            <a:schemeClr val="tx1"/>
                          </a:solidFill>
                          <a:latin typeface="Cambria Math"/>
                        </a:rPr>
                        <m:t>+0.0295</m:t>
                      </m:r>
                      <m:r>
                        <a:rPr lang="en-US" sz="2300" b="0" i="1" smtClean="0">
                          <a:solidFill>
                            <a:schemeClr val="tx1"/>
                          </a:solidFill>
                          <a:latin typeface="Cambria Math" panose="02040503050406030204" pitchFamily="18" charset="0"/>
                          <a:ea typeface="Cambria Math" panose="02040503050406030204" pitchFamily="18" charset="0"/>
                        </a:rPr>
                        <m:t>∙</m:t>
                      </m:r>
                      <m:r>
                        <a:rPr lang="en-US" sz="2300" b="0" i="1" smtClean="0">
                          <a:solidFill>
                            <a:schemeClr val="tx1"/>
                          </a:solidFill>
                          <a:latin typeface="Cambria Math" panose="02040503050406030204" pitchFamily="18" charset="0"/>
                        </a:rPr>
                        <m:t>𝑛𝑏𝑎𝑡h𝑟𝑜𝑜𝑚𝑠</m:t>
                      </m:r>
                    </m:oMath>
                  </m:oMathPara>
                </a14:m>
                <a:endParaRPr lang="en-US" sz="2300" b="0" i="1" dirty="0">
                  <a:solidFill>
                    <a:schemeClr val="tx1"/>
                  </a:solidFill>
                  <a:latin typeface="Cambria Math" panose="02040503050406030204" pitchFamily="18" charset="0"/>
                </a:endParaRPr>
              </a:p>
              <a:p>
                <a:pPr algn="just"/>
                <a14:m>
                  <m:oMath xmlns:m="http://schemas.openxmlformats.org/officeDocument/2006/math">
                    <m:r>
                      <a:rPr lang="en-US" sz="2300" b="0" i="1" smtClean="0">
                        <a:solidFill>
                          <a:schemeClr val="tx1"/>
                        </a:solidFill>
                        <a:latin typeface="Cambria Math"/>
                      </a:rPr>
                      <m:t>+0.1165</m:t>
                    </m:r>
                    <m:r>
                      <a:rPr lang="en-US" sz="2300" b="0" i="1" smtClean="0">
                        <a:solidFill>
                          <a:schemeClr val="tx1"/>
                        </a:solidFill>
                        <a:latin typeface="Cambria Math" panose="02040503050406030204" pitchFamily="18" charset="0"/>
                        <a:ea typeface="Cambria Math" panose="02040503050406030204" pitchFamily="18" charset="0"/>
                      </a:rPr>
                      <m:t>∙</m:t>
                    </m:r>
                    <m:r>
                      <a:rPr lang="en-US" sz="2300" b="0" i="1" smtClean="0">
                        <a:solidFill>
                          <a:schemeClr val="tx1"/>
                        </a:solidFill>
                        <a:latin typeface="Cambria Math"/>
                      </a:rPr>
                      <m:t>𝑠𝑞𝑓𝑡𝐾</m:t>
                    </m:r>
                    <m:r>
                      <a:rPr lang="en-US" sz="2300" b="0" i="1" smtClean="0">
                        <a:solidFill>
                          <a:schemeClr val="tx1"/>
                        </a:solidFill>
                        <a:latin typeface="Cambria Math"/>
                      </a:rPr>
                      <m:t>−0.0722∙</m:t>
                    </m:r>
                    <m:r>
                      <a:rPr lang="en-US" sz="2300" b="0" i="1" smtClean="0">
                        <a:solidFill>
                          <a:schemeClr val="tx1"/>
                        </a:solidFill>
                        <a:latin typeface="Cambria Math" panose="02040503050406030204" pitchFamily="18" charset="0"/>
                      </a:rPr>
                      <m:t>h𝑒𝑎𝑡𝑖𝑛𝑔𝑒𝑙𝑒𝑐𝑡𝑟𝑖𝑐</m:t>
                    </m:r>
                    <m:r>
                      <a:rPr lang="en-US" sz="2300" b="0" i="1" smtClean="0">
                        <a:solidFill>
                          <a:schemeClr val="tx1"/>
                        </a:solidFill>
                        <a:latin typeface="Cambria Math"/>
                      </a:rPr>
                      <m:t>−0.1206</m:t>
                    </m:r>
                    <m:r>
                      <a:rPr lang="en-US" sz="2300" b="0" i="1" smtClean="0">
                        <a:solidFill>
                          <a:schemeClr val="tx1"/>
                        </a:solidFill>
                        <a:latin typeface="Cambria Math" panose="02040503050406030204" pitchFamily="18" charset="0"/>
                        <a:ea typeface="Cambria Math" panose="02040503050406030204" pitchFamily="18" charset="0"/>
                      </a:rPr>
                      <m:t>∙</m:t>
                    </m:r>
                    <m:r>
                      <a:rPr lang="en-US" sz="2300" b="0" i="1" smtClean="0">
                        <a:solidFill>
                          <a:schemeClr val="tx1"/>
                        </a:solidFill>
                        <a:latin typeface="Cambria Math" panose="02040503050406030204" pitchFamily="18" charset="0"/>
                      </a:rPr>
                      <m:t>h𝑒𝑎𝑡𝑖𝑛𝑔𝑛𝑜𝑛𝑒</m:t>
                    </m:r>
                    <m:r>
                      <a:rPr lang="en-US" sz="2300" b="0" i="1" smtClean="0">
                        <a:solidFill>
                          <a:schemeClr val="tx1"/>
                        </a:solidFill>
                        <a:latin typeface="Cambria Math"/>
                      </a:rPr>
                      <m:t>+0.1292</m:t>
                    </m:r>
                    <m:r>
                      <a:rPr lang="en-US" sz="2300" b="0" i="1" smtClean="0">
                        <a:solidFill>
                          <a:schemeClr val="tx1"/>
                        </a:solidFill>
                        <a:latin typeface="Cambria Math" panose="02040503050406030204" pitchFamily="18" charset="0"/>
                        <a:ea typeface="Cambria Math" panose="02040503050406030204" pitchFamily="18" charset="0"/>
                      </a:rPr>
                      <m:t>∙</m:t>
                    </m:r>
                    <m:r>
                      <a:rPr lang="en-US" sz="2300" b="0" i="1" smtClean="0">
                        <a:solidFill>
                          <a:schemeClr val="tx1"/>
                        </a:solidFill>
                        <a:latin typeface="Cambria Math" panose="02040503050406030204" pitchFamily="18" charset="0"/>
                        <a:ea typeface="Cambria Math" panose="02040503050406030204" pitchFamily="18" charset="0"/>
                      </a:rPr>
                      <m:t>𝐴𝐶</m:t>
                    </m:r>
                    <m:r>
                      <a:rPr lang="en-US" sz="2300" b="0" i="1" smtClean="0">
                        <a:solidFill>
                          <a:schemeClr val="tx1"/>
                        </a:solidFill>
                        <a:latin typeface="Cambria Math"/>
                      </a:rPr>
                      <m:t>+</m:t>
                    </m:r>
                  </m:oMath>
                </a14:m>
                <a:r>
                  <a:rPr lang="en-US" sz="2300" b="0" dirty="0">
                    <a:solidFill>
                      <a:schemeClr val="tx1"/>
                    </a:solidFill>
                  </a:rPr>
                  <a:t> </a:t>
                </a:r>
                <a14:m>
                  <m:oMath xmlns:m="http://schemas.openxmlformats.org/officeDocument/2006/math">
                    <m:r>
                      <a:rPr lang="en-US" sz="2300" b="0" i="1" smtClean="0">
                        <a:solidFill>
                          <a:schemeClr val="tx1"/>
                        </a:solidFill>
                        <a:latin typeface="Cambria Math"/>
                      </a:rPr>
                      <m:t>0.0303</m:t>
                    </m:r>
                    <m:r>
                      <a:rPr lang="en-US" sz="2300" b="0" i="1" smtClean="0">
                        <a:solidFill>
                          <a:schemeClr val="tx1"/>
                        </a:solidFill>
                        <a:latin typeface="Cambria Math" panose="02040503050406030204" pitchFamily="18" charset="0"/>
                        <a:ea typeface="Cambria Math" panose="02040503050406030204" pitchFamily="18" charset="0"/>
                      </a:rPr>
                      <m:t>∙</m:t>
                    </m:r>
                    <m:r>
                      <a:rPr lang="en-US" sz="2300" b="0" i="1" smtClean="0">
                        <a:solidFill>
                          <a:schemeClr val="tx1"/>
                        </a:solidFill>
                        <a:latin typeface="Cambria Math"/>
                      </a:rPr>
                      <m:t>𝑙𝑜𝑡</m:t>
                    </m:r>
                    <m:r>
                      <a:rPr lang="en-US" sz="2300" b="0" i="1" smtClean="0">
                        <a:solidFill>
                          <a:schemeClr val="tx1"/>
                        </a:solidFill>
                        <a:latin typeface="Cambria Math" panose="02040503050406030204" pitchFamily="18" charset="0"/>
                      </a:rPr>
                      <m:t>𝑠𝑖𝑧𝑒</m:t>
                    </m:r>
                    <m:r>
                      <a:rPr lang="en-US" sz="2300" b="0" i="1" smtClean="0">
                        <a:solidFill>
                          <a:schemeClr val="tx1"/>
                        </a:solidFill>
                        <a:latin typeface="Cambria Math"/>
                      </a:rPr>
                      <m:t>𝐾</m:t>
                    </m:r>
                  </m:oMath>
                </a14:m>
                <a:r>
                  <a:rPr lang="en-US" sz="2300" i="0" dirty="0">
                    <a:solidFill>
                      <a:schemeClr val="tx1"/>
                    </a:solidFill>
                  </a:rPr>
                  <a:t>}, and  </a:t>
                </a:r>
                <a14:m>
                  <m:oMath xmlns:m="http://schemas.openxmlformats.org/officeDocument/2006/math">
                    <m:acc>
                      <m:accPr>
                        <m:chr m:val="̂"/>
                        <m:ctrlPr>
                          <a:rPr lang="en-US" sz="2300" i="1" smtClean="0">
                            <a:solidFill>
                              <a:schemeClr val="tx1"/>
                            </a:solidFill>
                            <a:latin typeface="Cambria Math" panose="02040503050406030204" pitchFamily="18" charset="0"/>
                          </a:rPr>
                        </m:ctrlPr>
                      </m:accPr>
                      <m:e>
                        <m:r>
                          <a:rPr lang="en-US" sz="2300" i="1" smtClean="0">
                            <a:solidFill>
                              <a:schemeClr val="tx1"/>
                            </a:solidFill>
                            <a:latin typeface="Cambria Math"/>
                            <a:ea typeface="Cambria Math"/>
                          </a:rPr>
                          <m:t>𝛼</m:t>
                        </m:r>
                      </m:e>
                    </m:acc>
                    <m:r>
                      <a:rPr lang="en-US" sz="2300" b="0" i="1" smtClean="0">
                        <a:solidFill>
                          <a:schemeClr val="tx1"/>
                        </a:solidFill>
                        <a:latin typeface="Cambria Math"/>
                      </a:rPr>
                      <m:t>=</m:t>
                    </m:r>
                  </m:oMath>
                </a14:m>
                <a:r>
                  <a:rPr lang="en-US" sz="2300" dirty="0">
                    <a:effectLst/>
                  </a:rPr>
                  <a:t> </a:t>
                </a:r>
                <a:r>
                  <a:rPr lang="en-US" sz="2300" dirty="0">
                    <a:solidFill>
                      <a:schemeClr val="tx1"/>
                    </a:solidFill>
                    <a:effectLst/>
                  </a:rPr>
                  <a:t>0.0123.</a:t>
                </a:r>
              </a:p>
              <a:p>
                <a:pPr algn="just"/>
                <a:endParaRPr lang="en-US" sz="1200" i="0" dirty="0">
                  <a:solidFill>
                    <a:schemeClr val="tx1"/>
                  </a:solidFill>
                </a:endParaRPr>
              </a:p>
              <a:p>
                <a:pPr marL="457200" indent="-457200" algn="just">
                  <a:buClr>
                    <a:srgbClr val="7030A0"/>
                  </a:buClr>
                  <a:buFont typeface="Wingdings" panose="05000000000000000000" pitchFamily="2" charset="2"/>
                  <a:buChar char="q"/>
                </a:pPr>
                <a:r>
                  <a:rPr lang="en-US" sz="2400" i="0" dirty="0">
                    <a:solidFill>
                      <a:schemeClr val="tx1"/>
                    </a:solidFill>
                  </a:rPr>
                  <a:t>Interpretation of estimated coefficients. </a:t>
                </a:r>
                <a:r>
                  <a:rPr lang="en-US" sz="2400" dirty="0">
                    <a:solidFill>
                      <a:schemeClr val="tx1"/>
                    </a:solidFill>
                  </a:rPr>
                  <a:t>For example, </a:t>
                </a:r>
              </a:p>
              <a:p>
                <a:pPr marL="457200" indent="-457200" algn="just">
                  <a:buFont typeface="Wingdings" panose="05000000000000000000" pitchFamily="2" charset="2"/>
                  <a:buChar char="q"/>
                </a:pPr>
                <a:endParaRPr lang="en-US" sz="1200" dirty="0">
                  <a:solidFill>
                    <a:schemeClr val="tx1"/>
                  </a:solidFill>
                </a:endParaRPr>
              </a:p>
              <a:p>
                <a:pPr algn="just"/>
                <a:r>
                  <a:rPr lang="en-US" sz="2300" dirty="0">
                    <a:solidFill>
                      <a:schemeClr val="tx1"/>
                    </a:solidFill>
                    <a:latin typeface="Segoe UI"/>
                    <a:ea typeface="Segoe UI"/>
                    <a:cs typeface="Segoe UI"/>
                  </a:rPr>
                  <a:t>● </a:t>
                </a:r>
                <a:r>
                  <a:rPr lang="en-US" sz="2400" dirty="0">
                    <a:solidFill>
                      <a:schemeClr val="tx1"/>
                    </a:solidFill>
                  </a:rPr>
                  <a:t>As the number of bedrooms increases by one, the estimated mean house price increases by </a:t>
                </a:r>
                <a14:m>
                  <m:oMath xmlns:m="http://schemas.openxmlformats.org/officeDocument/2006/math">
                    <m:d>
                      <m:dPr>
                        <m:ctrlPr>
                          <a:rPr lang="en-US" sz="2400" i="1" smtClean="0">
                            <a:solidFill>
                              <a:schemeClr val="tx1"/>
                            </a:solidFill>
                            <a:latin typeface="Cambria Math" panose="02040503050406030204" pitchFamily="18" charset="0"/>
                          </a:rPr>
                        </m:ctrlPr>
                      </m:dPr>
                      <m:e>
                        <m:func>
                          <m:funcPr>
                            <m:ctrlPr>
                              <a:rPr lang="en-US" sz="2400" b="0" i="1" smtClean="0">
                                <a:solidFill>
                                  <a:schemeClr val="tx1"/>
                                </a:solidFill>
                                <a:latin typeface="Cambria Math" panose="02040503050406030204" pitchFamily="18" charset="0"/>
                              </a:rPr>
                            </m:ctrlPr>
                          </m:funcPr>
                          <m:fName>
                            <m:r>
                              <m:rPr>
                                <m:sty m:val="p"/>
                              </m:rPr>
                              <a:rPr lang="en-US" sz="2400" b="0" i="0" smtClean="0">
                                <a:solidFill>
                                  <a:schemeClr val="tx1"/>
                                </a:solidFill>
                                <a:latin typeface="Cambria Math"/>
                              </a:rPr>
                              <m:t>exp</m:t>
                            </m:r>
                          </m:fName>
                          <m:e>
                            <m:d>
                              <m:dPr>
                                <m:ctrlPr>
                                  <a:rPr lang="en-US" sz="2400" b="0" i="1" smtClean="0">
                                    <a:solidFill>
                                      <a:schemeClr val="tx1"/>
                                    </a:solidFill>
                                    <a:latin typeface="Cambria Math" panose="02040503050406030204" pitchFamily="18" charset="0"/>
                                  </a:rPr>
                                </m:ctrlPr>
                              </m:dPr>
                              <m:e>
                                <m:r>
                                  <a:rPr lang="en-US" sz="2400" b="0" i="1" smtClean="0">
                                    <a:solidFill>
                                      <a:schemeClr val="tx1"/>
                                    </a:solidFill>
                                    <a:latin typeface="Cambria Math" panose="02040503050406030204" pitchFamily="18" charset="0"/>
                                  </a:rPr>
                                  <m:t>0.0091</m:t>
                                </m:r>
                              </m:e>
                            </m:d>
                          </m:e>
                        </m:func>
                        <m:r>
                          <a:rPr lang="en-US" sz="2400" b="0" i="1" smtClean="0">
                            <a:solidFill>
                              <a:schemeClr val="tx1"/>
                            </a:solidFill>
                            <a:latin typeface="Cambria Math"/>
                          </a:rPr>
                          <m:t>−1</m:t>
                        </m:r>
                      </m:e>
                    </m:d>
                    <m:r>
                      <a:rPr lang="en-US" sz="2400" i="1" smtClean="0">
                        <a:solidFill>
                          <a:schemeClr val="tx1"/>
                        </a:solidFill>
                        <a:latin typeface="Cambria Math"/>
                        <a:ea typeface="Cambria Math"/>
                      </a:rPr>
                      <m:t>∙</m:t>
                    </m:r>
                    <m:r>
                      <a:rPr lang="en-US" sz="2400" b="0" i="1" smtClean="0">
                        <a:solidFill>
                          <a:schemeClr val="tx1"/>
                        </a:solidFill>
                        <a:latin typeface="Cambria Math"/>
                        <a:ea typeface="Cambria Math"/>
                      </a:rPr>
                      <m:t>100%</m:t>
                    </m:r>
                    <m:r>
                      <a:rPr lang="en-US" sz="2400" b="0" i="1" smtClean="0">
                        <a:solidFill>
                          <a:schemeClr val="tx1"/>
                        </a:solidFill>
                        <a:latin typeface="Cambria Math" panose="02040503050406030204" pitchFamily="18" charset="0"/>
                        <a:ea typeface="Cambria Math"/>
                      </a:rPr>
                      <m:t>=0.91%.</m:t>
                    </m:r>
                  </m:oMath>
                </a14:m>
                <a:endParaRPr lang="en-US" sz="2400" i="0" dirty="0">
                  <a:solidFill>
                    <a:schemeClr val="tx1"/>
                  </a:solidFill>
                </a:endParaRPr>
              </a:p>
              <a:p>
                <a:pPr algn="just"/>
                <a:endParaRPr lang="en-US" sz="1200" i="0" dirty="0">
                  <a:solidFill>
                    <a:schemeClr val="tx1"/>
                  </a:solidFill>
                </a:endParaRPr>
              </a:p>
              <a:p>
                <a:pPr algn="just"/>
                <a:r>
                  <a:rPr lang="en-US" sz="2300" dirty="0">
                    <a:solidFill>
                      <a:schemeClr val="tx1"/>
                    </a:solidFill>
                    <a:latin typeface="Segoe UI"/>
                    <a:ea typeface="Segoe UI"/>
                    <a:cs typeface="Segoe UI"/>
                  </a:rPr>
                  <a:t>● </a:t>
                </a:r>
                <a:r>
                  <a:rPr lang="en-US" sz="2400" dirty="0">
                    <a:solidFill>
                      <a:schemeClr val="tx1"/>
                    </a:solidFill>
                    <a:latin typeface="Segoe UI"/>
                    <a:ea typeface="Segoe UI"/>
                    <a:cs typeface="Segoe UI"/>
                  </a:rPr>
                  <a:t>T</a:t>
                </a:r>
                <a:r>
                  <a:rPr lang="en-US" sz="2400" dirty="0">
                    <a:solidFill>
                      <a:schemeClr val="tx1"/>
                    </a:solidFill>
                  </a:rPr>
                  <a:t>he estimated average price for air-conditioned houses is </a:t>
                </a:r>
                <a14:m>
                  <m:oMath xmlns:m="http://schemas.openxmlformats.org/officeDocument/2006/math">
                    <m:func>
                      <m:funcPr>
                        <m:ctrlPr>
                          <a:rPr lang="en-US" sz="2400" b="0" i="1" smtClean="0">
                            <a:solidFill>
                              <a:schemeClr val="tx1"/>
                            </a:solidFill>
                            <a:latin typeface="Cambria Math" panose="02040503050406030204" pitchFamily="18" charset="0"/>
                          </a:rPr>
                        </m:ctrlPr>
                      </m:funcPr>
                      <m:fName>
                        <m:r>
                          <m:rPr>
                            <m:sty m:val="p"/>
                          </m:rPr>
                          <a:rPr lang="en-US" sz="2400" i="0" smtClean="0">
                            <a:solidFill>
                              <a:schemeClr val="tx1"/>
                            </a:solidFill>
                            <a:latin typeface="Cambria Math" panose="02040503050406030204" pitchFamily="18" charset="0"/>
                          </a:rPr>
                          <m:t>exp</m:t>
                        </m:r>
                      </m:fName>
                      <m:e>
                        <m:d>
                          <m:dPr>
                            <m:ctrlPr>
                              <a:rPr lang="en-US" sz="2400" i="1" smtClean="0">
                                <a:solidFill>
                                  <a:schemeClr val="tx1"/>
                                </a:solidFill>
                                <a:latin typeface="Cambria Math" panose="02040503050406030204" pitchFamily="18" charset="0"/>
                              </a:rPr>
                            </m:ctrlPr>
                          </m:dPr>
                          <m:e>
                            <m:r>
                              <a:rPr lang="en-US" sz="2400" b="0" i="1" smtClean="0">
                                <a:solidFill>
                                  <a:schemeClr val="tx1"/>
                                </a:solidFill>
                                <a:latin typeface="Cambria Math" panose="02040503050406030204" pitchFamily="18" charset="0"/>
                              </a:rPr>
                              <m:t>0.1292</m:t>
                            </m:r>
                          </m:e>
                        </m:d>
                      </m:e>
                    </m:func>
                    <m:r>
                      <a:rPr lang="en-US" sz="2400" i="1" smtClean="0">
                        <a:solidFill>
                          <a:schemeClr val="tx1"/>
                        </a:solidFill>
                        <a:latin typeface="Cambria Math"/>
                        <a:ea typeface="Cambria Math"/>
                      </a:rPr>
                      <m:t>∙</m:t>
                    </m:r>
                    <m:r>
                      <a:rPr lang="en-US" sz="2400" b="0" i="1" smtClean="0">
                        <a:solidFill>
                          <a:schemeClr val="tx1"/>
                        </a:solidFill>
                        <a:latin typeface="Cambria Math"/>
                        <a:ea typeface="Cambria Math"/>
                      </a:rPr>
                      <m:t>100%=</m:t>
                    </m:r>
                  </m:oMath>
                </a14:m>
                <a:r>
                  <a:rPr lang="en-US" sz="2400" i="0" dirty="0">
                    <a:solidFill>
                      <a:schemeClr val="tx1"/>
                    </a:solidFill>
                  </a:rPr>
                  <a:t>113.79% of that for non air-conditioned ones.</a:t>
                </a:r>
              </a:p>
              <a:p>
                <a:pPr algn="l"/>
                <a:endParaRPr lang="en-US" sz="2800" i="0" dirty="0">
                  <a:solidFill>
                    <a:schemeClr val="tx1"/>
                  </a:solidFill>
                </a:endParaRPr>
              </a:p>
              <a:p>
                <a:pPr algn="l"/>
                <a:endParaRPr lang="en-US" sz="2400" dirty="0">
                  <a:solidFill>
                    <a:schemeClr val="tx1"/>
                  </a:solidFill>
                </a:endParaRPr>
              </a:p>
              <a:p>
                <a:pPr algn="l"/>
                <a:endParaRPr lang="en-US" sz="2400" dirty="0">
                  <a:solidFill>
                    <a:schemeClr val="tx1"/>
                  </a:solidFill>
                </a:endParaRPr>
              </a:p>
            </p:txBody>
          </p:sp>
        </mc:Choice>
        <mc:Fallback xmlns="">
          <p:sp>
            <p:nvSpPr>
              <p:cNvPr id="3" name="Subtitle 2">
                <a:extLst>
                  <a:ext uri="{FF2B5EF4-FFF2-40B4-BE49-F238E27FC236}">
                    <a16:creationId xmlns:a16="http://schemas.microsoft.com/office/drawing/2014/main" id="{937977FE-7060-4554-8802-D380BB4E77D1}"/>
                  </a:ext>
                </a:extLst>
              </p:cNvPr>
              <p:cNvSpPr>
                <a:spLocks noGrp="1" noRot="1" noChangeAspect="1" noMove="1" noResize="1" noEditPoints="1" noAdjustHandles="1" noChangeArrowheads="1" noChangeShapeType="1" noTextEdit="1"/>
              </p:cNvSpPr>
              <p:nvPr>
                <p:ph type="subTitle" idx="1"/>
              </p:nvPr>
            </p:nvSpPr>
            <p:spPr>
              <a:xfrm>
                <a:off x="1109473" y="1438419"/>
                <a:ext cx="10098614" cy="4974335"/>
              </a:xfrm>
              <a:blipFill>
                <a:blip r:embed="rId2"/>
                <a:stretch>
                  <a:fillRect l="-905" t="-980" r="-905"/>
                </a:stretch>
              </a:blipFill>
            </p:spPr>
            <p:txBody>
              <a:bodyPr/>
              <a:lstStyle/>
              <a:p>
                <a:r>
                  <a:rPr lang="en-US">
                    <a:noFill/>
                  </a:rPr>
                  <a:t> </a:t>
                </a:r>
              </a:p>
            </p:txBody>
          </p:sp>
        </mc:Fallback>
      </mc:AlternateContent>
      <p:sp>
        <p:nvSpPr>
          <p:cNvPr id="6" name="Title 1">
            <a:extLst>
              <a:ext uri="{FF2B5EF4-FFF2-40B4-BE49-F238E27FC236}">
                <a16:creationId xmlns:a16="http://schemas.microsoft.com/office/drawing/2014/main" id="{720DB60B-D44E-469C-B487-1D30FF664CFE}"/>
              </a:ext>
            </a:extLst>
          </p:cNvPr>
          <p:cNvSpPr txBox="1">
            <a:spLocks/>
          </p:cNvSpPr>
          <p:nvPr/>
        </p:nvSpPr>
        <p:spPr>
          <a:xfrm>
            <a:off x="1971519" y="254728"/>
            <a:ext cx="8248962" cy="883125"/>
          </a:xfrm>
          <a:prstGeom prst="rect">
            <a:avLst/>
          </a:prstGeom>
          <a:effectLst/>
        </p:spPr>
        <p:txBody>
          <a:bodyPr vert="horz" lIns="91440" tIns="45720" rIns="91440" bIns="45720" rtlCol="0" anchor="b">
            <a:normAutofit/>
          </a:bodyPr>
          <a:lstStyle>
            <a:lvl1pPr algn="l" defTabSz="457200" rtl="0" eaLnBrk="1" latinLnBrk="0" hangingPunct="1">
              <a:spcBef>
                <a:spcPct val="0"/>
              </a:spcBef>
              <a:buNone/>
              <a:defRPr sz="48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200" dirty="0"/>
              <a:t>GAMMA REGRESSION MODEL: EXAMPLE (CONT.)</a:t>
            </a:r>
          </a:p>
        </p:txBody>
      </p:sp>
      <p:pic>
        <p:nvPicPr>
          <p:cNvPr id="5" name="Picture 4">
            <a:extLst>
              <a:ext uri="{FF2B5EF4-FFF2-40B4-BE49-F238E27FC236}">
                <a16:creationId xmlns:a16="http://schemas.microsoft.com/office/drawing/2014/main" id="{5FC7CFAC-3894-40B0-B8C3-75122B6C74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10154" y="6037529"/>
            <a:ext cx="700390" cy="823031"/>
          </a:xfrm>
          <a:prstGeom prst="rect">
            <a:avLst/>
          </a:prstGeom>
        </p:spPr>
      </p:pic>
      <p:sp>
        <p:nvSpPr>
          <p:cNvPr id="7" name="Slide Number Placeholder 3">
            <a:extLst>
              <a:ext uri="{FF2B5EF4-FFF2-40B4-BE49-F238E27FC236}">
                <a16:creationId xmlns:a16="http://schemas.microsoft.com/office/drawing/2014/main" id="{C127B88A-0428-4089-9D51-758D92436A39}"/>
              </a:ext>
            </a:extLst>
          </p:cNvPr>
          <p:cNvSpPr txBox="1">
            <a:spLocks/>
          </p:cNvSpPr>
          <p:nvPr/>
        </p:nvSpPr>
        <p:spPr>
          <a:xfrm>
            <a:off x="10807431" y="6081483"/>
            <a:ext cx="526320" cy="569779"/>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3A98EE3D-8CD1-4C3F-BD1C-C98C9596463C}" type="slidenum">
              <a:rPr lang="en-US" sz="2600" smtClean="0">
                <a:solidFill>
                  <a:schemeClr val="bg1"/>
                </a:solidFill>
              </a:rPr>
              <a:pPr algn="ctr"/>
              <a:t>25</a:t>
            </a:fld>
            <a:endParaRPr lang="en-US" sz="2600" dirty="0">
              <a:solidFill>
                <a:schemeClr val="bg1"/>
              </a:solidFill>
            </a:endParaRPr>
          </a:p>
        </p:txBody>
      </p:sp>
      <p:pic>
        <p:nvPicPr>
          <p:cNvPr id="8" name="Picture 7">
            <a:extLst>
              <a:ext uri="{FF2B5EF4-FFF2-40B4-BE49-F238E27FC236}">
                <a16:creationId xmlns:a16="http://schemas.microsoft.com/office/drawing/2014/main" id="{680D9F62-A800-41DF-AD9A-A0FEB9FEC70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0800000">
            <a:off x="983914" y="1274041"/>
            <a:ext cx="10349837" cy="120423"/>
          </a:xfrm>
          <a:prstGeom prst="rect">
            <a:avLst/>
          </a:prstGeom>
        </p:spPr>
      </p:pic>
      <p:pic>
        <p:nvPicPr>
          <p:cNvPr id="9" name="Picture 8">
            <a:extLst>
              <a:ext uri="{FF2B5EF4-FFF2-40B4-BE49-F238E27FC236}">
                <a16:creationId xmlns:a16="http://schemas.microsoft.com/office/drawing/2014/main" id="{23834A81-ED27-436B-8A0D-E4B34CEBF91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3809" y="6255204"/>
            <a:ext cx="9554385" cy="111168"/>
          </a:xfrm>
          <a:prstGeom prst="rect">
            <a:avLst/>
          </a:prstGeom>
        </p:spPr>
      </p:pic>
    </p:spTree>
    <p:extLst>
      <p:ext uri="{BB962C8B-B14F-4D97-AF65-F5344CB8AC3E}">
        <p14:creationId xmlns:p14="http://schemas.microsoft.com/office/powerpoint/2010/main" val="23775023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Subtitle 2">
                <a:extLst>
                  <a:ext uri="{FF2B5EF4-FFF2-40B4-BE49-F238E27FC236}">
                    <a16:creationId xmlns:a16="http://schemas.microsoft.com/office/drawing/2014/main" id="{937977FE-7060-4554-8802-D380BB4E77D1}"/>
                  </a:ext>
                </a:extLst>
              </p:cNvPr>
              <p:cNvSpPr>
                <a:spLocks noGrp="1"/>
              </p:cNvSpPr>
              <p:nvPr>
                <p:ph type="subTitle" idx="1"/>
              </p:nvPr>
            </p:nvSpPr>
            <p:spPr>
              <a:xfrm>
                <a:off x="858250" y="1392037"/>
                <a:ext cx="10254510" cy="4822871"/>
              </a:xfrm>
            </p:spPr>
            <p:txBody>
              <a:bodyPr>
                <a:noAutofit/>
              </a:bodyPr>
              <a:lstStyle/>
              <a:p>
                <a:pPr marL="457200" indent="-457200" algn="just">
                  <a:buClr>
                    <a:srgbClr val="7030A0"/>
                  </a:buClr>
                  <a:buFont typeface="Wingdings" panose="05000000000000000000" pitchFamily="2" charset="2"/>
                  <a:buChar char="q"/>
                </a:pPr>
                <a:r>
                  <a:rPr lang="en-US" sz="2800" dirty="0">
                    <a:solidFill>
                      <a:schemeClr val="tx1"/>
                    </a:solidFill>
                  </a:rPr>
                  <a:t>Predict the price of a house that has four bedrooms, two bathrooms, area of 1,680 square feet, central heater, no A/C, and lot size of 5,000 square feet. </a:t>
                </a:r>
              </a:p>
              <a:p>
                <a:pPr marL="457200" indent="-457200" algn="just">
                  <a:buFont typeface="Wingdings" panose="05000000000000000000" pitchFamily="2" charset="2"/>
                  <a:buChar char="q"/>
                </a:pPr>
                <a:endParaRPr lang="en-US" sz="1200" dirty="0">
                  <a:solidFill>
                    <a:schemeClr val="tx1"/>
                  </a:solidFill>
                </a:endParaRPr>
              </a:p>
              <a:p>
                <a:pPr algn="just"/>
                <a14:m>
                  <m:oMathPara xmlns:m="http://schemas.openxmlformats.org/officeDocument/2006/math">
                    <m:oMathParaPr>
                      <m:jc m:val="centerGroup"/>
                    </m:oMathParaPr>
                    <m:oMath xmlns:m="http://schemas.openxmlformats.org/officeDocument/2006/math">
                      <m:sSup>
                        <m:sSupPr>
                          <m:ctrlPr>
                            <a:rPr lang="en-US" sz="2200" b="0" i="1" smtClean="0">
                              <a:solidFill>
                                <a:schemeClr val="tx1"/>
                              </a:solidFill>
                              <a:latin typeface="Cambria Math" panose="02040503050406030204" pitchFamily="18" charset="0"/>
                            </a:rPr>
                          </m:ctrlPr>
                        </m:sSupPr>
                        <m:e>
                          <m:r>
                            <a:rPr lang="en-US" sz="2200" b="0" i="1" smtClean="0">
                              <a:solidFill>
                                <a:schemeClr val="tx1"/>
                              </a:solidFill>
                              <a:latin typeface="Cambria Math"/>
                            </a:rPr>
                            <m:t>𝑝𝑟𝑖𝑐𝑒</m:t>
                          </m:r>
                        </m:e>
                        <m:sup>
                          <m:r>
                            <a:rPr lang="en-US" sz="2200" b="0" i="1" smtClean="0">
                              <a:solidFill>
                                <a:schemeClr val="tx1"/>
                              </a:solidFill>
                              <a:latin typeface="Cambria Math"/>
                            </a:rPr>
                            <m:t>0</m:t>
                          </m:r>
                        </m:sup>
                      </m:sSup>
                      <m:r>
                        <a:rPr lang="en-US" sz="2200" b="0" i="1" smtClean="0">
                          <a:solidFill>
                            <a:schemeClr val="tx1"/>
                          </a:solidFill>
                          <a:latin typeface="Cambria Math" panose="02040503050406030204" pitchFamily="18" charset="0"/>
                        </a:rPr>
                        <m:t>=$10,000</m:t>
                      </m:r>
                      <m:r>
                        <a:rPr lang="en-US" sz="2200" b="0" i="1" smtClean="0">
                          <a:solidFill>
                            <a:schemeClr val="tx1"/>
                          </a:solidFill>
                          <a:latin typeface="Cambria Math" panose="02040503050406030204" pitchFamily="18" charset="0"/>
                          <a:ea typeface="Cambria Math" panose="02040503050406030204" pitchFamily="18" charset="0"/>
                        </a:rPr>
                        <m:t>∙</m:t>
                      </m:r>
                      <m:func>
                        <m:funcPr>
                          <m:ctrlPr>
                            <a:rPr lang="en-US" sz="2200" b="0" i="1" smtClean="0">
                              <a:solidFill>
                                <a:schemeClr val="tx1"/>
                              </a:solidFill>
                              <a:latin typeface="Cambria Math" panose="02040503050406030204" pitchFamily="18" charset="0"/>
                              <a:ea typeface="Cambria Math" panose="02040503050406030204" pitchFamily="18" charset="0"/>
                            </a:rPr>
                          </m:ctrlPr>
                        </m:funcPr>
                        <m:fName>
                          <m:r>
                            <m:rPr>
                              <m:sty m:val="p"/>
                            </m:rPr>
                            <a:rPr lang="en-US" sz="2200" b="0" i="0" smtClean="0">
                              <a:solidFill>
                                <a:schemeClr val="tx1"/>
                              </a:solidFill>
                              <a:latin typeface="Cambria Math" panose="02040503050406030204" pitchFamily="18" charset="0"/>
                              <a:ea typeface="Cambria Math" panose="02040503050406030204" pitchFamily="18" charset="0"/>
                            </a:rPr>
                            <m:t>exp</m:t>
                          </m:r>
                        </m:fName>
                        <m:e>
                          <m:d>
                            <m:dPr>
                              <m:ctrlPr>
                                <a:rPr lang="en-US" sz="2200" b="0" i="1" smtClean="0">
                                  <a:solidFill>
                                    <a:schemeClr val="tx1"/>
                                  </a:solidFill>
                                  <a:latin typeface="Cambria Math" panose="02040503050406030204" pitchFamily="18" charset="0"/>
                                  <a:ea typeface="Cambria Math" panose="02040503050406030204" pitchFamily="18" charset="0"/>
                                </a:rPr>
                              </m:ctrlPr>
                            </m:dPr>
                            <m:e>
                              <m:r>
                                <a:rPr lang="en-US" sz="2200" i="1">
                                  <a:solidFill>
                                    <a:schemeClr val="tx1"/>
                                  </a:solidFill>
                                  <a:latin typeface="Cambria Math"/>
                                </a:rPr>
                                <m:t>3.7668+0.0091</m:t>
                              </m:r>
                              <m:r>
                                <a:rPr lang="en-US" sz="2200" i="1" smtClean="0">
                                  <a:solidFill>
                                    <a:schemeClr val="tx1"/>
                                  </a:solidFill>
                                  <a:latin typeface="Cambria Math" panose="02040503050406030204" pitchFamily="18" charset="0"/>
                                  <a:ea typeface="Cambria Math" panose="02040503050406030204" pitchFamily="18" charset="0"/>
                                </a:rPr>
                                <m:t>∙</m:t>
                              </m:r>
                              <m:r>
                                <a:rPr lang="en-US" sz="2200" i="1">
                                  <a:solidFill>
                                    <a:schemeClr val="tx1"/>
                                  </a:solidFill>
                                  <a:latin typeface="Cambria Math"/>
                                </a:rPr>
                                <m:t>4+0.0295</m:t>
                              </m:r>
                              <m:r>
                                <a:rPr lang="en-US" sz="2200" i="1" smtClean="0">
                                  <a:solidFill>
                                    <a:schemeClr val="tx1"/>
                                  </a:solidFill>
                                  <a:latin typeface="Cambria Math" panose="02040503050406030204" pitchFamily="18" charset="0"/>
                                  <a:ea typeface="Cambria Math" panose="02040503050406030204" pitchFamily="18" charset="0"/>
                                </a:rPr>
                                <m:t>∙</m:t>
                              </m:r>
                              <m:r>
                                <a:rPr lang="en-US" sz="2200" i="1">
                                  <a:solidFill>
                                    <a:schemeClr val="tx1"/>
                                  </a:solidFill>
                                  <a:latin typeface="Cambria Math"/>
                                </a:rPr>
                                <m:t>2+0.1165</m:t>
                              </m:r>
                              <m:r>
                                <a:rPr lang="en-US" sz="2200" i="1" smtClean="0">
                                  <a:solidFill>
                                    <a:schemeClr val="tx1"/>
                                  </a:solidFill>
                                  <a:latin typeface="Cambria Math" panose="02040503050406030204" pitchFamily="18" charset="0"/>
                                  <a:ea typeface="Cambria Math" panose="02040503050406030204" pitchFamily="18" charset="0"/>
                                </a:rPr>
                                <m:t>∙</m:t>
                              </m:r>
                              <m:r>
                                <a:rPr lang="en-US" sz="2200" i="1">
                                  <a:solidFill>
                                    <a:schemeClr val="tx1"/>
                                  </a:solidFill>
                                  <a:latin typeface="Cambria Math"/>
                                </a:rPr>
                                <m:t>1.68</m:t>
                              </m:r>
                              <m:r>
                                <m:rPr>
                                  <m:nor/>
                                </m:rPr>
                                <a:rPr lang="en-US" sz="2200" dirty="0">
                                  <a:solidFill>
                                    <a:schemeClr val="tx1"/>
                                  </a:solidFill>
                                </a:rPr>
                                <m:t>+</m:t>
                              </m:r>
                              <m:r>
                                <a:rPr lang="en-US" sz="2200" i="1">
                                  <a:solidFill>
                                    <a:schemeClr val="tx1"/>
                                  </a:solidFill>
                                  <a:latin typeface="Cambria Math"/>
                                </a:rPr>
                                <m:t>0.0303</m:t>
                              </m:r>
                              <m:r>
                                <a:rPr lang="en-US" sz="2200" i="1" smtClean="0">
                                  <a:solidFill>
                                    <a:schemeClr val="tx1"/>
                                  </a:solidFill>
                                  <a:latin typeface="Cambria Math" panose="02040503050406030204" pitchFamily="18" charset="0"/>
                                  <a:ea typeface="Cambria Math" panose="02040503050406030204" pitchFamily="18" charset="0"/>
                                </a:rPr>
                                <m:t>∙</m:t>
                              </m:r>
                              <m:r>
                                <a:rPr lang="en-US" sz="2200" i="1">
                                  <a:solidFill>
                                    <a:schemeClr val="tx1"/>
                                  </a:solidFill>
                                  <a:latin typeface="Cambria Math"/>
                                </a:rPr>
                                <m:t>5</m:t>
                              </m:r>
                            </m:e>
                          </m:d>
                        </m:e>
                      </m:func>
                      <m:r>
                        <a:rPr lang="en-US" sz="2200" b="0" i="1" smtClean="0">
                          <a:solidFill>
                            <a:schemeClr val="tx1"/>
                          </a:solidFill>
                          <a:latin typeface="Cambria Math" panose="02040503050406030204" pitchFamily="18" charset="0"/>
                          <a:ea typeface="Cambria Math" panose="02040503050406030204" pitchFamily="18" charset="0"/>
                        </a:rPr>
                        <m:t>=</m:t>
                      </m:r>
                      <m:r>
                        <a:rPr lang="en-US" sz="2200" b="0" i="1" smtClean="0">
                          <a:solidFill>
                            <a:schemeClr val="tx1"/>
                          </a:solidFill>
                          <a:latin typeface="Cambria Math" panose="02040503050406030204" pitchFamily="18" charset="0"/>
                        </a:rPr>
                        <m:t>$</m:t>
                      </m:r>
                      <m:r>
                        <a:rPr lang="en-US" sz="2200" b="0" i="1" smtClean="0">
                          <a:solidFill>
                            <a:schemeClr val="tx1"/>
                          </a:solidFill>
                          <a:latin typeface="Cambria Math"/>
                        </a:rPr>
                        <m:t>673,174.84.</m:t>
                      </m:r>
                    </m:oMath>
                  </m:oMathPara>
                </a14:m>
                <a:endParaRPr lang="en-US" sz="2200" b="0" dirty="0">
                  <a:solidFill>
                    <a:schemeClr val="tx1"/>
                  </a:solidFill>
                </a:endParaRPr>
              </a:p>
              <a:p>
                <a:pPr algn="just"/>
                <a:endParaRPr lang="en-US" sz="2400" i="0" dirty="0">
                  <a:solidFill>
                    <a:schemeClr val="tx1"/>
                  </a:solidFill>
                </a:endParaRPr>
              </a:p>
              <a:p>
                <a:pPr algn="l"/>
                <a:r>
                  <a:rPr lang="en-US" sz="2200" i="0" dirty="0">
                    <a:solidFill>
                      <a:schemeClr val="tx1"/>
                    </a:solidFill>
                    <a:latin typeface="Courier New" panose="02070309020205020404" pitchFamily="49" charset="0"/>
                    <a:cs typeface="Courier New" panose="02070309020205020404" pitchFamily="49" charset="0"/>
                  </a:rPr>
                  <a:t>print(10000*predict(</a:t>
                </a:r>
                <a:r>
                  <a:rPr lang="en-US" sz="2200" i="0" dirty="0" err="1">
                    <a:solidFill>
                      <a:schemeClr val="tx1"/>
                    </a:solidFill>
                    <a:latin typeface="Courier New" panose="02070309020205020404" pitchFamily="49" charset="0"/>
                    <a:cs typeface="Courier New" panose="02070309020205020404" pitchFamily="49" charset="0"/>
                  </a:rPr>
                  <a:t>fitted.model</a:t>
                </a:r>
                <a:r>
                  <a:rPr lang="en-US" sz="2200" i="0" dirty="0">
                    <a:solidFill>
                      <a:schemeClr val="tx1"/>
                    </a:solidFill>
                    <a:latin typeface="Courier New" panose="02070309020205020404" pitchFamily="49" charset="0"/>
                    <a:cs typeface="Courier New" panose="02070309020205020404" pitchFamily="49" charset="0"/>
                  </a:rPr>
                  <a:t>, type="response", </a:t>
                </a:r>
                <a:r>
                  <a:rPr lang="en-US" sz="2200" i="0" dirty="0" err="1">
                    <a:solidFill>
                      <a:schemeClr val="tx1"/>
                    </a:solidFill>
                    <a:latin typeface="Courier New" panose="02070309020205020404" pitchFamily="49" charset="0"/>
                    <a:cs typeface="Courier New" panose="02070309020205020404" pitchFamily="49" charset="0"/>
                  </a:rPr>
                  <a:t>data.frame</a:t>
                </a:r>
                <a:r>
                  <a:rPr lang="en-US" sz="2200" i="0" dirty="0">
                    <a:solidFill>
                      <a:schemeClr val="tx1"/>
                    </a:solidFill>
                    <a:latin typeface="Courier New" panose="02070309020205020404" pitchFamily="49" charset="0"/>
                    <a:cs typeface="Courier New" panose="02070309020205020404" pitchFamily="49" charset="0"/>
                  </a:rPr>
                  <a:t>(beds=4, baths=2, </a:t>
                </a:r>
                <a:r>
                  <a:rPr lang="en-US" sz="2200" i="0" dirty="0" err="1">
                    <a:solidFill>
                      <a:schemeClr val="tx1"/>
                    </a:solidFill>
                    <a:latin typeface="Courier New" panose="02070309020205020404" pitchFamily="49" charset="0"/>
                    <a:cs typeface="Courier New" panose="02070309020205020404" pitchFamily="49" charset="0"/>
                  </a:rPr>
                  <a:t>sqftK</a:t>
                </a:r>
                <a:r>
                  <a:rPr lang="en-US" sz="2200" i="0" dirty="0">
                    <a:solidFill>
                      <a:schemeClr val="tx1"/>
                    </a:solidFill>
                    <a:latin typeface="Courier New" panose="02070309020205020404" pitchFamily="49" charset="0"/>
                    <a:cs typeface="Courier New" panose="02070309020205020404" pitchFamily="49" charset="0"/>
                  </a:rPr>
                  <a:t>=1.68, heating="central", AC="no", </a:t>
                </a:r>
                <a:r>
                  <a:rPr lang="en-US" sz="2200" i="0" dirty="0" err="1">
                    <a:solidFill>
                      <a:schemeClr val="tx1"/>
                    </a:solidFill>
                    <a:latin typeface="Courier New" panose="02070309020205020404" pitchFamily="49" charset="0"/>
                    <a:cs typeface="Courier New" panose="02070309020205020404" pitchFamily="49" charset="0"/>
                  </a:rPr>
                  <a:t>lotK</a:t>
                </a:r>
                <a:r>
                  <a:rPr lang="en-US" sz="2200" i="0" dirty="0">
                    <a:solidFill>
                      <a:schemeClr val="tx1"/>
                    </a:solidFill>
                    <a:latin typeface="Courier New" panose="02070309020205020404" pitchFamily="49" charset="0"/>
                    <a:cs typeface="Courier New" panose="02070309020205020404" pitchFamily="49" charset="0"/>
                  </a:rPr>
                  <a:t>=5)))</a:t>
                </a:r>
              </a:p>
              <a:p>
                <a:pPr algn="just"/>
                <a:endParaRPr lang="en-US" sz="1200" i="0" dirty="0">
                  <a:solidFill>
                    <a:schemeClr val="tx1"/>
                  </a:solidFill>
                </a:endParaRPr>
              </a:p>
              <a:p>
                <a:pPr algn="just"/>
                <a:r>
                  <a:rPr lang="en-US" sz="2400" i="0" dirty="0">
                    <a:solidFill>
                      <a:schemeClr val="tx1"/>
                    </a:solidFill>
                  </a:rPr>
                  <a:t>673237.9</a:t>
                </a:r>
              </a:p>
              <a:p>
                <a:pPr algn="l"/>
                <a:endParaRPr lang="en-US" sz="2400" i="0" dirty="0">
                  <a:solidFill>
                    <a:schemeClr val="tx1"/>
                  </a:solidFill>
                </a:endParaRPr>
              </a:p>
            </p:txBody>
          </p:sp>
        </mc:Choice>
        <mc:Fallback xmlns="">
          <p:sp>
            <p:nvSpPr>
              <p:cNvPr id="3" name="Subtitle 2">
                <a:extLst>
                  <a:ext uri="{FF2B5EF4-FFF2-40B4-BE49-F238E27FC236}">
                    <a16:creationId xmlns:a16="http://schemas.microsoft.com/office/drawing/2014/main" id="{937977FE-7060-4554-8802-D380BB4E77D1}"/>
                  </a:ext>
                </a:extLst>
              </p:cNvPr>
              <p:cNvSpPr>
                <a:spLocks noGrp="1" noRot="1" noChangeAspect="1" noMove="1" noResize="1" noEditPoints="1" noAdjustHandles="1" noChangeArrowheads="1" noChangeShapeType="1" noTextEdit="1"/>
              </p:cNvSpPr>
              <p:nvPr>
                <p:ph type="subTitle" idx="1"/>
              </p:nvPr>
            </p:nvSpPr>
            <p:spPr>
              <a:xfrm>
                <a:off x="858250" y="1392037"/>
                <a:ext cx="10254510" cy="4822871"/>
              </a:xfrm>
              <a:blipFill>
                <a:blip r:embed="rId2"/>
                <a:stretch>
                  <a:fillRect l="-1070" t="-1136" r="-1189"/>
                </a:stretch>
              </a:blipFill>
            </p:spPr>
            <p:txBody>
              <a:bodyPr/>
              <a:lstStyle/>
              <a:p>
                <a:r>
                  <a:rPr lang="en-US">
                    <a:noFill/>
                  </a:rPr>
                  <a:t> </a:t>
                </a:r>
              </a:p>
            </p:txBody>
          </p:sp>
        </mc:Fallback>
      </mc:AlternateContent>
      <p:sp>
        <p:nvSpPr>
          <p:cNvPr id="6" name="Title 1">
            <a:extLst>
              <a:ext uri="{FF2B5EF4-FFF2-40B4-BE49-F238E27FC236}">
                <a16:creationId xmlns:a16="http://schemas.microsoft.com/office/drawing/2014/main" id="{720DB60B-D44E-469C-B487-1D30FF664CFE}"/>
              </a:ext>
            </a:extLst>
          </p:cNvPr>
          <p:cNvSpPr txBox="1">
            <a:spLocks/>
          </p:cNvSpPr>
          <p:nvPr/>
        </p:nvSpPr>
        <p:spPr>
          <a:xfrm>
            <a:off x="1971519" y="136620"/>
            <a:ext cx="8248962" cy="883125"/>
          </a:xfrm>
          <a:prstGeom prst="rect">
            <a:avLst/>
          </a:prstGeom>
          <a:effectLst/>
        </p:spPr>
        <p:txBody>
          <a:bodyPr vert="horz" lIns="91440" tIns="45720" rIns="91440" bIns="45720" rtlCol="0" anchor="b">
            <a:normAutofit/>
          </a:bodyPr>
          <a:lstStyle>
            <a:lvl1pPr algn="l" defTabSz="457200" rtl="0" eaLnBrk="1" latinLnBrk="0" hangingPunct="1">
              <a:spcBef>
                <a:spcPct val="0"/>
              </a:spcBef>
              <a:buNone/>
              <a:defRPr sz="48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200" dirty="0"/>
              <a:t>GAMMA REGRESSION MODEL: EXAMPLE (CONT.)</a:t>
            </a:r>
          </a:p>
        </p:txBody>
      </p:sp>
      <p:pic>
        <p:nvPicPr>
          <p:cNvPr id="5" name="Picture 4">
            <a:extLst>
              <a:ext uri="{FF2B5EF4-FFF2-40B4-BE49-F238E27FC236}">
                <a16:creationId xmlns:a16="http://schemas.microsoft.com/office/drawing/2014/main" id="{DB261423-BBD7-49AA-9544-D52E445210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10154" y="6037529"/>
            <a:ext cx="700390" cy="823031"/>
          </a:xfrm>
          <a:prstGeom prst="rect">
            <a:avLst/>
          </a:prstGeom>
        </p:spPr>
      </p:pic>
      <p:sp>
        <p:nvSpPr>
          <p:cNvPr id="7" name="Slide Number Placeholder 3">
            <a:extLst>
              <a:ext uri="{FF2B5EF4-FFF2-40B4-BE49-F238E27FC236}">
                <a16:creationId xmlns:a16="http://schemas.microsoft.com/office/drawing/2014/main" id="{7ADF9153-0732-44F4-9A78-7C1B54E9F135}"/>
              </a:ext>
            </a:extLst>
          </p:cNvPr>
          <p:cNvSpPr txBox="1">
            <a:spLocks/>
          </p:cNvSpPr>
          <p:nvPr/>
        </p:nvSpPr>
        <p:spPr>
          <a:xfrm>
            <a:off x="10807431" y="6081483"/>
            <a:ext cx="526320" cy="569779"/>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3A98EE3D-8CD1-4C3F-BD1C-C98C9596463C}" type="slidenum">
              <a:rPr lang="en-US" sz="2600" smtClean="0">
                <a:solidFill>
                  <a:schemeClr val="bg1"/>
                </a:solidFill>
              </a:rPr>
              <a:pPr algn="ctr"/>
              <a:t>26</a:t>
            </a:fld>
            <a:endParaRPr lang="en-US" sz="2600" dirty="0">
              <a:solidFill>
                <a:schemeClr val="bg1"/>
              </a:solidFill>
            </a:endParaRPr>
          </a:p>
        </p:txBody>
      </p:sp>
      <p:pic>
        <p:nvPicPr>
          <p:cNvPr id="8" name="Picture 7">
            <a:extLst>
              <a:ext uri="{FF2B5EF4-FFF2-40B4-BE49-F238E27FC236}">
                <a16:creationId xmlns:a16="http://schemas.microsoft.com/office/drawing/2014/main" id="{E0171D6A-3384-464C-BC90-6AAA6AC85D0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0800000">
            <a:off x="858249" y="1146415"/>
            <a:ext cx="10349837" cy="120423"/>
          </a:xfrm>
          <a:prstGeom prst="rect">
            <a:avLst/>
          </a:prstGeom>
        </p:spPr>
      </p:pic>
      <p:pic>
        <p:nvPicPr>
          <p:cNvPr id="9" name="Picture 8">
            <a:extLst>
              <a:ext uri="{FF2B5EF4-FFF2-40B4-BE49-F238E27FC236}">
                <a16:creationId xmlns:a16="http://schemas.microsoft.com/office/drawing/2014/main" id="{AF0734CF-8888-406B-B3A4-8BC2CD6E182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8249" y="6214909"/>
            <a:ext cx="9232425" cy="107422"/>
          </a:xfrm>
          <a:prstGeom prst="rect">
            <a:avLst/>
          </a:prstGeom>
        </p:spPr>
      </p:pic>
    </p:spTree>
    <p:extLst>
      <p:ext uri="{BB962C8B-B14F-4D97-AF65-F5344CB8AC3E}">
        <p14:creationId xmlns:p14="http://schemas.microsoft.com/office/powerpoint/2010/main" val="27304886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937977FE-7060-4554-8802-D380BB4E77D1}"/>
              </a:ext>
            </a:extLst>
          </p:cNvPr>
          <p:cNvSpPr>
            <a:spLocks noGrp="1"/>
          </p:cNvSpPr>
          <p:nvPr>
            <p:ph type="subTitle" idx="1"/>
          </p:nvPr>
        </p:nvSpPr>
        <p:spPr>
          <a:xfrm>
            <a:off x="554735" y="1529381"/>
            <a:ext cx="10855810" cy="4229996"/>
          </a:xfrm>
        </p:spPr>
        <p:txBody>
          <a:bodyPr>
            <a:noAutofit/>
          </a:bodyPr>
          <a:lstStyle/>
          <a:p>
            <a:pPr marL="342900" indent="-342900" algn="just">
              <a:buClr>
                <a:srgbClr val="7030A0"/>
              </a:buClr>
              <a:buFont typeface="Wingdings" panose="05000000000000000000" pitchFamily="2" charset="2"/>
              <a:buChar char="q"/>
            </a:pPr>
            <a:r>
              <a:rPr lang="en-US" sz="2600" dirty="0">
                <a:solidFill>
                  <a:schemeClr val="tx1"/>
                </a:solidFill>
              </a:rPr>
              <a:t>Investigators at a large medical center conducted a quality improvement (QI) study which consisted of a six-month-long series of seminars and practical instructional tools on how to improve quality assurance for future projects at this center. Data were collected on participants' designation (nurse/doctor/staff), years of work at the center, whether had a prior experience with QI projects, and the score on the knowledge and attitude test taken at the end of the study. The score was constructed as the sum of 20 questions on a 5-point Likert scale, thus potentially ranging between 20 and 100. The large value indicates better knowledge about QI and more confidence and desire to use it in upcoming projects. The </a:t>
            </a:r>
            <a:r>
              <a:rPr lang="en-US" sz="2600" dirty="0">
                <a:solidFill>
                  <a:schemeClr val="tx1"/>
                </a:solidFill>
                <a:hlinkClick r:id="rId2" action="ppaction://hlinkfile"/>
              </a:rPr>
              <a:t>data</a:t>
            </a:r>
            <a:r>
              <a:rPr lang="en-US" sz="2600" dirty="0">
                <a:solidFill>
                  <a:schemeClr val="tx1"/>
                </a:solidFill>
              </a:rPr>
              <a:t> on 45 study participants are available.</a:t>
            </a:r>
            <a:endParaRPr lang="en-US" sz="2600" i="0" dirty="0">
              <a:solidFill>
                <a:schemeClr val="tx1"/>
              </a:solidFill>
            </a:endParaRPr>
          </a:p>
        </p:txBody>
      </p:sp>
      <p:sp>
        <p:nvSpPr>
          <p:cNvPr id="6" name="Title 1">
            <a:extLst>
              <a:ext uri="{FF2B5EF4-FFF2-40B4-BE49-F238E27FC236}">
                <a16:creationId xmlns:a16="http://schemas.microsoft.com/office/drawing/2014/main" id="{720DB60B-D44E-469C-B487-1D30FF664CFE}"/>
              </a:ext>
            </a:extLst>
          </p:cNvPr>
          <p:cNvSpPr txBox="1">
            <a:spLocks/>
          </p:cNvSpPr>
          <p:nvPr/>
        </p:nvSpPr>
        <p:spPr>
          <a:xfrm>
            <a:off x="2623816" y="136520"/>
            <a:ext cx="7078528" cy="883125"/>
          </a:xfrm>
          <a:prstGeom prst="rect">
            <a:avLst/>
          </a:prstGeom>
          <a:effectLst/>
        </p:spPr>
        <p:txBody>
          <a:bodyPr vert="horz" lIns="91440" tIns="45720" rIns="91440" bIns="45720" rtlCol="0" anchor="b">
            <a:normAutofit/>
          </a:bodyPr>
          <a:lstStyle>
            <a:lvl1pPr algn="l" defTabSz="457200" rtl="0" eaLnBrk="1" latinLnBrk="0" hangingPunct="1">
              <a:spcBef>
                <a:spcPct val="0"/>
              </a:spcBef>
              <a:buNone/>
              <a:defRPr sz="48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200" dirty="0"/>
              <a:t>GAMMA REGRESSION MODEL: EXERCISE</a:t>
            </a:r>
          </a:p>
        </p:txBody>
      </p:sp>
      <p:pic>
        <p:nvPicPr>
          <p:cNvPr id="5" name="Picture 4">
            <a:extLst>
              <a:ext uri="{FF2B5EF4-FFF2-40B4-BE49-F238E27FC236}">
                <a16:creationId xmlns:a16="http://schemas.microsoft.com/office/drawing/2014/main" id="{8959B0AE-F57D-4B1D-A0A6-6372C57DCF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10154" y="6037529"/>
            <a:ext cx="700390" cy="823031"/>
          </a:xfrm>
          <a:prstGeom prst="rect">
            <a:avLst/>
          </a:prstGeom>
        </p:spPr>
      </p:pic>
      <p:sp>
        <p:nvSpPr>
          <p:cNvPr id="7" name="Slide Number Placeholder 3">
            <a:extLst>
              <a:ext uri="{FF2B5EF4-FFF2-40B4-BE49-F238E27FC236}">
                <a16:creationId xmlns:a16="http://schemas.microsoft.com/office/drawing/2014/main" id="{5E682F44-40FC-4015-8740-3E85B4F9869D}"/>
              </a:ext>
            </a:extLst>
          </p:cNvPr>
          <p:cNvSpPr txBox="1">
            <a:spLocks/>
          </p:cNvSpPr>
          <p:nvPr/>
        </p:nvSpPr>
        <p:spPr>
          <a:xfrm>
            <a:off x="10807431" y="6081483"/>
            <a:ext cx="526320" cy="569779"/>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3A98EE3D-8CD1-4C3F-BD1C-C98C9596463C}" type="slidenum">
              <a:rPr lang="en-US" sz="2600" smtClean="0">
                <a:solidFill>
                  <a:schemeClr val="bg1"/>
                </a:solidFill>
              </a:rPr>
              <a:pPr algn="ctr"/>
              <a:t>27</a:t>
            </a:fld>
            <a:endParaRPr lang="en-US" sz="2600" dirty="0">
              <a:solidFill>
                <a:schemeClr val="bg1"/>
              </a:solidFill>
            </a:endParaRPr>
          </a:p>
        </p:txBody>
      </p:sp>
      <p:pic>
        <p:nvPicPr>
          <p:cNvPr id="8" name="Picture 7">
            <a:extLst>
              <a:ext uri="{FF2B5EF4-FFF2-40B4-BE49-F238E27FC236}">
                <a16:creationId xmlns:a16="http://schemas.microsoft.com/office/drawing/2014/main" id="{1887D338-3E5B-4222-9CAF-BC33FF30F67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0800000">
            <a:off x="983914" y="1123919"/>
            <a:ext cx="10349837" cy="120423"/>
          </a:xfrm>
          <a:prstGeom prst="rect">
            <a:avLst/>
          </a:prstGeom>
        </p:spPr>
      </p:pic>
      <p:pic>
        <p:nvPicPr>
          <p:cNvPr id="9" name="Picture 8">
            <a:extLst>
              <a:ext uri="{FF2B5EF4-FFF2-40B4-BE49-F238E27FC236}">
                <a16:creationId xmlns:a16="http://schemas.microsoft.com/office/drawing/2014/main" id="{59BC2D07-A2ED-4F02-B93C-D01EF7C5F19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3914" y="6258164"/>
            <a:ext cx="9481564" cy="110320"/>
          </a:xfrm>
          <a:prstGeom prst="rect">
            <a:avLst/>
          </a:prstGeom>
        </p:spPr>
      </p:pic>
    </p:spTree>
    <p:extLst>
      <p:ext uri="{BB962C8B-B14F-4D97-AF65-F5344CB8AC3E}">
        <p14:creationId xmlns:p14="http://schemas.microsoft.com/office/powerpoint/2010/main" val="4148526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937977FE-7060-4554-8802-D380BB4E77D1}"/>
              </a:ext>
            </a:extLst>
          </p:cNvPr>
          <p:cNvSpPr>
            <a:spLocks noGrp="1"/>
          </p:cNvSpPr>
          <p:nvPr>
            <p:ph type="subTitle" idx="1"/>
          </p:nvPr>
        </p:nvSpPr>
        <p:spPr>
          <a:xfrm>
            <a:off x="499873" y="1695661"/>
            <a:ext cx="11082527" cy="3466672"/>
          </a:xfrm>
        </p:spPr>
        <p:txBody>
          <a:bodyPr>
            <a:noAutofit/>
          </a:bodyPr>
          <a:lstStyle/>
          <a:p>
            <a:pPr algn="l"/>
            <a:r>
              <a:rPr lang="en-US" sz="2800" dirty="0">
                <a:solidFill>
                  <a:schemeClr val="tx1"/>
                </a:solidFill>
              </a:rPr>
              <a:t>(1) Check  that the distribution of the response variable is right-skewed.</a:t>
            </a:r>
          </a:p>
          <a:p>
            <a:pPr algn="l"/>
            <a:r>
              <a:rPr lang="en-US" sz="2800" dirty="0">
                <a:solidFill>
                  <a:schemeClr val="tx1"/>
                </a:solidFill>
              </a:rPr>
              <a:t>(2) Fit a gamma regression model.  Write down the fitted model.</a:t>
            </a:r>
          </a:p>
          <a:p>
            <a:pPr algn="l"/>
            <a:r>
              <a:rPr lang="en-US" sz="2800" dirty="0">
                <a:solidFill>
                  <a:schemeClr val="tx1"/>
                </a:solidFill>
              </a:rPr>
              <a:t>(3) Give interpretation of the estimated regression coefficients.</a:t>
            </a:r>
          </a:p>
          <a:p>
            <a:pPr algn="l"/>
            <a:r>
              <a:rPr lang="en-US" sz="2800" dirty="0">
                <a:solidFill>
                  <a:schemeClr val="tx1"/>
                </a:solidFill>
              </a:rPr>
              <a:t>(4) Predict the score for a nurse who has worked at the center for seven years and who had previously been a co-PI on a grant that involved quality assurance component.</a:t>
            </a:r>
            <a:endParaRPr lang="en-US" sz="2800" i="0" dirty="0">
              <a:solidFill>
                <a:schemeClr val="tx1"/>
              </a:solidFill>
            </a:endParaRPr>
          </a:p>
        </p:txBody>
      </p:sp>
      <p:sp>
        <p:nvSpPr>
          <p:cNvPr id="6" name="Title 1">
            <a:extLst>
              <a:ext uri="{FF2B5EF4-FFF2-40B4-BE49-F238E27FC236}">
                <a16:creationId xmlns:a16="http://schemas.microsoft.com/office/drawing/2014/main" id="{720DB60B-D44E-469C-B487-1D30FF664CFE}"/>
              </a:ext>
            </a:extLst>
          </p:cNvPr>
          <p:cNvSpPr txBox="1">
            <a:spLocks/>
          </p:cNvSpPr>
          <p:nvPr/>
        </p:nvSpPr>
        <p:spPr>
          <a:xfrm>
            <a:off x="1941039" y="389713"/>
            <a:ext cx="8309920" cy="883125"/>
          </a:xfrm>
          <a:prstGeom prst="rect">
            <a:avLst/>
          </a:prstGeom>
          <a:effectLst/>
        </p:spPr>
        <p:txBody>
          <a:bodyPr vert="horz" lIns="91440" tIns="45720" rIns="91440" bIns="45720" rtlCol="0" anchor="b">
            <a:normAutofit/>
          </a:bodyPr>
          <a:lstStyle>
            <a:lvl1pPr algn="l" defTabSz="457200" rtl="0" eaLnBrk="1" latinLnBrk="0" hangingPunct="1">
              <a:spcBef>
                <a:spcPct val="0"/>
              </a:spcBef>
              <a:buNone/>
              <a:defRPr sz="48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200" dirty="0"/>
              <a:t>GAMMA REGRESSION MODEL: EXERCISE (cont.)</a:t>
            </a:r>
          </a:p>
        </p:txBody>
      </p:sp>
      <p:pic>
        <p:nvPicPr>
          <p:cNvPr id="5" name="Picture 4">
            <a:extLst>
              <a:ext uri="{FF2B5EF4-FFF2-40B4-BE49-F238E27FC236}">
                <a16:creationId xmlns:a16="http://schemas.microsoft.com/office/drawing/2014/main" id="{58761750-E23F-4E8C-AF72-4949D95A2F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10154" y="6037529"/>
            <a:ext cx="700390" cy="823031"/>
          </a:xfrm>
          <a:prstGeom prst="rect">
            <a:avLst/>
          </a:prstGeom>
        </p:spPr>
      </p:pic>
      <p:sp>
        <p:nvSpPr>
          <p:cNvPr id="7" name="Slide Number Placeholder 3">
            <a:extLst>
              <a:ext uri="{FF2B5EF4-FFF2-40B4-BE49-F238E27FC236}">
                <a16:creationId xmlns:a16="http://schemas.microsoft.com/office/drawing/2014/main" id="{45A1FC91-39B1-452A-B72E-71F8DF946574}"/>
              </a:ext>
            </a:extLst>
          </p:cNvPr>
          <p:cNvSpPr txBox="1">
            <a:spLocks/>
          </p:cNvSpPr>
          <p:nvPr/>
        </p:nvSpPr>
        <p:spPr>
          <a:xfrm>
            <a:off x="10807431" y="6081483"/>
            <a:ext cx="526320" cy="569779"/>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3A98EE3D-8CD1-4C3F-BD1C-C98C9596463C}" type="slidenum">
              <a:rPr lang="en-US" sz="2600" smtClean="0">
                <a:solidFill>
                  <a:schemeClr val="bg1"/>
                </a:solidFill>
              </a:rPr>
              <a:pPr algn="ctr"/>
              <a:t>28</a:t>
            </a:fld>
            <a:endParaRPr lang="en-US" sz="2600" dirty="0">
              <a:solidFill>
                <a:schemeClr val="bg1"/>
              </a:solidFill>
            </a:endParaRPr>
          </a:p>
        </p:txBody>
      </p:sp>
      <p:pic>
        <p:nvPicPr>
          <p:cNvPr id="8" name="Picture 7">
            <a:extLst>
              <a:ext uri="{FF2B5EF4-FFF2-40B4-BE49-F238E27FC236}">
                <a16:creationId xmlns:a16="http://schemas.microsoft.com/office/drawing/2014/main" id="{D3B59930-0DF0-409B-95B3-2C0048B69D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866217" y="1355614"/>
            <a:ext cx="10349837" cy="120423"/>
          </a:xfrm>
          <a:prstGeom prst="rect">
            <a:avLst/>
          </a:prstGeom>
        </p:spPr>
      </p:pic>
      <p:pic>
        <p:nvPicPr>
          <p:cNvPr id="9" name="Picture 8">
            <a:extLst>
              <a:ext uri="{FF2B5EF4-FFF2-40B4-BE49-F238E27FC236}">
                <a16:creationId xmlns:a16="http://schemas.microsoft.com/office/drawing/2014/main" id="{3DDDB64C-9C98-4159-86EE-BAF59BAAFE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6216" y="4830157"/>
            <a:ext cx="10349837" cy="120423"/>
          </a:xfrm>
          <a:prstGeom prst="rect">
            <a:avLst/>
          </a:prstGeom>
        </p:spPr>
      </p:pic>
    </p:spTree>
    <p:extLst>
      <p:ext uri="{BB962C8B-B14F-4D97-AF65-F5344CB8AC3E}">
        <p14:creationId xmlns:p14="http://schemas.microsoft.com/office/powerpoint/2010/main" val="13678734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937977FE-7060-4554-8802-D380BB4E77D1}"/>
              </a:ext>
            </a:extLst>
          </p:cNvPr>
          <p:cNvSpPr>
            <a:spLocks noGrp="1"/>
          </p:cNvSpPr>
          <p:nvPr>
            <p:ph type="subTitle" idx="1"/>
          </p:nvPr>
        </p:nvSpPr>
        <p:spPr>
          <a:xfrm>
            <a:off x="554736" y="1676928"/>
            <a:ext cx="11082527" cy="3653830"/>
          </a:xfrm>
        </p:spPr>
        <p:txBody>
          <a:bodyPr>
            <a:noAutofit/>
          </a:bodyPr>
          <a:lstStyle/>
          <a:p>
            <a:pPr algn="l"/>
            <a:r>
              <a:rPr lang="en-US" sz="2200" dirty="0" err="1">
                <a:solidFill>
                  <a:schemeClr val="tx1"/>
                </a:solidFill>
                <a:latin typeface="Courier New" panose="02070309020205020404" pitchFamily="49" charset="0"/>
                <a:cs typeface="Courier New" panose="02070309020205020404" pitchFamily="49" charset="0"/>
              </a:rPr>
              <a:t>QIscore.data</a:t>
            </a:r>
            <a:r>
              <a:rPr lang="en-US" sz="2200" dirty="0">
                <a:solidFill>
                  <a:schemeClr val="tx1"/>
                </a:solidFill>
                <a:latin typeface="Courier New" panose="02070309020205020404" pitchFamily="49" charset="0"/>
                <a:cs typeface="Courier New" panose="02070309020205020404" pitchFamily="49" charset="0"/>
              </a:rPr>
              <a:t>&lt;- read.csv(file=</a:t>
            </a:r>
            <a:r>
              <a:rPr lang="en-US" sz="2400" dirty="0">
                <a:solidFill>
                  <a:schemeClr val="tx1"/>
                </a:solidFill>
                <a:latin typeface="Courier New" panose="02070309020205020404" pitchFamily="49" charset="0"/>
                <a:cs typeface="Courier New" panose="02070309020205020404" pitchFamily="49" charset="0"/>
              </a:rPr>
              <a:t>"</a:t>
            </a:r>
            <a:r>
              <a:rPr lang="en-US" sz="2200" dirty="0">
                <a:solidFill>
                  <a:schemeClr val="tx1"/>
                </a:solidFill>
                <a:latin typeface="Courier New" panose="02070309020205020404" pitchFamily="49" charset="0"/>
                <a:cs typeface="Courier New" panose="02070309020205020404" pitchFamily="49" charset="0"/>
              </a:rPr>
              <a:t>./GammaExerciseData.csv", header=TRUE, </a:t>
            </a:r>
            <a:r>
              <a:rPr lang="en-US" sz="2200" dirty="0" err="1">
                <a:solidFill>
                  <a:schemeClr val="tx1"/>
                </a:solidFill>
                <a:latin typeface="Courier New" panose="02070309020205020404" pitchFamily="49" charset="0"/>
                <a:cs typeface="Courier New" panose="02070309020205020404" pitchFamily="49" charset="0"/>
              </a:rPr>
              <a:t>sep</a:t>
            </a:r>
            <a:r>
              <a:rPr lang="en-US" sz="2200" dirty="0">
                <a:solidFill>
                  <a:schemeClr val="tx1"/>
                </a:solidFill>
                <a:latin typeface="Courier New" panose="02070309020205020404" pitchFamily="49" charset="0"/>
                <a:cs typeface="Courier New" panose="02070309020205020404" pitchFamily="49" charset="0"/>
              </a:rPr>
              <a:t>=</a:t>
            </a:r>
            <a:r>
              <a:rPr lang="en-US" sz="2400" dirty="0">
                <a:solidFill>
                  <a:schemeClr val="tx1"/>
                </a:solidFill>
                <a:latin typeface="Courier New" panose="02070309020205020404" pitchFamily="49" charset="0"/>
                <a:cs typeface="Courier New" panose="02070309020205020404" pitchFamily="49" charset="0"/>
              </a:rPr>
              <a:t>"</a:t>
            </a:r>
            <a:r>
              <a:rPr lang="en-US" sz="2200" dirty="0">
                <a:solidFill>
                  <a:schemeClr val="tx1"/>
                </a:solidFill>
                <a:latin typeface="Courier New" panose="02070309020205020404" pitchFamily="49" charset="0"/>
                <a:cs typeface="Courier New" panose="02070309020205020404" pitchFamily="49" charset="0"/>
              </a:rPr>
              <a:t>,</a:t>
            </a:r>
            <a:r>
              <a:rPr lang="en-US" sz="2400" dirty="0">
                <a:solidFill>
                  <a:schemeClr val="tx1"/>
                </a:solidFill>
                <a:latin typeface="Courier New" panose="02070309020205020404" pitchFamily="49" charset="0"/>
                <a:cs typeface="Courier New" panose="02070309020205020404" pitchFamily="49" charset="0"/>
              </a:rPr>
              <a:t>"</a:t>
            </a:r>
            <a:r>
              <a:rPr lang="en-US" sz="2200" dirty="0">
                <a:solidFill>
                  <a:schemeClr val="tx1"/>
                </a:solidFill>
                <a:latin typeface="Courier New" panose="02070309020205020404" pitchFamily="49" charset="0"/>
                <a:cs typeface="Courier New" panose="02070309020205020404" pitchFamily="49" charset="0"/>
              </a:rPr>
              <a:t>)</a:t>
            </a:r>
          </a:p>
          <a:p>
            <a:pPr algn="l"/>
            <a:endParaRPr lang="en-US" sz="2200" dirty="0">
              <a:solidFill>
                <a:schemeClr val="tx1"/>
              </a:solidFill>
            </a:endParaRPr>
          </a:p>
          <a:p>
            <a:pPr marL="457200" indent="-457200" algn="l">
              <a:buClr>
                <a:srgbClr val="7030A0"/>
              </a:buClr>
              <a:buFont typeface="Wingdings" panose="05000000000000000000" pitchFamily="2" charset="2"/>
              <a:buChar char="q"/>
            </a:pPr>
            <a:r>
              <a:rPr lang="en-US" sz="2800" dirty="0">
                <a:solidFill>
                  <a:schemeClr val="tx1"/>
                </a:solidFill>
              </a:rPr>
              <a:t>Construct a histogram.</a:t>
            </a:r>
          </a:p>
          <a:p>
            <a:pPr algn="l"/>
            <a:endParaRPr lang="en-US" sz="2800" dirty="0">
              <a:solidFill>
                <a:schemeClr val="tx1"/>
              </a:solidFill>
            </a:endParaRPr>
          </a:p>
          <a:p>
            <a:pPr algn="l"/>
            <a:r>
              <a:rPr lang="en-US" sz="2200" dirty="0" err="1">
                <a:solidFill>
                  <a:schemeClr val="tx1"/>
                </a:solidFill>
                <a:latin typeface="Courier New" panose="02070309020205020404" pitchFamily="49" charset="0"/>
                <a:cs typeface="Courier New" panose="02070309020205020404" pitchFamily="49" charset="0"/>
              </a:rPr>
              <a:t>install.packages</a:t>
            </a:r>
            <a:r>
              <a:rPr lang="en-US" sz="2200" dirty="0">
                <a:solidFill>
                  <a:schemeClr val="tx1"/>
                </a:solidFill>
                <a:latin typeface="Courier New" panose="02070309020205020404" pitchFamily="49" charset="0"/>
                <a:cs typeface="Courier New" panose="02070309020205020404" pitchFamily="49" charset="0"/>
              </a:rPr>
              <a:t>("</a:t>
            </a:r>
            <a:r>
              <a:rPr lang="en-US" sz="2200" dirty="0" err="1">
                <a:solidFill>
                  <a:schemeClr val="tx1"/>
                </a:solidFill>
                <a:latin typeface="Courier New" panose="02070309020205020404" pitchFamily="49" charset="0"/>
                <a:cs typeface="Courier New" panose="02070309020205020404" pitchFamily="49" charset="0"/>
              </a:rPr>
              <a:t>rcompanion</a:t>
            </a:r>
            <a:r>
              <a:rPr lang="en-US" sz="2200" dirty="0">
                <a:solidFill>
                  <a:schemeClr val="tx1"/>
                </a:solidFill>
                <a:latin typeface="Courier New" panose="02070309020205020404" pitchFamily="49" charset="0"/>
                <a:cs typeface="Courier New" panose="02070309020205020404" pitchFamily="49" charset="0"/>
              </a:rPr>
              <a:t>")</a:t>
            </a:r>
          </a:p>
          <a:p>
            <a:pPr algn="l"/>
            <a:r>
              <a:rPr lang="en-US" sz="2200" dirty="0">
                <a:solidFill>
                  <a:schemeClr val="tx1"/>
                </a:solidFill>
                <a:latin typeface="Courier New" panose="02070309020205020404" pitchFamily="49" charset="0"/>
                <a:cs typeface="Courier New" panose="02070309020205020404" pitchFamily="49" charset="0"/>
              </a:rPr>
              <a:t>library(</a:t>
            </a:r>
            <a:r>
              <a:rPr lang="en-US" sz="2200" dirty="0" err="1">
                <a:solidFill>
                  <a:schemeClr val="tx1"/>
                </a:solidFill>
                <a:latin typeface="Courier New" panose="02070309020205020404" pitchFamily="49" charset="0"/>
                <a:cs typeface="Courier New" panose="02070309020205020404" pitchFamily="49" charset="0"/>
              </a:rPr>
              <a:t>rcompanion</a:t>
            </a:r>
            <a:r>
              <a:rPr lang="en-US" sz="2200" dirty="0">
                <a:solidFill>
                  <a:schemeClr val="tx1"/>
                </a:solidFill>
                <a:latin typeface="Courier New" panose="02070309020205020404" pitchFamily="49" charset="0"/>
                <a:cs typeface="Courier New" panose="02070309020205020404" pitchFamily="49" charset="0"/>
              </a:rPr>
              <a:t>)</a:t>
            </a:r>
          </a:p>
          <a:p>
            <a:pPr algn="l"/>
            <a:r>
              <a:rPr lang="en-US" sz="2200" dirty="0" err="1">
                <a:solidFill>
                  <a:schemeClr val="tx1"/>
                </a:solidFill>
                <a:latin typeface="Courier New" panose="02070309020205020404" pitchFamily="49" charset="0"/>
                <a:cs typeface="Courier New" panose="02070309020205020404" pitchFamily="49" charset="0"/>
              </a:rPr>
              <a:t>plotNormalHistogram</a:t>
            </a:r>
            <a:r>
              <a:rPr lang="en-US" sz="2200" dirty="0">
                <a:solidFill>
                  <a:schemeClr val="tx1"/>
                </a:solidFill>
                <a:latin typeface="Courier New" panose="02070309020205020404" pitchFamily="49" charset="0"/>
                <a:cs typeface="Courier New" panose="02070309020205020404" pitchFamily="49" charset="0"/>
              </a:rPr>
              <a:t>(</a:t>
            </a:r>
            <a:r>
              <a:rPr lang="en-US" sz="2200" dirty="0" err="1">
                <a:solidFill>
                  <a:schemeClr val="tx1"/>
                </a:solidFill>
                <a:latin typeface="Courier New" panose="02070309020205020404" pitchFamily="49" charset="0"/>
                <a:cs typeface="Courier New" panose="02070309020205020404" pitchFamily="49" charset="0"/>
              </a:rPr>
              <a:t>QIscore.data$score</a:t>
            </a:r>
            <a:r>
              <a:rPr lang="en-US" sz="2200" dirty="0">
                <a:solidFill>
                  <a:schemeClr val="tx1"/>
                </a:solidFill>
                <a:latin typeface="Courier New" panose="02070309020205020404" pitchFamily="49" charset="0"/>
                <a:cs typeface="Courier New" panose="02070309020205020404" pitchFamily="49" charset="0"/>
              </a:rPr>
              <a:t>)</a:t>
            </a:r>
            <a:endParaRPr lang="en-US" sz="2200" i="0" dirty="0">
              <a:solidFill>
                <a:schemeClr val="tx1"/>
              </a:solidFill>
              <a:latin typeface="Courier New" panose="02070309020205020404" pitchFamily="49" charset="0"/>
              <a:cs typeface="Courier New" panose="02070309020205020404" pitchFamily="49" charset="0"/>
            </a:endParaRPr>
          </a:p>
        </p:txBody>
      </p:sp>
      <p:sp>
        <p:nvSpPr>
          <p:cNvPr id="6" name="Title 1">
            <a:extLst>
              <a:ext uri="{FF2B5EF4-FFF2-40B4-BE49-F238E27FC236}">
                <a16:creationId xmlns:a16="http://schemas.microsoft.com/office/drawing/2014/main" id="{720DB60B-D44E-469C-B487-1D30FF664CFE}"/>
              </a:ext>
            </a:extLst>
          </p:cNvPr>
          <p:cNvSpPr txBox="1">
            <a:spLocks/>
          </p:cNvSpPr>
          <p:nvPr/>
        </p:nvSpPr>
        <p:spPr>
          <a:xfrm>
            <a:off x="1538703" y="265644"/>
            <a:ext cx="9114592" cy="883125"/>
          </a:xfrm>
          <a:prstGeom prst="rect">
            <a:avLst/>
          </a:prstGeom>
          <a:effectLst/>
        </p:spPr>
        <p:txBody>
          <a:bodyPr vert="horz" lIns="91440" tIns="45720" rIns="91440" bIns="45720" rtlCol="0" anchor="b">
            <a:normAutofit/>
          </a:bodyPr>
          <a:lstStyle>
            <a:lvl1pPr algn="l" defTabSz="457200" rtl="0" eaLnBrk="1" latinLnBrk="0" hangingPunct="1">
              <a:spcBef>
                <a:spcPct val="0"/>
              </a:spcBef>
              <a:buNone/>
              <a:defRPr sz="48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200" dirty="0"/>
              <a:t>GAMMA REGRESSION MODEL: EXERCISE SOLUTION</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76104" y="2231136"/>
            <a:ext cx="5131337" cy="2492761"/>
          </a:xfrm>
          <a:prstGeom prst="rect">
            <a:avLst/>
          </a:prstGeom>
        </p:spPr>
      </p:pic>
      <p:pic>
        <p:nvPicPr>
          <p:cNvPr id="7" name="Picture 6">
            <a:extLst>
              <a:ext uri="{FF2B5EF4-FFF2-40B4-BE49-F238E27FC236}">
                <a16:creationId xmlns:a16="http://schemas.microsoft.com/office/drawing/2014/main" id="{A540EFDA-93A9-404C-B57D-79CA1CE2F9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10154" y="6037529"/>
            <a:ext cx="700390" cy="823031"/>
          </a:xfrm>
          <a:prstGeom prst="rect">
            <a:avLst/>
          </a:prstGeom>
        </p:spPr>
      </p:pic>
      <p:sp>
        <p:nvSpPr>
          <p:cNvPr id="8" name="Slide Number Placeholder 3">
            <a:extLst>
              <a:ext uri="{FF2B5EF4-FFF2-40B4-BE49-F238E27FC236}">
                <a16:creationId xmlns:a16="http://schemas.microsoft.com/office/drawing/2014/main" id="{0E8A3A87-04F4-47EA-969F-A1ED87D7A73D}"/>
              </a:ext>
            </a:extLst>
          </p:cNvPr>
          <p:cNvSpPr txBox="1">
            <a:spLocks/>
          </p:cNvSpPr>
          <p:nvPr/>
        </p:nvSpPr>
        <p:spPr>
          <a:xfrm>
            <a:off x="10807431" y="6081483"/>
            <a:ext cx="526320" cy="569779"/>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3A98EE3D-8CD1-4C3F-BD1C-C98C9596463C}" type="slidenum">
              <a:rPr lang="en-US" sz="2600" smtClean="0">
                <a:solidFill>
                  <a:schemeClr val="bg1"/>
                </a:solidFill>
              </a:rPr>
              <a:pPr algn="ctr"/>
              <a:t>29</a:t>
            </a:fld>
            <a:endParaRPr lang="en-US" sz="2600" dirty="0">
              <a:solidFill>
                <a:schemeClr val="bg1"/>
              </a:solidFill>
            </a:endParaRPr>
          </a:p>
        </p:txBody>
      </p:sp>
      <p:pic>
        <p:nvPicPr>
          <p:cNvPr id="9" name="Picture 8">
            <a:extLst>
              <a:ext uri="{FF2B5EF4-FFF2-40B4-BE49-F238E27FC236}">
                <a16:creationId xmlns:a16="http://schemas.microsoft.com/office/drawing/2014/main" id="{E5ED91DE-B926-4D16-AAD1-C7EE01227D9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0800000">
            <a:off x="799088" y="1284681"/>
            <a:ext cx="10349837" cy="120423"/>
          </a:xfrm>
          <a:prstGeom prst="rect">
            <a:avLst/>
          </a:prstGeom>
        </p:spPr>
      </p:pic>
      <p:pic>
        <p:nvPicPr>
          <p:cNvPr id="10" name="Picture 9">
            <a:extLst>
              <a:ext uri="{FF2B5EF4-FFF2-40B4-BE49-F238E27FC236}">
                <a16:creationId xmlns:a16="http://schemas.microsoft.com/office/drawing/2014/main" id="{3BC16C49-99DD-4227-BBFC-34864BE430B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9088" y="5459874"/>
            <a:ext cx="10349837" cy="120423"/>
          </a:xfrm>
          <a:prstGeom prst="rect">
            <a:avLst/>
          </a:prstGeom>
        </p:spPr>
      </p:pic>
    </p:spTree>
    <p:extLst>
      <p:ext uri="{BB962C8B-B14F-4D97-AF65-F5344CB8AC3E}">
        <p14:creationId xmlns:p14="http://schemas.microsoft.com/office/powerpoint/2010/main" val="40450452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0DB60B-D44E-469C-B487-1D30FF664CFE}"/>
              </a:ext>
            </a:extLst>
          </p:cNvPr>
          <p:cNvSpPr>
            <a:spLocks noGrp="1"/>
          </p:cNvSpPr>
          <p:nvPr>
            <p:ph type="title"/>
          </p:nvPr>
        </p:nvSpPr>
        <p:spPr>
          <a:xfrm>
            <a:off x="1167773" y="353568"/>
            <a:ext cx="10012291" cy="694952"/>
          </a:xfrm>
        </p:spPr>
        <p:txBody>
          <a:bodyPr>
            <a:normAutofit/>
          </a:bodyPr>
          <a:lstStyle/>
          <a:p>
            <a:r>
              <a:rPr lang="en-US" sz="3200" dirty="0"/>
              <a:t> OUTLINE </a:t>
            </a:r>
          </a:p>
        </p:txBody>
      </p:sp>
      <p:sp>
        <p:nvSpPr>
          <p:cNvPr id="3" name="Content Placeholder 2">
            <a:extLst>
              <a:ext uri="{FF2B5EF4-FFF2-40B4-BE49-F238E27FC236}">
                <a16:creationId xmlns:a16="http://schemas.microsoft.com/office/drawing/2014/main" id="{019E71EA-C0CD-452C-8483-A0E0F9FAE2BD}"/>
              </a:ext>
            </a:extLst>
          </p:cNvPr>
          <p:cNvSpPr>
            <a:spLocks noGrp="1"/>
          </p:cNvSpPr>
          <p:nvPr>
            <p:ph idx="1"/>
          </p:nvPr>
        </p:nvSpPr>
        <p:spPr>
          <a:xfrm>
            <a:off x="1060708" y="1267968"/>
            <a:ext cx="10497308" cy="4559808"/>
          </a:xfrm>
        </p:spPr>
        <p:txBody>
          <a:bodyPr>
            <a:noAutofit/>
          </a:bodyPr>
          <a:lstStyle/>
          <a:p>
            <a:pPr>
              <a:buClr>
                <a:srgbClr val="947CB0"/>
              </a:buClr>
              <a:buFont typeface="Wingdings" panose="05000000000000000000" pitchFamily="2" charset="2"/>
              <a:buChar char="q"/>
            </a:pPr>
            <a:r>
              <a:rPr lang="en-US" sz="2400" dirty="0"/>
              <a:t>Linear regression for normal response</a:t>
            </a:r>
          </a:p>
          <a:p>
            <a:pPr>
              <a:buClr>
                <a:srgbClr val="947CB0"/>
              </a:buClr>
              <a:buFont typeface="Wingdings" panose="05000000000000000000" pitchFamily="2" charset="2"/>
              <a:buChar char="q"/>
            </a:pPr>
            <a:r>
              <a:rPr lang="en-US" sz="2400" dirty="0"/>
              <a:t>Gamma regression</a:t>
            </a:r>
          </a:p>
          <a:p>
            <a:pPr>
              <a:buClr>
                <a:srgbClr val="947CB0"/>
              </a:buClr>
              <a:buFont typeface="Wingdings" panose="05000000000000000000" pitchFamily="2" charset="2"/>
              <a:buChar char="q"/>
            </a:pPr>
            <a:r>
              <a:rPr lang="en-US" sz="2400" dirty="0"/>
              <a:t>Binary logistic regression</a:t>
            </a:r>
          </a:p>
          <a:p>
            <a:pPr>
              <a:buClr>
                <a:srgbClr val="947CB0"/>
              </a:buClr>
              <a:buFont typeface="Wingdings" panose="05000000000000000000" pitchFamily="2" charset="2"/>
              <a:buChar char="q"/>
            </a:pPr>
            <a:r>
              <a:rPr lang="en-US" sz="2400" dirty="0"/>
              <a:t>Poisson regression</a:t>
            </a:r>
          </a:p>
          <a:p>
            <a:pPr>
              <a:buClr>
                <a:srgbClr val="947CB0"/>
              </a:buClr>
              <a:buFont typeface="Wingdings" panose="05000000000000000000" pitchFamily="2" charset="2"/>
              <a:buChar char="q"/>
            </a:pPr>
            <a:r>
              <a:rPr lang="en-US" sz="2400" dirty="0"/>
              <a:t>Zero-inflated Poisson regression</a:t>
            </a:r>
          </a:p>
          <a:p>
            <a:pPr>
              <a:buClr>
                <a:srgbClr val="947CB0"/>
              </a:buClr>
              <a:buFont typeface="Wingdings" panose="05000000000000000000" pitchFamily="2" charset="2"/>
              <a:buChar char="q"/>
            </a:pPr>
            <a:r>
              <a:rPr lang="en-US" sz="2400" dirty="0"/>
              <a:t>Beta regression</a:t>
            </a:r>
          </a:p>
          <a:p>
            <a:pPr>
              <a:buClr>
                <a:srgbClr val="947CB0"/>
              </a:buClr>
              <a:buFont typeface="Wingdings" panose="05000000000000000000" pitchFamily="2" charset="2"/>
              <a:buChar char="q"/>
            </a:pPr>
            <a:r>
              <a:rPr lang="en-US" sz="2400" dirty="0"/>
              <a:t>Longitudinal normal regression</a:t>
            </a:r>
          </a:p>
          <a:p>
            <a:pPr>
              <a:buClr>
                <a:srgbClr val="947CB0"/>
              </a:buClr>
              <a:buFont typeface="Wingdings" panose="05000000000000000000" pitchFamily="2" charset="2"/>
              <a:buChar char="q"/>
            </a:pPr>
            <a:r>
              <a:rPr lang="en-US" sz="2400" dirty="0"/>
              <a:t>Generalized longitudinal regression (logistic, Poisson)</a:t>
            </a:r>
          </a:p>
          <a:p>
            <a:pPr>
              <a:buClr>
                <a:srgbClr val="947CB0"/>
              </a:buClr>
              <a:buFont typeface="Wingdings" panose="05000000000000000000" pitchFamily="2" charset="2"/>
              <a:buChar char="q"/>
            </a:pPr>
            <a:r>
              <a:rPr lang="en-US" sz="2400" dirty="0"/>
              <a:t>Hierarchical normal regression</a:t>
            </a:r>
          </a:p>
          <a:p>
            <a:pPr marL="0" indent="0">
              <a:buNone/>
            </a:pPr>
            <a:endParaRPr lang="en-US" sz="2400" dirty="0">
              <a:solidFill>
                <a:schemeClr val="tx1"/>
              </a:solidFill>
            </a:endParaRPr>
          </a:p>
        </p:txBody>
      </p:sp>
      <p:pic>
        <p:nvPicPr>
          <p:cNvPr id="6" name="Picture 5">
            <a:extLst>
              <a:ext uri="{FF2B5EF4-FFF2-40B4-BE49-F238E27FC236}">
                <a16:creationId xmlns:a16="http://schemas.microsoft.com/office/drawing/2014/main" id="{DEEDC018-775E-48F4-8014-4C65EB4ACCE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0708" y="1037168"/>
            <a:ext cx="10349837" cy="120423"/>
          </a:xfrm>
          <a:prstGeom prst="rect">
            <a:avLst/>
          </a:prstGeom>
        </p:spPr>
      </p:pic>
      <p:pic>
        <p:nvPicPr>
          <p:cNvPr id="8" name="Picture 7">
            <a:extLst>
              <a:ext uri="{FF2B5EF4-FFF2-40B4-BE49-F238E27FC236}">
                <a16:creationId xmlns:a16="http://schemas.microsoft.com/office/drawing/2014/main" id="{256CCF5C-3D11-40CA-8B6D-7DD9B85A31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93271" y="6034969"/>
            <a:ext cx="617273" cy="823031"/>
          </a:xfrm>
          <a:prstGeom prst="rect">
            <a:avLst/>
          </a:prstGeom>
        </p:spPr>
      </p:pic>
      <p:sp>
        <p:nvSpPr>
          <p:cNvPr id="9" name="Slide Number Placeholder 3">
            <a:extLst>
              <a:ext uri="{FF2B5EF4-FFF2-40B4-BE49-F238E27FC236}">
                <a16:creationId xmlns:a16="http://schemas.microsoft.com/office/drawing/2014/main" id="{956B9679-2AC7-4EA9-9C24-D2438A944B61}"/>
              </a:ext>
            </a:extLst>
          </p:cNvPr>
          <p:cNvSpPr>
            <a:spLocks noGrp="1"/>
          </p:cNvSpPr>
          <p:nvPr>
            <p:ph type="sldNum" sz="quarter" idx="12"/>
          </p:nvPr>
        </p:nvSpPr>
        <p:spPr>
          <a:xfrm>
            <a:off x="10870064" y="6048517"/>
            <a:ext cx="463685" cy="569779"/>
          </a:xfrm>
        </p:spPr>
        <p:txBody>
          <a:bodyPr/>
          <a:lstStyle/>
          <a:p>
            <a:pPr algn="ctr"/>
            <a:fld id="{3A98EE3D-8CD1-4C3F-BD1C-C98C9596463C}" type="slidenum">
              <a:rPr lang="en-US" sz="2600" smtClean="0">
                <a:solidFill>
                  <a:schemeClr val="bg1"/>
                </a:solidFill>
              </a:rPr>
              <a:pPr algn="ctr"/>
              <a:t>3</a:t>
            </a:fld>
            <a:endParaRPr lang="en-US" sz="2600" dirty="0">
              <a:solidFill>
                <a:schemeClr val="bg1"/>
              </a:solidFill>
            </a:endParaRPr>
          </a:p>
        </p:txBody>
      </p:sp>
      <p:pic>
        <p:nvPicPr>
          <p:cNvPr id="10" name="Picture 9">
            <a:extLst>
              <a:ext uri="{FF2B5EF4-FFF2-40B4-BE49-F238E27FC236}">
                <a16:creationId xmlns:a16="http://schemas.microsoft.com/office/drawing/2014/main" id="{08DD8E7D-E582-484F-869F-6220978ED8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0800000">
            <a:off x="1060707" y="5372462"/>
            <a:ext cx="10349837" cy="120423"/>
          </a:xfrm>
          <a:prstGeom prst="rect">
            <a:avLst/>
          </a:prstGeom>
        </p:spPr>
      </p:pic>
    </p:spTree>
    <p:extLst>
      <p:ext uri="{BB962C8B-B14F-4D97-AF65-F5344CB8AC3E}">
        <p14:creationId xmlns:p14="http://schemas.microsoft.com/office/powerpoint/2010/main" val="188856808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937977FE-7060-4554-8802-D380BB4E77D1}"/>
              </a:ext>
            </a:extLst>
          </p:cNvPr>
          <p:cNvSpPr>
            <a:spLocks noGrp="1"/>
          </p:cNvSpPr>
          <p:nvPr>
            <p:ph type="subTitle" idx="1"/>
          </p:nvPr>
        </p:nvSpPr>
        <p:spPr>
          <a:xfrm>
            <a:off x="781456" y="1474709"/>
            <a:ext cx="11082527" cy="4974335"/>
          </a:xfrm>
        </p:spPr>
        <p:txBody>
          <a:bodyPr>
            <a:noAutofit/>
          </a:bodyPr>
          <a:lstStyle/>
          <a:p>
            <a:pPr marL="457200" indent="-457200" algn="l">
              <a:buClr>
                <a:srgbClr val="7030A0"/>
              </a:buClr>
              <a:buFont typeface="Wingdings" panose="05000000000000000000" pitchFamily="2" charset="2"/>
              <a:buChar char="q"/>
            </a:pPr>
            <a:r>
              <a:rPr lang="en-US" dirty="0">
                <a:solidFill>
                  <a:schemeClr val="tx1"/>
                </a:solidFill>
              </a:rPr>
              <a:t>Fit a gamma regression model.</a:t>
            </a:r>
          </a:p>
          <a:p>
            <a:pPr marL="457200" indent="-457200" algn="l">
              <a:buFont typeface="Wingdings" panose="05000000000000000000" pitchFamily="2" charset="2"/>
              <a:buChar char="q"/>
            </a:pPr>
            <a:endParaRPr lang="en-US" sz="1200" dirty="0">
              <a:solidFill>
                <a:schemeClr val="tx1"/>
              </a:solidFill>
            </a:endParaRPr>
          </a:p>
          <a:p>
            <a:pPr algn="l"/>
            <a:r>
              <a:rPr lang="en-US" sz="2200" dirty="0">
                <a:solidFill>
                  <a:schemeClr val="tx1"/>
                </a:solidFill>
                <a:latin typeface="Courier New" panose="02070309020205020404" pitchFamily="49" charset="0"/>
                <a:cs typeface="Courier New" panose="02070309020205020404" pitchFamily="49" charset="0"/>
              </a:rPr>
              <a:t>summary(</a:t>
            </a:r>
            <a:r>
              <a:rPr lang="en-US" sz="2200" dirty="0" err="1">
                <a:solidFill>
                  <a:schemeClr val="tx1"/>
                </a:solidFill>
                <a:latin typeface="Courier New" panose="02070309020205020404" pitchFamily="49" charset="0"/>
                <a:cs typeface="Courier New" panose="02070309020205020404" pitchFamily="49" charset="0"/>
              </a:rPr>
              <a:t>fitted.model</a:t>
            </a:r>
            <a:r>
              <a:rPr lang="en-US" sz="2200" dirty="0">
                <a:solidFill>
                  <a:schemeClr val="tx1"/>
                </a:solidFill>
                <a:latin typeface="Courier New" panose="02070309020205020404" pitchFamily="49" charset="0"/>
                <a:cs typeface="Courier New" panose="02070309020205020404" pitchFamily="49" charset="0"/>
              </a:rPr>
              <a:t>&lt;- </a:t>
            </a:r>
            <a:r>
              <a:rPr lang="en-US" sz="2200" dirty="0" err="1">
                <a:solidFill>
                  <a:schemeClr val="tx1"/>
                </a:solidFill>
                <a:latin typeface="Courier New" panose="02070309020205020404" pitchFamily="49" charset="0"/>
                <a:cs typeface="Courier New" panose="02070309020205020404" pitchFamily="49" charset="0"/>
              </a:rPr>
              <a:t>glm</a:t>
            </a:r>
            <a:r>
              <a:rPr lang="en-US" sz="2200" dirty="0">
                <a:solidFill>
                  <a:schemeClr val="tx1"/>
                </a:solidFill>
                <a:latin typeface="Courier New" panose="02070309020205020404" pitchFamily="49" charset="0"/>
                <a:cs typeface="Courier New" panose="02070309020205020404" pitchFamily="49" charset="0"/>
              </a:rPr>
              <a:t>(score ~ </a:t>
            </a:r>
            <a:r>
              <a:rPr lang="en-US" sz="2200" dirty="0" err="1">
                <a:solidFill>
                  <a:schemeClr val="tx1"/>
                </a:solidFill>
                <a:latin typeface="Courier New" panose="02070309020205020404" pitchFamily="49" charset="0"/>
                <a:cs typeface="Courier New" panose="02070309020205020404" pitchFamily="49" charset="0"/>
              </a:rPr>
              <a:t>desgn</a:t>
            </a:r>
            <a:r>
              <a:rPr lang="en-US" sz="2200" dirty="0">
                <a:solidFill>
                  <a:schemeClr val="tx1"/>
                </a:solidFill>
                <a:latin typeface="Courier New" panose="02070309020205020404" pitchFamily="49" charset="0"/>
                <a:cs typeface="Courier New" panose="02070309020205020404" pitchFamily="49" charset="0"/>
              </a:rPr>
              <a:t> + </a:t>
            </a:r>
            <a:r>
              <a:rPr lang="en-US" sz="2200" dirty="0" err="1">
                <a:solidFill>
                  <a:schemeClr val="tx1"/>
                </a:solidFill>
                <a:latin typeface="Courier New" panose="02070309020205020404" pitchFamily="49" charset="0"/>
                <a:cs typeface="Courier New" panose="02070309020205020404" pitchFamily="49" charset="0"/>
              </a:rPr>
              <a:t>wrkyrs</a:t>
            </a:r>
            <a:r>
              <a:rPr lang="en-US" sz="2200" dirty="0">
                <a:solidFill>
                  <a:schemeClr val="tx1"/>
                </a:solidFill>
                <a:latin typeface="Courier New" panose="02070309020205020404" pitchFamily="49" charset="0"/>
                <a:cs typeface="Courier New" panose="02070309020205020404" pitchFamily="49" charset="0"/>
              </a:rPr>
              <a:t> + </a:t>
            </a:r>
            <a:r>
              <a:rPr lang="en-US" sz="2200" dirty="0" err="1">
                <a:solidFill>
                  <a:schemeClr val="tx1"/>
                </a:solidFill>
                <a:latin typeface="Courier New" panose="02070309020205020404" pitchFamily="49" charset="0"/>
                <a:cs typeface="Courier New" panose="02070309020205020404" pitchFamily="49" charset="0"/>
              </a:rPr>
              <a:t>priorQI</a:t>
            </a:r>
            <a:r>
              <a:rPr lang="en-US" sz="2200" dirty="0">
                <a:solidFill>
                  <a:schemeClr val="tx1"/>
                </a:solidFill>
                <a:latin typeface="Courier New" panose="02070309020205020404" pitchFamily="49" charset="0"/>
                <a:cs typeface="Courier New" panose="02070309020205020404" pitchFamily="49" charset="0"/>
              </a:rPr>
              <a:t>, data=</a:t>
            </a:r>
            <a:r>
              <a:rPr lang="en-US" sz="2200" dirty="0" err="1">
                <a:solidFill>
                  <a:schemeClr val="tx1"/>
                </a:solidFill>
                <a:latin typeface="Courier New" panose="02070309020205020404" pitchFamily="49" charset="0"/>
                <a:cs typeface="Courier New" panose="02070309020205020404" pitchFamily="49" charset="0"/>
              </a:rPr>
              <a:t>QIscore.data</a:t>
            </a:r>
            <a:r>
              <a:rPr lang="en-US" sz="2200" dirty="0">
                <a:solidFill>
                  <a:schemeClr val="tx1"/>
                </a:solidFill>
                <a:latin typeface="Courier New" panose="02070309020205020404" pitchFamily="49" charset="0"/>
                <a:cs typeface="Courier New" panose="02070309020205020404" pitchFamily="49" charset="0"/>
              </a:rPr>
              <a:t>, family=Gamma(link=log)))</a:t>
            </a:r>
          </a:p>
          <a:p>
            <a:pPr algn="l"/>
            <a:endParaRPr lang="en-US" sz="2800" dirty="0">
              <a:solidFill>
                <a:schemeClr val="tx1"/>
              </a:solidFill>
            </a:endParaRPr>
          </a:p>
          <a:p>
            <a:pPr algn="l"/>
            <a:r>
              <a:rPr lang="en-US" sz="2200" dirty="0">
                <a:solidFill>
                  <a:schemeClr val="tx1"/>
                </a:solidFill>
              </a:rPr>
              <a:t>      </a:t>
            </a:r>
            <a:endParaRPr lang="en-US" sz="2200" i="0" dirty="0">
              <a:solidFill>
                <a:schemeClr val="tx1"/>
              </a:solidFill>
            </a:endParaRPr>
          </a:p>
        </p:txBody>
      </p:sp>
      <p:sp>
        <p:nvSpPr>
          <p:cNvPr id="6" name="Title 1">
            <a:extLst>
              <a:ext uri="{FF2B5EF4-FFF2-40B4-BE49-F238E27FC236}">
                <a16:creationId xmlns:a16="http://schemas.microsoft.com/office/drawing/2014/main" id="{720DB60B-D44E-469C-B487-1D30FF664CFE}"/>
              </a:ext>
            </a:extLst>
          </p:cNvPr>
          <p:cNvSpPr txBox="1">
            <a:spLocks/>
          </p:cNvSpPr>
          <p:nvPr/>
        </p:nvSpPr>
        <p:spPr>
          <a:xfrm>
            <a:off x="1472815" y="267513"/>
            <a:ext cx="9699808" cy="883125"/>
          </a:xfrm>
          <a:prstGeom prst="rect">
            <a:avLst/>
          </a:prstGeom>
          <a:effectLst/>
        </p:spPr>
        <p:txBody>
          <a:bodyPr vert="horz" lIns="91440" tIns="45720" rIns="91440" bIns="45720" rtlCol="0" anchor="b">
            <a:normAutofit fontScale="92500"/>
          </a:bodyPr>
          <a:lstStyle>
            <a:lvl1pPr algn="l" defTabSz="457200" rtl="0" eaLnBrk="1" latinLnBrk="0" hangingPunct="1">
              <a:spcBef>
                <a:spcPct val="0"/>
              </a:spcBef>
              <a:buNone/>
              <a:defRPr sz="48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200" dirty="0"/>
              <a:t>GAMMA REGRESSION MODEL: EXERCISE SOLUTION (cont.)</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8204" y="3310128"/>
            <a:ext cx="6296904" cy="1724266"/>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1629" y="5377920"/>
            <a:ext cx="7163800" cy="409632"/>
          </a:xfrm>
          <a:prstGeom prst="rect">
            <a:avLst/>
          </a:prstGeom>
        </p:spPr>
      </p:pic>
      <p:sp>
        <p:nvSpPr>
          <p:cNvPr id="8" name="Oval 7"/>
          <p:cNvSpPr/>
          <p:nvPr/>
        </p:nvSpPr>
        <p:spPr>
          <a:xfrm>
            <a:off x="2682241" y="3432048"/>
            <a:ext cx="1426464" cy="191309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04A345C2-2FBD-4558-B1BA-DEAF3C34173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10154" y="6037529"/>
            <a:ext cx="700390" cy="823031"/>
          </a:xfrm>
          <a:prstGeom prst="rect">
            <a:avLst/>
          </a:prstGeom>
        </p:spPr>
      </p:pic>
      <p:sp>
        <p:nvSpPr>
          <p:cNvPr id="10" name="Slide Number Placeholder 3">
            <a:extLst>
              <a:ext uri="{FF2B5EF4-FFF2-40B4-BE49-F238E27FC236}">
                <a16:creationId xmlns:a16="http://schemas.microsoft.com/office/drawing/2014/main" id="{7DDD1965-AD92-437E-ADD4-A35C85E7A62F}"/>
              </a:ext>
            </a:extLst>
          </p:cNvPr>
          <p:cNvSpPr txBox="1">
            <a:spLocks/>
          </p:cNvSpPr>
          <p:nvPr/>
        </p:nvSpPr>
        <p:spPr>
          <a:xfrm>
            <a:off x="10807431" y="6081483"/>
            <a:ext cx="526320" cy="569779"/>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3A98EE3D-8CD1-4C3F-BD1C-C98C9596463C}" type="slidenum">
              <a:rPr lang="en-US" sz="2600" smtClean="0">
                <a:solidFill>
                  <a:schemeClr val="bg1"/>
                </a:solidFill>
              </a:rPr>
              <a:pPr algn="ctr"/>
              <a:t>30</a:t>
            </a:fld>
            <a:endParaRPr lang="en-US" sz="2600" dirty="0">
              <a:solidFill>
                <a:schemeClr val="bg1"/>
              </a:solidFill>
            </a:endParaRPr>
          </a:p>
        </p:txBody>
      </p:sp>
      <p:pic>
        <p:nvPicPr>
          <p:cNvPr id="11" name="Picture 10">
            <a:extLst>
              <a:ext uri="{FF2B5EF4-FFF2-40B4-BE49-F238E27FC236}">
                <a16:creationId xmlns:a16="http://schemas.microsoft.com/office/drawing/2014/main" id="{6BFBB7C8-BAB4-4A08-BAB9-8CE289481D1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0800000">
            <a:off x="983914" y="1229158"/>
            <a:ext cx="10349837" cy="120423"/>
          </a:xfrm>
          <a:prstGeom prst="rect">
            <a:avLst/>
          </a:prstGeom>
        </p:spPr>
      </p:pic>
      <p:pic>
        <p:nvPicPr>
          <p:cNvPr id="12" name="Picture 11">
            <a:extLst>
              <a:ext uri="{FF2B5EF4-FFF2-40B4-BE49-F238E27FC236}">
                <a16:creationId xmlns:a16="http://schemas.microsoft.com/office/drawing/2014/main" id="{A4BAA477-BABE-47A8-9708-B11D4ADC97B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1081" y="6044426"/>
            <a:ext cx="9429149" cy="109711"/>
          </a:xfrm>
          <a:prstGeom prst="rect">
            <a:avLst/>
          </a:prstGeom>
        </p:spPr>
      </p:pic>
    </p:spTree>
    <p:extLst>
      <p:ext uri="{BB962C8B-B14F-4D97-AF65-F5344CB8AC3E}">
        <p14:creationId xmlns:p14="http://schemas.microsoft.com/office/powerpoint/2010/main" val="303684107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Subtitle 2">
                <a:extLst>
                  <a:ext uri="{FF2B5EF4-FFF2-40B4-BE49-F238E27FC236}">
                    <a16:creationId xmlns:a16="http://schemas.microsoft.com/office/drawing/2014/main" id="{937977FE-7060-4554-8802-D380BB4E77D1}"/>
                  </a:ext>
                </a:extLst>
              </p:cNvPr>
              <p:cNvSpPr>
                <a:spLocks noGrp="1"/>
              </p:cNvSpPr>
              <p:nvPr>
                <p:ph type="subTitle" idx="1"/>
              </p:nvPr>
            </p:nvSpPr>
            <p:spPr>
              <a:xfrm>
                <a:off x="1109473" y="1480285"/>
                <a:ext cx="11082527" cy="4703781"/>
              </a:xfrm>
            </p:spPr>
            <p:txBody>
              <a:bodyPr>
                <a:noAutofit/>
              </a:bodyPr>
              <a:lstStyle/>
              <a:p>
                <a:pPr marL="457200" indent="-457200" algn="l">
                  <a:buClr>
                    <a:srgbClr val="7030A0"/>
                  </a:buClr>
                  <a:buFont typeface="Wingdings" panose="05000000000000000000" pitchFamily="2" charset="2"/>
                  <a:buChar char="q"/>
                </a:pPr>
                <a:r>
                  <a:rPr lang="en-US" sz="2600" dirty="0">
                    <a:solidFill>
                      <a:schemeClr val="tx1"/>
                    </a:solidFill>
                  </a:rPr>
                  <a:t>The fitted gamma regression model is</a:t>
                </a:r>
              </a:p>
              <a:p>
                <a:pPr algn="l"/>
                <a:endParaRPr lang="en-US" sz="1800" i="1" dirty="0">
                  <a:solidFill>
                    <a:schemeClr val="tx1"/>
                  </a:solidFill>
                  <a:latin typeface="Cambria Math"/>
                </a:endParaRPr>
              </a:p>
              <a:p>
                <a:pPr algn="l"/>
                <a:r>
                  <a:rPr lang="en-US" sz="2400" dirty="0">
                    <a:solidFill>
                      <a:schemeClr val="tx1"/>
                    </a:solidFill>
                  </a:rPr>
                  <a:t> </a:t>
                </a:r>
                <a14:m>
                  <m:oMath xmlns:m="http://schemas.openxmlformats.org/officeDocument/2006/math">
                    <m:acc>
                      <m:accPr>
                        <m:chr m:val="̂"/>
                        <m:ctrlPr>
                          <a:rPr lang="en-US" sz="2400" i="1">
                            <a:solidFill>
                              <a:schemeClr val="tx1"/>
                            </a:solidFill>
                            <a:latin typeface="Cambria Math" panose="02040503050406030204" pitchFamily="18" charset="0"/>
                          </a:rPr>
                        </m:ctrlPr>
                      </m:accPr>
                      <m:e>
                        <m:r>
                          <a:rPr lang="en-US" sz="2400" i="1">
                            <a:solidFill>
                              <a:schemeClr val="tx1"/>
                            </a:solidFill>
                            <a:latin typeface="Cambria Math"/>
                          </a:rPr>
                          <m:t>𝐸</m:t>
                        </m:r>
                      </m:e>
                    </m:acc>
                    <m:d>
                      <m:dPr>
                        <m:ctrlPr>
                          <a:rPr lang="en-US" sz="2400" i="1" smtClean="0">
                            <a:solidFill>
                              <a:schemeClr val="tx1"/>
                            </a:solidFill>
                            <a:latin typeface="Cambria Math" panose="02040503050406030204" pitchFamily="18" charset="0"/>
                          </a:rPr>
                        </m:ctrlPr>
                      </m:dPr>
                      <m:e>
                        <m:r>
                          <a:rPr lang="en-US" sz="2400" b="0" i="1" smtClean="0">
                            <a:solidFill>
                              <a:schemeClr val="tx1"/>
                            </a:solidFill>
                            <a:latin typeface="Cambria Math"/>
                          </a:rPr>
                          <m:t>𝑠𝑐𝑜𝑟𝑒</m:t>
                        </m:r>
                      </m:e>
                    </m:d>
                    <m:r>
                      <a:rPr lang="en-US" sz="2400" b="0" i="1" smtClean="0">
                        <a:solidFill>
                          <a:schemeClr val="tx1"/>
                        </a:solidFill>
                        <a:latin typeface="Cambria Math" panose="02040503050406030204" pitchFamily="18" charset="0"/>
                      </a:rPr>
                      <m:t>=</m:t>
                    </m:r>
                    <m:func>
                      <m:funcPr>
                        <m:ctrlPr>
                          <a:rPr lang="en-US" sz="2400" b="0" i="1" smtClean="0">
                            <a:solidFill>
                              <a:schemeClr val="tx1"/>
                            </a:solidFill>
                            <a:latin typeface="Cambria Math" panose="02040503050406030204" pitchFamily="18" charset="0"/>
                          </a:rPr>
                        </m:ctrlPr>
                      </m:funcPr>
                      <m:fName>
                        <m:r>
                          <m:rPr>
                            <m:sty m:val="p"/>
                          </m:rPr>
                          <a:rPr lang="en-US" sz="2400" b="0" i="0" smtClean="0">
                            <a:solidFill>
                              <a:schemeClr val="tx1"/>
                            </a:solidFill>
                            <a:latin typeface="Cambria Math" panose="02040503050406030204" pitchFamily="18" charset="0"/>
                          </a:rPr>
                          <m:t>exp</m:t>
                        </m:r>
                      </m:fName>
                      <m:e>
                        <m:d>
                          <m:dPr>
                            <m:ctrlPr>
                              <a:rPr lang="en-US" sz="2400" b="0" i="1" smtClean="0">
                                <a:solidFill>
                                  <a:schemeClr val="tx1"/>
                                </a:solidFill>
                                <a:latin typeface="Cambria Math" panose="02040503050406030204" pitchFamily="18" charset="0"/>
                              </a:rPr>
                            </m:ctrlPr>
                          </m:dPr>
                          <m:e>
                            <m:r>
                              <a:rPr lang="en-US" sz="2400" i="1">
                                <a:solidFill>
                                  <a:schemeClr val="tx1"/>
                                </a:solidFill>
                                <a:latin typeface="Cambria Math"/>
                              </a:rPr>
                              <m:t>4.2767+0.0201</m:t>
                            </m:r>
                            <m:r>
                              <a:rPr lang="en-US" sz="2400" i="1">
                                <a:solidFill>
                                  <a:schemeClr val="tx1"/>
                                </a:solidFill>
                                <a:latin typeface="Cambria Math"/>
                                <a:ea typeface="Cambria Math" panose="02040503050406030204" pitchFamily="18" charset="0"/>
                              </a:rPr>
                              <m:t>∙</m:t>
                            </m:r>
                            <m:r>
                              <a:rPr lang="en-US" sz="2400" i="1">
                                <a:solidFill>
                                  <a:schemeClr val="tx1"/>
                                </a:solidFill>
                                <a:latin typeface="Cambria Math"/>
                              </a:rPr>
                              <m:t>𝑛𝑢𝑟𝑠𝑒</m:t>
                            </m:r>
                            <m:r>
                              <a:rPr lang="en-US" sz="2400" i="1">
                                <a:solidFill>
                                  <a:schemeClr val="tx1"/>
                                </a:solidFill>
                                <a:latin typeface="Cambria Math"/>
                              </a:rPr>
                              <m:t> −0.1340∙</m:t>
                            </m:r>
                            <m:r>
                              <a:rPr lang="en-US" sz="2400" i="1">
                                <a:solidFill>
                                  <a:schemeClr val="tx1"/>
                                </a:solidFill>
                                <a:latin typeface="Cambria Math"/>
                              </a:rPr>
                              <m:t>𝑠𝑡𝑎𝑓𝑓</m:t>
                            </m:r>
                            <m:r>
                              <a:rPr lang="en-US" sz="2400" i="1">
                                <a:solidFill>
                                  <a:schemeClr val="tx1"/>
                                </a:solidFill>
                                <a:latin typeface="Cambria Math"/>
                              </a:rPr>
                              <m:t>−0.0002∙</m:t>
                            </m:r>
                            <m:r>
                              <a:rPr lang="en-US" sz="2400" i="1">
                                <a:solidFill>
                                  <a:schemeClr val="tx1"/>
                                </a:solidFill>
                                <a:latin typeface="Cambria Math"/>
                              </a:rPr>
                              <m:t>𝑤𝑟𝑘𝑦𝑟𝑠</m:t>
                            </m:r>
                            <m:r>
                              <a:rPr lang="en-US" sz="2400" b="0" i="1" smtClean="0">
                                <a:solidFill>
                                  <a:schemeClr val="tx1"/>
                                </a:solidFill>
                                <a:latin typeface="Cambria Math" panose="02040503050406030204" pitchFamily="18" charset="0"/>
                              </a:rPr>
                              <m:t>+ 0.05</m:t>
                            </m:r>
                            <m:r>
                              <a:rPr lang="en-US" sz="2400" i="1">
                                <a:solidFill>
                                  <a:schemeClr val="tx1"/>
                                </a:solidFill>
                                <a:latin typeface="Cambria Math"/>
                              </a:rPr>
                              <m:t>32∙</m:t>
                            </m:r>
                            <m:r>
                              <a:rPr lang="en-US" sz="2400" i="1">
                                <a:solidFill>
                                  <a:schemeClr val="tx1"/>
                                </a:solidFill>
                                <a:latin typeface="Cambria Math"/>
                              </a:rPr>
                              <m:t>𝑄𝐼𝑦𝑒𝑠</m:t>
                            </m:r>
                          </m:e>
                        </m:d>
                      </m:e>
                    </m:func>
                  </m:oMath>
                </a14:m>
                <a:r>
                  <a:rPr lang="en-US" sz="2400" dirty="0">
                    <a:solidFill>
                      <a:schemeClr val="tx1"/>
                    </a:solidFill>
                  </a:rPr>
                  <a:t>,  and  </a:t>
                </a:r>
                <a14:m>
                  <m:oMath xmlns:m="http://schemas.openxmlformats.org/officeDocument/2006/math">
                    <m:acc>
                      <m:accPr>
                        <m:chr m:val="̂"/>
                        <m:ctrlPr>
                          <a:rPr lang="en-US" sz="2400" i="1">
                            <a:solidFill>
                              <a:schemeClr val="tx1"/>
                            </a:solidFill>
                            <a:latin typeface="Cambria Math" panose="02040503050406030204" pitchFamily="18" charset="0"/>
                          </a:rPr>
                        </m:ctrlPr>
                      </m:accPr>
                      <m:e>
                        <m:r>
                          <a:rPr lang="en-US" sz="2400" i="1">
                            <a:solidFill>
                              <a:schemeClr val="tx1"/>
                            </a:solidFill>
                            <a:latin typeface="Cambria Math"/>
                            <a:ea typeface="Cambria Math"/>
                          </a:rPr>
                          <m:t>𝛼</m:t>
                        </m:r>
                      </m:e>
                    </m:acc>
                    <m:r>
                      <a:rPr lang="en-US" sz="2400" i="1">
                        <a:solidFill>
                          <a:schemeClr val="tx1"/>
                        </a:solidFill>
                        <a:latin typeface="Cambria Math"/>
                      </a:rPr>
                      <m:t>=</m:t>
                    </m:r>
                  </m:oMath>
                </a14:m>
                <a:r>
                  <a:rPr lang="en-US" sz="2400" dirty="0"/>
                  <a:t> </a:t>
                </a:r>
                <a:r>
                  <a:rPr lang="en-US" sz="2400" dirty="0">
                    <a:solidFill>
                      <a:schemeClr val="tx1"/>
                    </a:solidFill>
                  </a:rPr>
                  <a:t>0.0230.</a:t>
                </a:r>
              </a:p>
              <a:p>
                <a:pPr algn="l"/>
                <a:endParaRPr lang="en-US" sz="1800" dirty="0">
                  <a:solidFill>
                    <a:schemeClr val="tx1"/>
                  </a:solidFill>
                </a:endParaRPr>
              </a:p>
              <a:p>
                <a:pPr marL="457200" indent="-457200" algn="l">
                  <a:buClr>
                    <a:srgbClr val="7030A0"/>
                  </a:buClr>
                  <a:buFont typeface="Wingdings" panose="05000000000000000000" pitchFamily="2" charset="2"/>
                  <a:buChar char="q"/>
                </a:pPr>
                <a:r>
                  <a:rPr lang="en-US" sz="2600" dirty="0">
                    <a:solidFill>
                      <a:schemeClr val="tx1"/>
                    </a:solidFill>
                  </a:rPr>
                  <a:t>Interpretation of estimated coefficients. For example, </a:t>
                </a:r>
              </a:p>
              <a:p>
                <a:pPr algn="l"/>
                <a:endParaRPr lang="en-US" sz="1200" dirty="0">
                  <a:solidFill>
                    <a:schemeClr val="tx1"/>
                  </a:solidFill>
                </a:endParaRPr>
              </a:p>
              <a:p>
                <a:pPr algn="l"/>
                <a:r>
                  <a:rPr lang="en-US" sz="2400" dirty="0">
                    <a:solidFill>
                      <a:schemeClr val="tx1"/>
                    </a:solidFill>
                    <a:latin typeface="Segoe UI"/>
                    <a:ea typeface="Segoe UI"/>
                    <a:cs typeface="Segoe UI"/>
                  </a:rPr>
                  <a:t>    ● </a:t>
                </a:r>
                <a:r>
                  <a:rPr lang="en-US" sz="2400" dirty="0">
                    <a:solidFill>
                      <a:schemeClr val="tx1"/>
                    </a:solidFill>
                  </a:rPr>
                  <a:t> The estimated mean score for nurses is </a:t>
                </a:r>
                <a14:m>
                  <m:oMath xmlns:m="http://schemas.openxmlformats.org/officeDocument/2006/math">
                    <m:func>
                      <m:funcPr>
                        <m:ctrlPr>
                          <a:rPr lang="en-US" sz="2400" b="0" i="1" smtClean="0">
                            <a:solidFill>
                              <a:schemeClr val="tx1"/>
                            </a:solidFill>
                            <a:latin typeface="Cambria Math" panose="02040503050406030204" pitchFamily="18" charset="0"/>
                            <a:ea typeface="Cambria Math"/>
                          </a:rPr>
                        </m:ctrlPr>
                      </m:funcPr>
                      <m:fName>
                        <m:r>
                          <m:rPr>
                            <m:sty m:val="p"/>
                          </m:rPr>
                          <a:rPr lang="en-US" sz="2400" b="0" i="0" smtClean="0">
                            <a:solidFill>
                              <a:schemeClr val="tx1"/>
                            </a:solidFill>
                            <a:latin typeface="Cambria Math" panose="02040503050406030204" pitchFamily="18" charset="0"/>
                            <a:ea typeface="Cambria Math"/>
                          </a:rPr>
                          <m:t>exp</m:t>
                        </m:r>
                      </m:fName>
                      <m:e>
                        <m:d>
                          <m:dPr>
                            <m:ctrlPr>
                              <a:rPr lang="en-US" sz="2400" b="0" i="1" smtClean="0">
                                <a:solidFill>
                                  <a:schemeClr val="tx1"/>
                                </a:solidFill>
                                <a:latin typeface="Cambria Math" panose="02040503050406030204" pitchFamily="18" charset="0"/>
                                <a:ea typeface="Cambria Math"/>
                              </a:rPr>
                            </m:ctrlPr>
                          </m:dPr>
                          <m:e>
                            <m:r>
                              <a:rPr lang="en-US" sz="2400">
                                <a:solidFill>
                                  <a:schemeClr val="tx1"/>
                                </a:solidFill>
                                <a:latin typeface="Cambria Math"/>
                                <a:ea typeface="Cambria Math"/>
                              </a:rPr>
                              <m:t>0.0201</m:t>
                            </m:r>
                          </m:e>
                        </m:d>
                      </m:e>
                    </m:func>
                    <m:r>
                      <a:rPr lang="en-US" sz="2400" i="1">
                        <a:solidFill>
                          <a:schemeClr val="tx1"/>
                        </a:solidFill>
                        <a:latin typeface="Cambria Math"/>
                        <a:ea typeface="Cambria Math"/>
                      </a:rPr>
                      <m:t>∙100%=</m:t>
                    </m:r>
                    <m:r>
                      <a:rPr lang="en-US" sz="2400" b="0" i="1" smtClean="0">
                        <a:solidFill>
                          <a:schemeClr val="tx1"/>
                        </a:solidFill>
                        <a:latin typeface="Cambria Math" panose="02040503050406030204" pitchFamily="18" charset="0"/>
                        <a:ea typeface="Cambria Math"/>
                      </a:rPr>
                      <m:t>102.03%</m:t>
                    </m:r>
                  </m:oMath>
                </a14:m>
                <a:r>
                  <a:rPr lang="en-US" sz="2400" dirty="0">
                    <a:solidFill>
                      <a:schemeClr val="tx1"/>
                    </a:solidFill>
                  </a:rPr>
                  <a:t> of </a:t>
                </a:r>
              </a:p>
              <a:p>
                <a:pPr algn="l"/>
                <a:r>
                  <a:rPr lang="en-US" sz="2400" dirty="0">
                    <a:solidFill>
                      <a:schemeClr val="tx1"/>
                    </a:solidFill>
                  </a:rPr>
                  <a:t>           that for doctors.</a:t>
                </a:r>
              </a:p>
              <a:p>
                <a:pPr algn="l"/>
                <a:r>
                  <a:rPr lang="en-US" sz="2400" dirty="0">
                    <a:solidFill>
                      <a:schemeClr val="tx1"/>
                    </a:solidFill>
                    <a:latin typeface="Segoe UI"/>
                    <a:ea typeface="Segoe UI"/>
                    <a:cs typeface="Segoe UI"/>
                  </a:rPr>
                  <a:t>    ●  </a:t>
                </a:r>
                <a:r>
                  <a:rPr lang="en-US" sz="2400" dirty="0">
                    <a:solidFill>
                      <a:schemeClr val="tx1"/>
                    </a:solidFill>
                  </a:rPr>
                  <a:t>As the number of years of work at the center increases by one, the estimated </a:t>
                </a:r>
              </a:p>
              <a:p>
                <a:pPr algn="l"/>
                <a:r>
                  <a:rPr lang="en-US" sz="2400" dirty="0">
                    <a:solidFill>
                      <a:schemeClr val="tx1"/>
                    </a:solidFill>
                  </a:rPr>
                  <a:t>           mean score  changes by </a:t>
                </a:r>
                <a14:m>
                  <m:oMath xmlns:m="http://schemas.openxmlformats.org/officeDocument/2006/math">
                    <m:d>
                      <m:dPr>
                        <m:ctrlPr>
                          <a:rPr lang="en-US" sz="2400" b="0" i="1" smtClean="0">
                            <a:solidFill>
                              <a:schemeClr val="tx1"/>
                            </a:solidFill>
                            <a:latin typeface="Cambria Math" panose="02040503050406030204" pitchFamily="18" charset="0"/>
                          </a:rPr>
                        </m:ctrlPr>
                      </m:dPr>
                      <m:e>
                        <m:func>
                          <m:funcPr>
                            <m:ctrlPr>
                              <a:rPr lang="en-US" sz="2400" b="0" i="1" smtClean="0">
                                <a:solidFill>
                                  <a:schemeClr val="tx1"/>
                                </a:solidFill>
                                <a:latin typeface="Cambria Math" panose="02040503050406030204" pitchFamily="18" charset="0"/>
                              </a:rPr>
                            </m:ctrlPr>
                          </m:funcPr>
                          <m:fName>
                            <m:r>
                              <m:rPr>
                                <m:sty m:val="p"/>
                              </m:rPr>
                              <a:rPr lang="en-US" sz="2400" b="0" i="0" smtClean="0">
                                <a:solidFill>
                                  <a:schemeClr val="tx1"/>
                                </a:solidFill>
                                <a:latin typeface="Cambria Math" panose="02040503050406030204" pitchFamily="18" charset="0"/>
                              </a:rPr>
                              <m:t>exp</m:t>
                            </m:r>
                          </m:fName>
                          <m:e>
                            <m:d>
                              <m:dPr>
                                <m:ctrlPr>
                                  <a:rPr lang="en-US" sz="2400" b="0" i="1" smtClean="0">
                                    <a:solidFill>
                                      <a:schemeClr val="tx1"/>
                                    </a:solidFill>
                                    <a:latin typeface="Cambria Math" panose="02040503050406030204" pitchFamily="18" charset="0"/>
                                  </a:rPr>
                                </m:ctrlPr>
                              </m:dPr>
                              <m:e>
                                <m:r>
                                  <a:rPr lang="en-US" sz="2400" i="1">
                                    <a:solidFill>
                                      <a:schemeClr val="tx1"/>
                                    </a:solidFill>
                                    <a:latin typeface="Cambria Math"/>
                                  </a:rPr>
                                  <m:t>−0.0002</m:t>
                                </m:r>
                              </m:e>
                            </m:d>
                          </m:e>
                        </m:func>
                        <m:r>
                          <a:rPr lang="en-US" sz="2400" b="0" i="1" smtClean="0">
                            <a:solidFill>
                              <a:schemeClr val="tx1"/>
                            </a:solidFill>
                            <a:latin typeface="Cambria Math"/>
                          </a:rPr>
                          <m:t>−1</m:t>
                        </m:r>
                      </m:e>
                    </m:d>
                    <m:r>
                      <a:rPr lang="en-US" sz="2400" b="0" i="1" smtClean="0">
                        <a:solidFill>
                          <a:schemeClr val="tx1"/>
                        </a:solidFill>
                        <a:latin typeface="Cambria Math" panose="02040503050406030204" pitchFamily="18" charset="0"/>
                        <a:ea typeface="Cambria Math" panose="02040503050406030204" pitchFamily="18" charset="0"/>
                      </a:rPr>
                      <m:t>∙</m:t>
                    </m:r>
                    <m:r>
                      <a:rPr lang="en-US" sz="2400" b="0" i="1" smtClean="0">
                        <a:solidFill>
                          <a:schemeClr val="tx1"/>
                        </a:solidFill>
                        <a:latin typeface="Cambria Math"/>
                      </a:rPr>
                      <m:t>100%=−0.02%</m:t>
                    </m:r>
                  </m:oMath>
                </a14:m>
                <a:r>
                  <a:rPr lang="en-US" sz="2400" dirty="0">
                    <a:solidFill>
                      <a:schemeClr val="tx1"/>
                    </a:solidFill>
                  </a:rPr>
                  <a:t>, that is, </a:t>
                </a:r>
              </a:p>
              <a:p>
                <a:pPr algn="l"/>
                <a:r>
                  <a:rPr lang="en-US" sz="2400" dirty="0">
                    <a:solidFill>
                      <a:schemeClr val="tx1"/>
                    </a:solidFill>
                  </a:rPr>
                  <a:t>           decreases by 0.02%.</a:t>
                </a:r>
              </a:p>
              <a:p>
                <a:pPr algn="l"/>
                <a:endParaRPr lang="en-US" sz="2800" dirty="0">
                  <a:solidFill>
                    <a:schemeClr val="tx1"/>
                  </a:solidFill>
                </a:endParaRPr>
              </a:p>
              <a:p>
                <a:pPr algn="l"/>
                <a:r>
                  <a:rPr lang="en-US" sz="2200" dirty="0">
                    <a:solidFill>
                      <a:schemeClr val="tx1"/>
                    </a:solidFill>
                  </a:rPr>
                  <a:t>      </a:t>
                </a:r>
                <a:endParaRPr lang="en-US" sz="2200" i="0" dirty="0">
                  <a:solidFill>
                    <a:schemeClr val="tx1"/>
                  </a:solidFill>
                </a:endParaRPr>
              </a:p>
            </p:txBody>
          </p:sp>
        </mc:Choice>
        <mc:Fallback xmlns="">
          <p:sp>
            <p:nvSpPr>
              <p:cNvPr id="3" name="Subtitle 2">
                <a:extLst>
                  <a:ext uri="{FF2B5EF4-FFF2-40B4-BE49-F238E27FC236}">
                    <a16:creationId xmlns:a16="http://schemas.microsoft.com/office/drawing/2014/main" id="{937977FE-7060-4554-8802-D380BB4E77D1}"/>
                  </a:ext>
                </a:extLst>
              </p:cNvPr>
              <p:cNvSpPr>
                <a:spLocks noGrp="1" noRot="1" noChangeAspect="1" noMove="1" noResize="1" noEditPoints="1" noAdjustHandles="1" noChangeArrowheads="1" noChangeShapeType="1" noTextEdit="1"/>
              </p:cNvSpPr>
              <p:nvPr>
                <p:ph type="subTitle" idx="1"/>
              </p:nvPr>
            </p:nvSpPr>
            <p:spPr>
              <a:xfrm>
                <a:off x="1109473" y="1480285"/>
                <a:ext cx="11082527" cy="4703781"/>
              </a:xfrm>
              <a:blipFill>
                <a:blip r:embed="rId2"/>
                <a:stretch>
                  <a:fillRect l="-825" t="-1038" b="-6226"/>
                </a:stretch>
              </a:blipFill>
            </p:spPr>
            <p:txBody>
              <a:bodyPr/>
              <a:lstStyle/>
              <a:p>
                <a:r>
                  <a:rPr lang="en-US">
                    <a:noFill/>
                  </a:rPr>
                  <a:t> </a:t>
                </a:r>
              </a:p>
            </p:txBody>
          </p:sp>
        </mc:Fallback>
      </mc:AlternateContent>
      <p:sp>
        <p:nvSpPr>
          <p:cNvPr id="6" name="Title 1">
            <a:extLst>
              <a:ext uri="{FF2B5EF4-FFF2-40B4-BE49-F238E27FC236}">
                <a16:creationId xmlns:a16="http://schemas.microsoft.com/office/drawing/2014/main" id="{720DB60B-D44E-469C-B487-1D30FF664CFE}"/>
              </a:ext>
            </a:extLst>
          </p:cNvPr>
          <p:cNvSpPr txBox="1">
            <a:spLocks/>
          </p:cNvSpPr>
          <p:nvPr/>
        </p:nvSpPr>
        <p:spPr>
          <a:xfrm>
            <a:off x="1541216" y="269233"/>
            <a:ext cx="9699808" cy="883125"/>
          </a:xfrm>
          <a:prstGeom prst="rect">
            <a:avLst/>
          </a:prstGeom>
          <a:effectLst/>
        </p:spPr>
        <p:txBody>
          <a:bodyPr vert="horz" lIns="91440" tIns="45720" rIns="91440" bIns="45720" rtlCol="0" anchor="b">
            <a:normAutofit fontScale="92500"/>
          </a:bodyPr>
          <a:lstStyle>
            <a:lvl1pPr algn="l" defTabSz="457200" rtl="0" eaLnBrk="1" latinLnBrk="0" hangingPunct="1">
              <a:spcBef>
                <a:spcPct val="0"/>
              </a:spcBef>
              <a:buNone/>
              <a:defRPr sz="48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200" dirty="0"/>
              <a:t>GAMMA REGRESSION MODEL: EXERCISE SOLUTION (cont.)</a:t>
            </a:r>
          </a:p>
        </p:txBody>
      </p:sp>
      <p:pic>
        <p:nvPicPr>
          <p:cNvPr id="5" name="Picture 4">
            <a:extLst>
              <a:ext uri="{FF2B5EF4-FFF2-40B4-BE49-F238E27FC236}">
                <a16:creationId xmlns:a16="http://schemas.microsoft.com/office/drawing/2014/main" id="{A56FBD1E-5E5B-4DCC-8BF5-4BFEA2D266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1456" y="6365312"/>
            <a:ext cx="9683691" cy="112672"/>
          </a:xfrm>
          <a:prstGeom prst="rect">
            <a:avLst/>
          </a:prstGeom>
        </p:spPr>
      </p:pic>
      <p:pic>
        <p:nvPicPr>
          <p:cNvPr id="7" name="Picture 6">
            <a:extLst>
              <a:ext uri="{FF2B5EF4-FFF2-40B4-BE49-F238E27FC236}">
                <a16:creationId xmlns:a16="http://schemas.microsoft.com/office/drawing/2014/main" id="{FE945097-A7DD-4AD6-99FC-AEAE617E52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1136314" y="1276319"/>
            <a:ext cx="10349837" cy="120423"/>
          </a:xfrm>
          <a:prstGeom prst="rect">
            <a:avLst/>
          </a:prstGeom>
        </p:spPr>
      </p:pic>
      <p:pic>
        <p:nvPicPr>
          <p:cNvPr id="8" name="Picture 7">
            <a:extLst>
              <a:ext uri="{FF2B5EF4-FFF2-40B4-BE49-F238E27FC236}">
                <a16:creationId xmlns:a16="http://schemas.microsoft.com/office/drawing/2014/main" id="{D875AC0B-6207-4F17-AB3A-3A2A246C27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10154" y="6037529"/>
            <a:ext cx="700390" cy="823031"/>
          </a:xfrm>
          <a:prstGeom prst="rect">
            <a:avLst/>
          </a:prstGeom>
        </p:spPr>
      </p:pic>
      <p:sp>
        <p:nvSpPr>
          <p:cNvPr id="9" name="Slide Number Placeholder 3">
            <a:extLst>
              <a:ext uri="{FF2B5EF4-FFF2-40B4-BE49-F238E27FC236}">
                <a16:creationId xmlns:a16="http://schemas.microsoft.com/office/drawing/2014/main" id="{392F489C-CE93-4F35-BC31-5319F52734CD}"/>
              </a:ext>
            </a:extLst>
          </p:cNvPr>
          <p:cNvSpPr txBox="1">
            <a:spLocks/>
          </p:cNvSpPr>
          <p:nvPr/>
        </p:nvSpPr>
        <p:spPr>
          <a:xfrm>
            <a:off x="10807431" y="6081483"/>
            <a:ext cx="526320" cy="569779"/>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3A98EE3D-8CD1-4C3F-BD1C-C98C9596463C}" type="slidenum">
              <a:rPr lang="en-US" sz="2600" smtClean="0">
                <a:solidFill>
                  <a:schemeClr val="bg1"/>
                </a:solidFill>
              </a:rPr>
              <a:pPr algn="ctr"/>
              <a:t>31</a:t>
            </a:fld>
            <a:endParaRPr lang="en-US" sz="2600" dirty="0">
              <a:solidFill>
                <a:schemeClr val="bg1"/>
              </a:solidFill>
            </a:endParaRPr>
          </a:p>
        </p:txBody>
      </p:sp>
    </p:spTree>
    <p:extLst>
      <p:ext uri="{BB962C8B-B14F-4D97-AF65-F5344CB8AC3E}">
        <p14:creationId xmlns:p14="http://schemas.microsoft.com/office/powerpoint/2010/main" val="136346221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Subtitle 2">
                <a:extLst>
                  <a:ext uri="{FF2B5EF4-FFF2-40B4-BE49-F238E27FC236}">
                    <a16:creationId xmlns:a16="http://schemas.microsoft.com/office/drawing/2014/main" id="{937977FE-7060-4554-8802-D380BB4E77D1}"/>
                  </a:ext>
                </a:extLst>
              </p:cNvPr>
              <p:cNvSpPr>
                <a:spLocks noGrp="1"/>
              </p:cNvSpPr>
              <p:nvPr>
                <p:ph type="subTitle" idx="1"/>
              </p:nvPr>
            </p:nvSpPr>
            <p:spPr>
              <a:xfrm>
                <a:off x="971056" y="1460461"/>
                <a:ext cx="11082527" cy="4974335"/>
              </a:xfrm>
            </p:spPr>
            <p:txBody>
              <a:bodyPr>
                <a:noAutofit/>
              </a:bodyPr>
              <a:lstStyle/>
              <a:p>
                <a:pPr marL="457200" indent="-457200" algn="l">
                  <a:buClr>
                    <a:srgbClr val="7030A0"/>
                  </a:buClr>
                  <a:buFont typeface="Wingdings" panose="05000000000000000000" pitchFamily="2" charset="2"/>
                  <a:buChar char="q"/>
                </a:pPr>
                <a:r>
                  <a:rPr lang="en-US" sz="3000" dirty="0">
                    <a:solidFill>
                      <a:schemeClr val="tx1"/>
                    </a:solidFill>
                  </a:rPr>
                  <a:t>Predict the score for a nurse who has worked at the center for seven years and who had previously been a co-PI on a grant that involved quality assurance component.</a:t>
                </a:r>
              </a:p>
              <a:p>
                <a:pPr algn="l"/>
                <a:endParaRPr lang="en-US" sz="1200" dirty="0">
                  <a:solidFill>
                    <a:schemeClr val="tx1"/>
                  </a:solidFill>
                </a:endParaRPr>
              </a:p>
              <a:p>
                <a:pPr algn="l"/>
                <a:r>
                  <a:rPr lang="en-US" sz="2800" dirty="0">
                    <a:solidFill>
                      <a:schemeClr val="tx1"/>
                    </a:solidFill>
                  </a:rPr>
                  <a:t>        </a:t>
                </a:r>
                <a14:m>
                  <m:oMath xmlns:m="http://schemas.openxmlformats.org/officeDocument/2006/math">
                    <m:sSup>
                      <m:sSupPr>
                        <m:ctrlPr>
                          <a:rPr lang="en-US" sz="2800" i="1" smtClean="0">
                            <a:solidFill>
                              <a:schemeClr val="tx1"/>
                            </a:solidFill>
                            <a:latin typeface="Cambria Math" panose="02040503050406030204" pitchFamily="18" charset="0"/>
                          </a:rPr>
                        </m:ctrlPr>
                      </m:sSupPr>
                      <m:e>
                        <m:r>
                          <a:rPr lang="en-US" sz="2800" b="0" i="1" smtClean="0">
                            <a:solidFill>
                              <a:schemeClr val="tx1"/>
                            </a:solidFill>
                            <a:latin typeface="Cambria Math"/>
                          </a:rPr>
                          <m:t>𝑠𝑐𝑜𝑟𝑒</m:t>
                        </m:r>
                      </m:e>
                      <m:sup>
                        <m:r>
                          <a:rPr lang="en-US" sz="2800" b="0" i="1" smtClean="0">
                            <a:solidFill>
                              <a:schemeClr val="tx1"/>
                            </a:solidFill>
                            <a:latin typeface="Cambria Math"/>
                          </a:rPr>
                          <m:t>0</m:t>
                        </m:r>
                      </m:sup>
                    </m:sSup>
                    <m:r>
                      <a:rPr lang="en-US" sz="2800" b="0" i="1" smtClean="0">
                        <a:solidFill>
                          <a:schemeClr val="tx1"/>
                        </a:solidFill>
                        <a:latin typeface="Cambria Math"/>
                      </a:rPr>
                      <m:t>=</m:t>
                    </m:r>
                    <m:func>
                      <m:funcPr>
                        <m:ctrlPr>
                          <a:rPr lang="en-US" sz="2800" b="0" i="1" smtClean="0">
                            <a:solidFill>
                              <a:schemeClr val="tx1"/>
                            </a:solidFill>
                            <a:latin typeface="Cambria Math" panose="02040503050406030204" pitchFamily="18" charset="0"/>
                          </a:rPr>
                        </m:ctrlPr>
                      </m:funcPr>
                      <m:fName>
                        <m:r>
                          <m:rPr>
                            <m:sty m:val="p"/>
                          </m:rPr>
                          <a:rPr lang="en-US" sz="2800" b="0" i="0" smtClean="0">
                            <a:solidFill>
                              <a:schemeClr val="tx1"/>
                            </a:solidFill>
                            <a:latin typeface="Cambria Math" panose="02040503050406030204" pitchFamily="18" charset="0"/>
                          </a:rPr>
                          <m:t>exp</m:t>
                        </m:r>
                      </m:fName>
                      <m:e>
                        <m:d>
                          <m:dPr>
                            <m:ctrlPr>
                              <a:rPr lang="en-US" sz="2800" b="0" i="1" smtClean="0">
                                <a:solidFill>
                                  <a:schemeClr val="tx1"/>
                                </a:solidFill>
                                <a:latin typeface="Cambria Math" panose="02040503050406030204" pitchFamily="18" charset="0"/>
                              </a:rPr>
                            </m:ctrlPr>
                          </m:dPr>
                          <m:e>
                            <m:r>
                              <a:rPr lang="en-US" sz="2800" i="1">
                                <a:solidFill>
                                  <a:schemeClr val="tx1"/>
                                </a:solidFill>
                                <a:latin typeface="Cambria Math"/>
                              </a:rPr>
                              <m:t>4.2767+0.0201−0.0002</m:t>
                            </m:r>
                            <m:r>
                              <a:rPr lang="en-US" sz="2800" i="1" smtClean="0">
                                <a:solidFill>
                                  <a:schemeClr val="tx1"/>
                                </a:solidFill>
                                <a:latin typeface="Cambria Math" panose="02040503050406030204" pitchFamily="18" charset="0"/>
                                <a:ea typeface="Cambria Math" panose="02040503050406030204" pitchFamily="18" charset="0"/>
                              </a:rPr>
                              <m:t>∙</m:t>
                            </m:r>
                            <m:r>
                              <a:rPr lang="en-US" sz="2800" i="1">
                                <a:solidFill>
                                  <a:schemeClr val="tx1"/>
                                </a:solidFill>
                                <a:latin typeface="Cambria Math"/>
                              </a:rPr>
                              <m:t>7+0.0532</m:t>
                            </m:r>
                          </m:e>
                        </m:d>
                      </m:e>
                    </m:func>
                    <m:r>
                      <a:rPr lang="en-US" sz="2800" b="0" i="1" smtClean="0">
                        <a:solidFill>
                          <a:schemeClr val="tx1"/>
                        </a:solidFill>
                        <a:latin typeface="Cambria Math"/>
                      </a:rPr>
                      <m:t>=</m:t>
                    </m:r>
                  </m:oMath>
                </a14:m>
                <a:r>
                  <a:rPr lang="en-US" sz="2800" dirty="0">
                    <a:solidFill>
                      <a:schemeClr val="tx1"/>
                    </a:solidFill>
                  </a:rPr>
                  <a:t>77.37.</a:t>
                </a:r>
              </a:p>
              <a:p>
                <a:pPr algn="l"/>
                <a:endParaRPr lang="en-US" sz="2800" dirty="0">
                  <a:solidFill>
                    <a:schemeClr val="tx1"/>
                  </a:solidFill>
                </a:endParaRPr>
              </a:p>
              <a:p>
                <a:pPr algn="l"/>
                <a:r>
                  <a:rPr lang="en-US" sz="2200" dirty="0">
                    <a:solidFill>
                      <a:schemeClr val="tx1"/>
                    </a:solidFill>
                    <a:latin typeface="Courier New" panose="02070309020205020404" pitchFamily="49" charset="0"/>
                    <a:cs typeface="Courier New" panose="02070309020205020404" pitchFamily="49" charset="0"/>
                  </a:rPr>
                  <a:t>   print(</a:t>
                </a:r>
                <a:r>
                  <a:rPr lang="en-US" sz="2200" dirty="0" err="1">
                    <a:solidFill>
                      <a:schemeClr val="tx1"/>
                    </a:solidFill>
                    <a:latin typeface="Courier New" panose="02070309020205020404" pitchFamily="49" charset="0"/>
                    <a:cs typeface="Courier New" panose="02070309020205020404" pitchFamily="49" charset="0"/>
                  </a:rPr>
                  <a:t>pred.score</a:t>
                </a:r>
                <a:r>
                  <a:rPr lang="en-US" sz="2200" dirty="0">
                    <a:solidFill>
                      <a:schemeClr val="tx1"/>
                    </a:solidFill>
                    <a:latin typeface="Courier New" panose="02070309020205020404" pitchFamily="49" charset="0"/>
                    <a:cs typeface="Courier New" panose="02070309020205020404" pitchFamily="49" charset="0"/>
                  </a:rPr>
                  <a:t>&lt;- predict(</a:t>
                </a:r>
                <a:r>
                  <a:rPr lang="en-US" sz="2200" dirty="0" err="1">
                    <a:solidFill>
                      <a:schemeClr val="tx1"/>
                    </a:solidFill>
                    <a:latin typeface="Courier New" panose="02070309020205020404" pitchFamily="49" charset="0"/>
                    <a:cs typeface="Courier New" panose="02070309020205020404" pitchFamily="49" charset="0"/>
                  </a:rPr>
                  <a:t>fitted.model</a:t>
                </a:r>
                <a:r>
                  <a:rPr lang="en-US" sz="2200" dirty="0">
                    <a:solidFill>
                      <a:schemeClr val="tx1"/>
                    </a:solidFill>
                    <a:latin typeface="Courier New" panose="02070309020205020404" pitchFamily="49" charset="0"/>
                    <a:cs typeface="Courier New" panose="02070309020205020404" pitchFamily="49" charset="0"/>
                  </a:rPr>
                  <a:t>, </a:t>
                </a:r>
                <a:r>
                  <a:rPr lang="en-US" sz="2200" b="1" dirty="0">
                    <a:solidFill>
                      <a:schemeClr val="tx1"/>
                    </a:solidFill>
                    <a:latin typeface="Courier New" panose="02070309020205020404" pitchFamily="49" charset="0"/>
                    <a:cs typeface="Courier New" panose="02070309020205020404" pitchFamily="49" charset="0"/>
                  </a:rPr>
                  <a:t>type=</a:t>
                </a:r>
                <a:r>
                  <a:rPr lang="en-US" sz="2400" b="1" dirty="0">
                    <a:solidFill>
                      <a:schemeClr val="tx1"/>
                    </a:solidFill>
                    <a:latin typeface="Courier New" panose="02070309020205020404" pitchFamily="49" charset="0"/>
                    <a:cs typeface="Courier New" panose="02070309020205020404" pitchFamily="49" charset="0"/>
                  </a:rPr>
                  <a:t>"</a:t>
                </a:r>
                <a:r>
                  <a:rPr lang="en-US" sz="2200" b="1" dirty="0">
                    <a:solidFill>
                      <a:schemeClr val="tx1"/>
                    </a:solidFill>
                    <a:latin typeface="Courier New" panose="02070309020205020404" pitchFamily="49" charset="0"/>
                    <a:cs typeface="Courier New" panose="02070309020205020404" pitchFamily="49" charset="0"/>
                  </a:rPr>
                  <a:t>response</a:t>
                </a:r>
                <a:r>
                  <a:rPr lang="en-US" sz="2400" b="1" dirty="0">
                    <a:solidFill>
                      <a:schemeClr val="tx1"/>
                    </a:solidFill>
                    <a:latin typeface="Courier New" panose="02070309020205020404" pitchFamily="49" charset="0"/>
                    <a:cs typeface="Courier New" panose="02070309020205020404" pitchFamily="49" charset="0"/>
                  </a:rPr>
                  <a:t>"</a:t>
                </a:r>
                <a:r>
                  <a:rPr lang="en-US" sz="2200" b="1" dirty="0">
                    <a:solidFill>
                      <a:schemeClr val="tx1"/>
                    </a:solidFill>
                    <a:latin typeface="Courier New" panose="02070309020205020404" pitchFamily="49" charset="0"/>
                    <a:cs typeface="Courier New" panose="02070309020205020404" pitchFamily="49" charset="0"/>
                  </a:rPr>
                  <a:t>,               </a:t>
                </a:r>
              </a:p>
              <a:p>
                <a:pPr algn="l"/>
                <a:r>
                  <a:rPr lang="en-US" sz="2200" dirty="0">
                    <a:solidFill>
                      <a:schemeClr val="tx1"/>
                    </a:solidFill>
                    <a:latin typeface="Courier New" panose="02070309020205020404" pitchFamily="49" charset="0"/>
                    <a:cs typeface="Courier New" panose="02070309020205020404" pitchFamily="49" charset="0"/>
                  </a:rPr>
                  <a:t>   </a:t>
                </a:r>
                <a:r>
                  <a:rPr lang="en-US" sz="2200" dirty="0" err="1">
                    <a:solidFill>
                      <a:schemeClr val="tx1"/>
                    </a:solidFill>
                    <a:latin typeface="Courier New" panose="02070309020205020404" pitchFamily="49" charset="0"/>
                    <a:cs typeface="Courier New" panose="02070309020205020404" pitchFamily="49" charset="0"/>
                  </a:rPr>
                  <a:t>data.frame</a:t>
                </a:r>
                <a:r>
                  <a:rPr lang="en-US" sz="2200" dirty="0">
                    <a:solidFill>
                      <a:schemeClr val="tx1"/>
                    </a:solidFill>
                    <a:latin typeface="Courier New" panose="02070309020205020404" pitchFamily="49" charset="0"/>
                    <a:cs typeface="Courier New" panose="02070309020205020404" pitchFamily="49" charset="0"/>
                  </a:rPr>
                  <a:t>(</a:t>
                </a:r>
                <a:r>
                  <a:rPr lang="en-US" sz="2200" dirty="0" err="1">
                    <a:solidFill>
                      <a:schemeClr val="tx1"/>
                    </a:solidFill>
                    <a:latin typeface="Courier New" panose="02070309020205020404" pitchFamily="49" charset="0"/>
                    <a:cs typeface="Courier New" panose="02070309020205020404" pitchFamily="49" charset="0"/>
                  </a:rPr>
                  <a:t>desgn</a:t>
                </a:r>
                <a:r>
                  <a:rPr lang="en-US" sz="2200" dirty="0">
                    <a:solidFill>
                      <a:schemeClr val="tx1"/>
                    </a:solidFill>
                    <a:latin typeface="Courier New" panose="02070309020205020404" pitchFamily="49" charset="0"/>
                    <a:cs typeface="Courier New" panose="02070309020205020404" pitchFamily="49" charset="0"/>
                  </a:rPr>
                  <a:t>=</a:t>
                </a:r>
                <a:r>
                  <a:rPr lang="en-US" sz="2400" dirty="0">
                    <a:solidFill>
                      <a:schemeClr val="tx1"/>
                    </a:solidFill>
                    <a:latin typeface="Courier New" panose="02070309020205020404" pitchFamily="49" charset="0"/>
                    <a:cs typeface="Courier New" panose="02070309020205020404" pitchFamily="49" charset="0"/>
                  </a:rPr>
                  <a:t>"</a:t>
                </a:r>
                <a:r>
                  <a:rPr lang="en-US" sz="2200" dirty="0">
                    <a:solidFill>
                      <a:schemeClr val="tx1"/>
                    </a:solidFill>
                    <a:latin typeface="Courier New" panose="02070309020205020404" pitchFamily="49" charset="0"/>
                    <a:cs typeface="Courier New" panose="02070309020205020404" pitchFamily="49" charset="0"/>
                  </a:rPr>
                  <a:t>nurse</a:t>
                </a:r>
                <a:r>
                  <a:rPr lang="en-US" sz="2400" dirty="0">
                    <a:solidFill>
                      <a:schemeClr val="tx1"/>
                    </a:solidFill>
                    <a:latin typeface="Courier New" panose="02070309020205020404" pitchFamily="49" charset="0"/>
                    <a:cs typeface="Courier New" panose="02070309020205020404" pitchFamily="49" charset="0"/>
                  </a:rPr>
                  <a:t>"</a:t>
                </a:r>
                <a:r>
                  <a:rPr lang="en-US" sz="2200" dirty="0">
                    <a:solidFill>
                      <a:schemeClr val="tx1"/>
                    </a:solidFill>
                    <a:latin typeface="Courier New" panose="02070309020205020404" pitchFamily="49" charset="0"/>
                    <a:cs typeface="Courier New" panose="02070309020205020404" pitchFamily="49" charset="0"/>
                  </a:rPr>
                  <a:t>, </a:t>
                </a:r>
                <a:r>
                  <a:rPr lang="en-US" sz="2200" dirty="0" err="1">
                    <a:solidFill>
                      <a:schemeClr val="tx1"/>
                    </a:solidFill>
                    <a:latin typeface="Courier New" panose="02070309020205020404" pitchFamily="49" charset="0"/>
                    <a:cs typeface="Courier New" panose="02070309020205020404" pitchFamily="49" charset="0"/>
                  </a:rPr>
                  <a:t>wrkyrs</a:t>
                </a:r>
                <a:r>
                  <a:rPr lang="en-US" sz="2200" dirty="0">
                    <a:solidFill>
                      <a:schemeClr val="tx1"/>
                    </a:solidFill>
                    <a:latin typeface="Courier New" panose="02070309020205020404" pitchFamily="49" charset="0"/>
                    <a:cs typeface="Courier New" panose="02070309020205020404" pitchFamily="49" charset="0"/>
                  </a:rPr>
                  <a:t>=7, </a:t>
                </a:r>
                <a:r>
                  <a:rPr lang="en-US" sz="2200" dirty="0" err="1">
                    <a:solidFill>
                      <a:schemeClr val="tx1"/>
                    </a:solidFill>
                    <a:latin typeface="Courier New" panose="02070309020205020404" pitchFamily="49" charset="0"/>
                    <a:cs typeface="Courier New" panose="02070309020205020404" pitchFamily="49" charset="0"/>
                  </a:rPr>
                  <a:t>priorQI</a:t>
                </a:r>
                <a:r>
                  <a:rPr lang="en-US" sz="2200" dirty="0">
                    <a:solidFill>
                      <a:schemeClr val="tx1"/>
                    </a:solidFill>
                    <a:latin typeface="Courier New" panose="02070309020205020404" pitchFamily="49" charset="0"/>
                    <a:cs typeface="Courier New" panose="02070309020205020404" pitchFamily="49" charset="0"/>
                  </a:rPr>
                  <a:t>=</a:t>
                </a:r>
                <a:r>
                  <a:rPr lang="en-US" sz="2400" dirty="0">
                    <a:solidFill>
                      <a:schemeClr val="tx1"/>
                    </a:solidFill>
                    <a:latin typeface="Courier New" panose="02070309020205020404" pitchFamily="49" charset="0"/>
                    <a:cs typeface="Courier New" panose="02070309020205020404" pitchFamily="49" charset="0"/>
                  </a:rPr>
                  <a:t>"</a:t>
                </a:r>
                <a:r>
                  <a:rPr lang="en-US" sz="2200" dirty="0">
                    <a:solidFill>
                      <a:schemeClr val="tx1"/>
                    </a:solidFill>
                    <a:latin typeface="Courier New" panose="02070309020205020404" pitchFamily="49" charset="0"/>
                    <a:cs typeface="Courier New" panose="02070309020205020404" pitchFamily="49" charset="0"/>
                  </a:rPr>
                  <a:t>yes</a:t>
                </a:r>
                <a:r>
                  <a:rPr lang="en-US" sz="2400" dirty="0">
                    <a:solidFill>
                      <a:schemeClr val="tx1"/>
                    </a:solidFill>
                    <a:latin typeface="Courier New" panose="02070309020205020404" pitchFamily="49" charset="0"/>
                    <a:cs typeface="Courier New" panose="02070309020205020404" pitchFamily="49" charset="0"/>
                  </a:rPr>
                  <a:t>"</a:t>
                </a:r>
                <a:r>
                  <a:rPr lang="en-US" sz="2200" dirty="0">
                    <a:solidFill>
                      <a:schemeClr val="tx1"/>
                    </a:solidFill>
                    <a:latin typeface="Courier New" panose="02070309020205020404" pitchFamily="49" charset="0"/>
                    <a:cs typeface="Courier New" panose="02070309020205020404" pitchFamily="49" charset="0"/>
                  </a:rPr>
                  <a:t>)))</a:t>
                </a:r>
              </a:p>
              <a:p>
                <a:pPr algn="l"/>
                <a:r>
                  <a:rPr lang="en-US" sz="3600" dirty="0">
                    <a:solidFill>
                      <a:schemeClr val="tx1"/>
                    </a:solidFill>
                  </a:rPr>
                  <a:t>     </a:t>
                </a:r>
                <a:r>
                  <a:rPr lang="en-US" sz="2400" dirty="0">
                    <a:solidFill>
                      <a:schemeClr val="tx1"/>
                    </a:solidFill>
                  </a:rPr>
                  <a:t>77.34687</a:t>
                </a:r>
              </a:p>
              <a:p>
                <a:pPr algn="l"/>
                <a:endParaRPr lang="en-US" sz="2800" dirty="0">
                  <a:solidFill>
                    <a:schemeClr val="tx1"/>
                  </a:solidFill>
                </a:endParaRPr>
              </a:p>
              <a:p>
                <a:pPr algn="l"/>
                <a:endParaRPr lang="en-US" sz="2800" dirty="0">
                  <a:solidFill>
                    <a:schemeClr val="tx1"/>
                  </a:solidFill>
                </a:endParaRPr>
              </a:p>
              <a:p>
                <a:pPr marL="457200" indent="-457200" algn="l">
                  <a:buFont typeface="Wingdings" panose="05000000000000000000" pitchFamily="2" charset="2"/>
                  <a:buChar char="q"/>
                </a:pPr>
                <a:endParaRPr lang="en-US" sz="2800" dirty="0">
                  <a:solidFill>
                    <a:schemeClr val="tx1"/>
                  </a:solidFill>
                </a:endParaRPr>
              </a:p>
              <a:p>
                <a:pPr algn="l"/>
                <a:r>
                  <a:rPr lang="en-US" sz="2200" dirty="0">
                    <a:solidFill>
                      <a:schemeClr val="tx1"/>
                    </a:solidFill>
                  </a:rPr>
                  <a:t>      </a:t>
                </a:r>
                <a:endParaRPr lang="en-US" sz="2200" i="0" dirty="0">
                  <a:solidFill>
                    <a:schemeClr val="tx1"/>
                  </a:solidFill>
                </a:endParaRPr>
              </a:p>
            </p:txBody>
          </p:sp>
        </mc:Choice>
        <mc:Fallback xmlns="">
          <p:sp>
            <p:nvSpPr>
              <p:cNvPr id="3" name="Subtitle 2">
                <a:extLst>
                  <a:ext uri="{FF2B5EF4-FFF2-40B4-BE49-F238E27FC236}">
                    <a16:creationId xmlns:a16="http://schemas.microsoft.com/office/drawing/2014/main" id="{937977FE-7060-4554-8802-D380BB4E77D1}"/>
                  </a:ext>
                </a:extLst>
              </p:cNvPr>
              <p:cNvSpPr>
                <a:spLocks noGrp="1" noRot="1" noChangeAspect="1" noMove="1" noResize="1" noEditPoints="1" noAdjustHandles="1" noChangeArrowheads="1" noChangeShapeType="1" noTextEdit="1"/>
              </p:cNvSpPr>
              <p:nvPr>
                <p:ph type="subTitle" idx="1"/>
              </p:nvPr>
            </p:nvSpPr>
            <p:spPr>
              <a:xfrm>
                <a:off x="971056" y="1460461"/>
                <a:ext cx="11082527" cy="4974335"/>
              </a:xfrm>
              <a:blipFill>
                <a:blip r:embed="rId2"/>
                <a:stretch>
                  <a:fillRect l="-1650" t="-1471" r="-16447" b="-26716"/>
                </a:stretch>
              </a:blipFill>
            </p:spPr>
            <p:txBody>
              <a:bodyPr/>
              <a:lstStyle/>
              <a:p>
                <a:r>
                  <a:rPr lang="en-US">
                    <a:noFill/>
                  </a:rPr>
                  <a:t> </a:t>
                </a:r>
              </a:p>
            </p:txBody>
          </p:sp>
        </mc:Fallback>
      </mc:AlternateContent>
      <p:sp>
        <p:nvSpPr>
          <p:cNvPr id="6" name="Title 1">
            <a:extLst>
              <a:ext uri="{FF2B5EF4-FFF2-40B4-BE49-F238E27FC236}">
                <a16:creationId xmlns:a16="http://schemas.microsoft.com/office/drawing/2014/main" id="{720DB60B-D44E-469C-B487-1D30FF664CFE}"/>
              </a:ext>
            </a:extLst>
          </p:cNvPr>
          <p:cNvSpPr txBox="1">
            <a:spLocks/>
          </p:cNvSpPr>
          <p:nvPr/>
        </p:nvSpPr>
        <p:spPr>
          <a:xfrm>
            <a:off x="1541216" y="405420"/>
            <a:ext cx="9699808" cy="883125"/>
          </a:xfrm>
          <a:prstGeom prst="rect">
            <a:avLst/>
          </a:prstGeom>
          <a:effectLst/>
        </p:spPr>
        <p:txBody>
          <a:bodyPr vert="horz" lIns="91440" tIns="45720" rIns="91440" bIns="45720" rtlCol="0" anchor="b">
            <a:normAutofit fontScale="92500"/>
          </a:bodyPr>
          <a:lstStyle>
            <a:lvl1pPr algn="l" defTabSz="457200" rtl="0" eaLnBrk="1" latinLnBrk="0" hangingPunct="1">
              <a:spcBef>
                <a:spcPct val="0"/>
              </a:spcBef>
              <a:buNone/>
              <a:defRPr sz="48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200" dirty="0"/>
              <a:t>GAMMA REGRESSION MODEL: EXERCISE SOLUTION (cont.)</a:t>
            </a:r>
          </a:p>
        </p:txBody>
      </p:sp>
      <p:pic>
        <p:nvPicPr>
          <p:cNvPr id="5" name="Picture 4">
            <a:extLst>
              <a:ext uri="{FF2B5EF4-FFF2-40B4-BE49-F238E27FC236}">
                <a16:creationId xmlns:a16="http://schemas.microsoft.com/office/drawing/2014/main" id="{1E5E7754-0053-4A47-AEF9-DB6F28A7A8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6313" y="6050011"/>
            <a:ext cx="9277089" cy="107941"/>
          </a:xfrm>
          <a:prstGeom prst="rect">
            <a:avLst/>
          </a:prstGeom>
        </p:spPr>
      </p:pic>
      <p:pic>
        <p:nvPicPr>
          <p:cNvPr id="7" name="Picture 6">
            <a:extLst>
              <a:ext uri="{FF2B5EF4-FFF2-40B4-BE49-F238E27FC236}">
                <a16:creationId xmlns:a16="http://schemas.microsoft.com/office/drawing/2014/main" id="{EDD2E593-30CF-4C40-B604-E8CFDEF4D2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1136314" y="1276319"/>
            <a:ext cx="10349837" cy="120423"/>
          </a:xfrm>
          <a:prstGeom prst="rect">
            <a:avLst/>
          </a:prstGeom>
        </p:spPr>
      </p:pic>
      <p:pic>
        <p:nvPicPr>
          <p:cNvPr id="8" name="Picture 7">
            <a:extLst>
              <a:ext uri="{FF2B5EF4-FFF2-40B4-BE49-F238E27FC236}">
                <a16:creationId xmlns:a16="http://schemas.microsoft.com/office/drawing/2014/main" id="{CAB1C3F0-D850-4718-B9D7-AC93F579B84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10154" y="6037529"/>
            <a:ext cx="700390" cy="823031"/>
          </a:xfrm>
          <a:prstGeom prst="rect">
            <a:avLst/>
          </a:prstGeom>
        </p:spPr>
      </p:pic>
      <p:sp>
        <p:nvSpPr>
          <p:cNvPr id="9" name="Slide Number Placeholder 3">
            <a:extLst>
              <a:ext uri="{FF2B5EF4-FFF2-40B4-BE49-F238E27FC236}">
                <a16:creationId xmlns:a16="http://schemas.microsoft.com/office/drawing/2014/main" id="{6349DA87-2C31-4F84-B553-323DC787FCC3}"/>
              </a:ext>
            </a:extLst>
          </p:cNvPr>
          <p:cNvSpPr txBox="1">
            <a:spLocks/>
          </p:cNvSpPr>
          <p:nvPr/>
        </p:nvSpPr>
        <p:spPr>
          <a:xfrm>
            <a:off x="10807431" y="6081483"/>
            <a:ext cx="526320" cy="569779"/>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3A98EE3D-8CD1-4C3F-BD1C-C98C9596463C}" type="slidenum">
              <a:rPr lang="en-US" sz="2600" smtClean="0">
                <a:solidFill>
                  <a:schemeClr val="bg1"/>
                </a:solidFill>
              </a:rPr>
              <a:pPr algn="ctr"/>
              <a:t>32</a:t>
            </a:fld>
            <a:endParaRPr lang="en-US" sz="2600" dirty="0">
              <a:solidFill>
                <a:schemeClr val="bg1"/>
              </a:solidFill>
            </a:endParaRPr>
          </a:p>
        </p:txBody>
      </p:sp>
    </p:spTree>
    <p:extLst>
      <p:ext uri="{BB962C8B-B14F-4D97-AF65-F5344CB8AC3E}">
        <p14:creationId xmlns:p14="http://schemas.microsoft.com/office/powerpoint/2010/main" val="252412620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720DB60B-D44E-469C-B487-1D30FF664CFE}"/>
              </a:ext>
            </a:extLst>
          </p:cNvPr>
          <p:cNvSpPr txBox="1">
            <a:spLocks/>
          </p:cNvSpPr>
          <p:nvPr/>
        </p:nvSpPr>
        <p:spPr>
          <a:xfrm>
            <a:off x="1626559" y="390916"/>
            <a:ext cx="8248962" cy="883125"/>
          </a:xfrm>
          <a:prstGeom prst="rect">
            <a:avLst/>
          </a:prstGeom>
          <a:effectLst/>
        </p:spPr>
        <p:txBody>
          <a:bodyPr vert="horz" lIns="91440" tIns="45720" rIns="91440" bIns="45720" rtlCol="0" anchor="b">
            <a:normAutofit/>
          </a:bodyPr>
          <a:lstStyle>
            <a:lvl1pPr algn="l" defTabSz="457200" rtl="0" eaLnBrk="1" latinLnBrk="0" hangingPunct="1">
              <a:spcBef>
                <a:spcPct val="0"/>
              </a:spcBef>
              <a:buNone/>
              <a:defRPr sz="48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200" dirty="0"/>
              <a:t>BINARY LOGISTIC REGRESSION MODEL: THEORY</a:t>
            </a:r>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8B96F238-70F4-4840-9BA4-FB0CCD8858BA}"/>
                  </a:ext>
                </a:extLst>
              </p:cNvPr>
              <p:cNvSpPr>
                <a:spLocks noGrp="1"/>
              </p:cNvSpPr>
              <p:nvPr>
                <p:ph type="subTitle" idx="1"/>
              </p:nvPr>
            </p:nvSpPr>
            <p:spPr>
              <a:xfrm>
                <a:off x="725305" y="1449704"/>
                <a:ext cx="11082337" cy="4793001"/>
              </a:xfrm>
            </p:spPr>
            <p:txBody>
              <a:bodyPr>
                <a:noAutofit/>
              </a:bodyPr>
              <a:lstStyle/>
              <a:p>
                <a:pPr marL="342900" indent="-342900" algn="l">
                  <a:buClr>
                    <a:srgbClr val="7030A0"/>
                  </a:buClr>
                  <a:buFont typeface="Wingdings" panose="05000000000000000000" pitchFamily="2" charset="2"/>
                  <a:buChar char="q"/>
                </a:pPr>
                <a:r>
                  <a:rPr lang="en-US" sz="2400" dirty="0">
                    <a:solidFill>
                      <a:schemeClr val="tx1">
                        <a:lumMod val="95000"/>
                        <a:lumOff val="5000"/>
                      </a:schemeClr>
                    </a:solidFill>
                  </a:rPr>
                  <a:t>Suppose </a:t>
                </a:r>
                <a14:m>
                  <m:oMath xmlns:m="http://schemas.openxmlformats.org/officeDocument/2006/math">
                    <m:r>
                      <a:rPr lang="en-US" sz="2400" b="0" i="1">
                        <a:solidFill>
                          <a:schemeClr val="tx1">
                            <a:lumMod val="95000"/>
                            <a:lumOff val="5000"/>
                          </a:schemeClr>
                        </a:solidFill>
                        <a:latin typeface="Cambria Math" panose="02040503050406030204" pitchFamily="18" charset="0"/>
                      </a:rPr>
                      <m:t>𝑦</m:t>
                    </m:r>
                    <m:r>
                      <a:rPr lang="en-US" sz="2400" b="0" i="1">
                        <a:solidFill>
                          <a:schemeClr val="tx1">
                            <a:lumMod val="95000"/>
                            <a:lumOff val="5000"/>
                          </a:schemeClr>
                        </a:solidFill>
                        <a:latin typeface="Cambria Math" panose="02040503050406030204" pitchFamily="18" charset="0"/>
                      </a:rPr>
                      <m:t>=1</m:t>
                    </m:r>
                  </m:oMath>
                </a14:m>
                <a:r>
                  <a:rPr lang="en-US" sz="2400" dirty="0">
                    <a:solidFill>
                      <a:schemeClr val="tx1">
                        <a:lumMod val="95000"/>
                        <a:lumOff val="5000"/>
                      </a:schemeClr>
                    </a:solidFill>
                  </a:rPr>
                  <a:t> with probability </a:t>
                </a:r>
                <a14:m>
                  <m:oMath xmlns:m="http://schemas.openxmlformats.org/officeDocument/2006/math">
                    <m:r>
                      <a:rPr lang="en-US" sz="2400" i="1">
                        <a:solidFill>
                          <a:schemeClr val="tx1">
                            <a:lumMod val="95000"/>
                            <a:lumOff val="5000"/>
                          </a:schemeClr>
                        </a:solidFill>
                        <a:latin typeface="Cambria Math" panose="02040503050406030204" pitchFamily="18" charset="0"/>
                        <a:ea typeface="Cambria Math" panose="02040503050406030204" pitchFamily="18" charset="0"/>
                      </a:rPr>
                      <m:t>𝜋</m:t>
                    </m:r>
                    <m:r>
                      <a:rPr lang="en-US" sz="2400" b="0" i="1" smtClean="0">
                        <a:solidFill>
                          <a:schemeClr val="tx1">
                            <a:lumMod val="95000"/>
                            <a:lumOff val="5000"/>
                          </a:schemeClr>
                        </a:solidFill>
                        <a:latin typeface="Cambria Math" panose="02040503050406030204" pitchFamily="18" charset="0"/>
                        <a:ea typeface="Cambria Math" panose="02040503050406030204" pitchFamily="18" charset="0"/>
                      </a:rPr>
                      <m:t>=</m:t>
                    </m:r>
                    <m:r>
                      <a:rPr lang="en-US" sz="2400" b="0" i="1" smtClean="0">
                        <a:solidFill>
                          <a:schemeClr val="tx1">
                            <a:lumMod val="95000"/>
                            <a:lumOff val="5000"/>
                          </a:schemeClr>
                        </a:solidFill>
                        <a:latin typeface="Cambria Math" panose="02040503050406030204" pitchFamily="18" charset="0"/>
                        <a:ea typeface="Cambria Math" panose="02040503050406030204" pitchFamily="18" charset="0"/>
                      </a:rPr>
                      <m:t>𝑃</m:t>
                    </m:r>
                    <m:r>
                      <a:rPr lang="en-US" sz="2400" b="0" i="0" smtClean="0">
                        <a:solidFill>
                          <a:schemeClr val="tx1">
                            <a:lumMod val="95000"/>
                            <a:lumOff val="5000"/>
                          </a:schemeClr>
                        </a:solidFill>
                        <a:latin typeface="Cambria Math" panose="02040503050406030204" pitchFamily="18" charset="0"/>
                      </a:rPr>
                      <m:t>(</m:t>
                    </m:r>
                    <m:r>
                      <a:rPr lang="en-US" sz="2400" i="1">
                        <a:solidFill>
                          <a:schemeClr val="tx1">
                            <a:lumMod val="95000"/>
                            <a:lumOff val="5000"/>
                          </a:schemeClr>
                        </a:solidFill>
                        <a:latin typeface="Cambria Math" panose="02040503050406030204" pitchFamily="18" charset="0"/>
                      </a:rPr>
                      <m:t>𝑦</m:t>
                    </m:r>
                    <m:r>
                      <a:rPr lang="en-US" sz="2400" i="1">
                        <a:solidFill>
                          <a:schemeClr val="tx1">
                            <a:lumMod val="95000"/>
                            <a:lumOff val="5000"/>
                          </a:schemeClr>
                        </a:solidFill>
                        <a:latin typeface="Cambria Math" panose="02040503050406030204" pitchFamily="18" charset="0"/>
                      </a:rPr>
                      <m:t>=1)</m:t>
                    </m:r>
                  </m:oMath>
                </a14:m>
                <a:r>
                  <a:rPr lang="en-US" sz="2400" dirty="0">
                    <a:solidFill>
                      <a:schemeClr val="tx1">
                        <a:lumMod val="95000"/>
                        <a:lumOff val="5000"/>
                      </a:schemeClr>
                    </a:solidFill>
                  </a:rPr>
                  <a:t>, and 0, otherwise. Then </a:t>
                </a:r>
                <a14:m>
                  <m:oMath xmlns:m="http://schemas.openxmlformats.org/officeDocument/2006/math">
                    <m:r>
                      <a:rPr lang="en-US" sz="2400" i="1">
                        <a:solidFill>
                          <a:schemeClr val="tx1">
                            <a:lumMod val="95000"/>
                            <a:lumOff val="5000"/>
                          </a:schemeClr>
                        </a:solidFill>
                        <a:latin typeface="Cambria Math" panose="02040503050406030204" pitchFamily="18" charset="0"/>
                      </a:rPr>
                      <m:t>𝑦</m:t>
                    </m:r>
                  </m:oMath>
                </a14:m>
                <a:r>
                  <a:rPr lang="en-US" sz="2400" dirty="0">
                    <a:solidFill>
                      <a:schemeClr val="tx1">
                        <a:lumMod val="95000"/>
                        <a:lumOff val="5000"/>
                      </a:schemeClr>
                    </a:solidFill>
                  </a:rPr>
                  <a:t> has a </a:t>
                </a:r>
                <a:r>
                  <a:rPr lang="en-US" sz="2400" i="1" dirty="0">
                    <a:solidFill>
                      <a:schemeClr val="tx1">
                        <a:lumMod val="95000"/>
                        <a:lumOff val="5000"/>
                      </a:schemeClr>
                    </a:solidFill>
                  </a:rPr>
                  <a:t>Bernoulli</a:t>
                </a:r>
                <a:r>
                  <a:rPr lang="en-US" sz="2400" dirty="0">
                    <a:solidFill>
                      <a:schemeClr val="tx1">
                        <a:lumMod val="95000"/>
                        <a:lumOff val="5000"/>
                      </a:schemeClr>
                    </a:solidFill>
                  </a:rPr>
                  <a:t> (or </a:t>
                </a:r>
                <a:r>
                  <a:rPr lang="en-US" sz="2400" i="1" dirty="0">
                    <a:solidFill>
                      <a:schemeClr val="tx1">
                        <a:lumMod val="95000"/>
                        <a:lumOff val="5000"/>
                      </a:schemeClr>
                    </a:solidFill>
                  </a:rPr>
                  <a:t>binary</a:t>
                </a:r>
                <a:r>
                  <a:rPr lang="en-US" sz="2400" dirty="0">
                    <a:solidFill>
                      <a:schemeClr val="tx1">
                        <a:lumMod val="95000"/>
                        <a:lumOff val="5000"/>
                      </a:schemeClr>
                    </a:solidFill>
                  </a:rPr>
                  <a:t>) distribution with the mean </a:t>
                </a:r>
                <a14:m>
                  <m:oMath xmlns:m="http://schemas.openxmlformats.org/officeDocument/2006/math">
                    <m:r>
                      <a:rPr lang="en-US" sz="2400" b="0" i="1" smtClean="0">
                        <a:solidFill>
                          <a:schemeClr val="tx1">
                            <a:lumMod val="95000"/>
                            <a:lumOff val="5000"/>
                          </a:schemeClr>
                        </a:solidFill>
                        <a:latin typeface="Cambria Math" panose="02040503050406030204" pitchFamily="18" charset="0"/>
                      </a:rPr>
                      <m:t> </m:t>
                    </m:r>
                    <m:r>
                      <a:rPr lang="en-US" sz="2400" b="0" i="1" smtClean="0">
                        <a:solidFill>
                          <a:schemeClr val="tx1">
                            <a:lumMod val="95000"/>
                            <a:lumOff val="5000"/>
                          </a:schemeClr>
                        </a:solidFill>
                        <a:latin typeface="Cambria Math" panose="02040503050406030204" pitchFamily="18" charset="0"/>
                      </a:rPr>
                      <m:t>𝐸𝑦</m:t>
                    </m:r>
                    <m:r>
                      <a:rPr lang="en-US" sz="2400" b="0" i="1" smtClean="0">
                        <a:solidFill>
                          <a:schemeClr val="tx1">
                            <a:lumMod val="95000"/>
                            <a:lumOff val="5000"/>
                          </a:schemeClr>
                        </a:solidFill>
                        <a:latin typeface="Cambria Math" panose="02040503050406030204" pitchFamily="18" charset="0"/>
                      </a:rPr>
                      <m:t>=1∙</m:t>
                    </m:r>
                    <m:r>
                      <a:rPr lang="en-US" sz="2400" b="0" i="1" smtClean="0">
                        <a:solidFill>
                          <a:schemeClr val="tx1">
                            <a:lumMod val="95000"/>
                            <a:lumOff val="5000"/>
                          </a:schemeClr>
                        </a:solidFill>
                        <a:latin typeface="Cambria Math" panose="02040503050406030204" pitchFamily="18" charset="0"/>
                        <a:ea typeface="Cambria Math" panose="02040503050406030204" pitchFamily="18" charset="0"/>
                      </a:rPr>
                      <m:t>𝜋</m:t>
                    </m:r>
                    <m:r>
                      <a:rPr lang="en-US" sz="2400" i="1">
                        <a:solidFill>
                          <a:schemeClr val="tx1">
                            <a:lumMod val="95000"/>
                            <a:lumOff val="5000"/>
                          </a:schemeClr>
                        </a:solidFill>
                        <a:latin typeface="Cambria Math" panose="02040503050406030204" pitchFamily="18" charset="0"/>
                        <a:ea typeface="Cambria Math" panose="02040503050406030204" pitchFamily="18" charset="0"/>
                      </a:rPr>
                      <m:t>+0∙</m:t>
                    </m:r>
                    <m:d>
                      <m:dPr>
                        <m:ctrlPr>
                          <a:rPr lang="en-US" sz="2400" b="0" i="1" smtClean="0">
                            <a:solidFill>
                              <a:schemeClr val="tx1">
                                <a:lumMod val="95000"/>
                                <a:lumOff val="5000"/>
                              </a:schemeClr>
                            </a:solidFill>
                            <a:latin typeface="Cambria Math" panose="02040503050406030204" pitchFamily="18" charset="0"/>
                            <a:ea typeface="Cambria Math" panose="02040503050406030204" pitchFamily="18" charset="0"/>
                          </a:rPr>
                        </m:ctrlPr>
                      </m:dPr>
                      <m:e>
                        <m:r>
                          <a:rPr lang="en-US" sz="2400" b="0" i="1" smtClean="0">
                            <a:solidFill>
                              <a:schemeClr val="tx1">
                                <a:lumMod val="95000"/>
                                <a:lumOff val="5000"/>
                              </a:schemeClr>
                            </a:solidFill>
                            <a:latin typeface="Cambria Math" panose="02040503050406030204" pitchFamily="18" charset="0"/>
                            <a:ea typeface="Cambria Math" panose="02040503050406030204" pitchFamily="18" charset="0"/>
                          </a:rPr>
                          <m:t>1−</m:t>
                        </m:r>
                        <m:r>
                          <a:rPr lang="en-US" sz="2400" b="0" i="1" smtClean="0">
                            <a:solidFill>
                              <a:schemeClr val="tx1">
                                <a:lumMod val="95000"/>
                                <a:lumOff val="5000"/>
                              </a:schemeClr>
                            </a:solidFill>
                            <a:latin typeface="Cambria Math" panose="02040503050406030204" pitchFamily="18" charset="0"/>
                            <a:ea typeface="Cambria Math" panose="02040503050406030204" pitchFamily="18" charset="0"/>
                          </a:rPr>
                          <m:t>𝜋</m:t>
                        </m:r>
                      </m:e>
                    </m:d>
                    <m:r>
                      <a:rPr lang="en-US" sz="2400" b="0" i="1" smtClean="0">
                        <a:solidFill>
                          <a:schemeClr val="tx1">
                            <a:lumMod val="95000"/>
                            <a:lumOff val="5000"/>
                          </a:schemeClr>
                        </a:solidFill>
                        <a:latin typeface="Cambria Math" panose="02040503050406030204" pitchFamily="18" charset="0"/>
                        <a:ea typeface="Cambria Math" panose="02040503050406030204" pitchFamily="18" charset="0"/>
                      </a:rPr>
                      <m:t>=</m:t>
                    </m:r>
                    <m:r>
                      <a:rPr lang="en-US" sz="2400" b="0" i="1" smtClean="0">
                        <a:solidFill>
                          <a:schemeClr val="tx1">
                            <a:lumMod val="95000"/>
                            <a:lumOff val="5000"/>
                          </a:schemeClr>
                        </a:solidFill>
                        <a:latin typeface="Cambria Math" panose="02040503050406030204" pitchFamily="18" charset="0"/>
                        <a:ea typeface="Cambria Math" panose="02040503050406030204" pitchFamily="18" charset="0"/>
                      </a:rPr>
                      <m:t>𝜋</m:t>
                    </m:r>
                    <m:r>
                      <a:rPr lang="en-US" sz="2400" b="0" i="1" smtClean="0">
                        <a:solidFill>
                          <a:schemeClr val="tx1">
                            <a:lumMod val="95000"/>
                            <a:lumOff val="5000"/>
                          </a:schemeClr>
                        </a:solidFill>
                        <a:latin typeface="Cambria Math" panose="02040503050406030204" pitchFamily="18" charset="0"/>
                        <a:ea typeface="Cambria Math" panose="02040503050406030204" pitchFamily="18" charset="0"/>
                      </a:rPr>
                      <m:t>=</m:t>
                    </m:r>
                    <m:r>
                      <a:rPr lang="en-US" sz="2400" b="0" i="1" smtClean="0">
                        <a:solidFill>
                          <a:schemeClr val="tx1">
                            <a:lumMod val="95000"/>
                            <a:lumOff val="5000"/>
                          </a:schemeClr>
                        </a:solidFill>
                        <a:latin typeface="Cambria Math" panose="02040503050406030204" pitchFamily="18" charset="0"/>
                        <a:ea typeface="Cambria Math" panose="02040503050406030204" pitchFamily="18" charset="0"/>
                      </a:rPr>
                      <m:t>𝑃</m:t>
                    </m:r>
                    <m:r>
                      <a:rPr lang="en-US" sz="2400" b="0" i="1" smtClean="0">
                        <a:solidFill>
                          <a:schemeClr val="tx1">
                            <a:lumMod val="95000"/>
                            <a:lumOff val="5000"/>
                          </a:schemeClr>
                        </a:solidFill>
                        <a:latin typeface="Cambria Math" panose="02040503050406030204" pitchFamily="18" charset="0"/>
                        <a:ea typeface="Cambria Math" panose="02040503050406030204" pitchFamily="18" charset="0"/>
                      </a:rPr>
                      <m:t>(</m:t>
                    </m:r>
                    <m:r>
                      <a:rPr lang="en-US" sz="2400" b="0" i="1" smtClean="0">
                        <a:solidFill>
                          <a:schemeClr val="tx1">
                            <a:lumMod val="95000"/>
                            <a:lumOff val="5000"/>
                          </a:schemeClr>
                        </a:solidFill>
                        <a:latin typeface="Cambria Math" panose="02040503050406030204" pitchFamily="18" charset="0"/>
                        <a:ea typeface="Cambria Math" panose="02040503050406030204" pitchFamily="18" charset="0"/>
                      </a:rPr>
                      <m:t>𝑦</m:t>
                    </m:r>
                    <m:r>
                      <a:rPr lang="en-US" sz="2400" b="0" i="1" smtClean="0">
                        <a:solidFill>
                          <a:schemeClr val="tx1">
                            <a:lumMod val="95000"/>
                            <a:lumOff val="5000"/>
                          </a:schemeClr>
                        </a:solidFill>
                        <a:latin typeface="Cambria Math" panose="02040503050406030204" pitchFamily="18" charset="0"/>
                        <a:ea typeface="Cambria Math" panose="02040503050406030204" pitchFamily="18" charset="0"/>
                      </a:rPr>
                      <m:t>=1)</m:t>
                    </m:r>
                  </m:oMath>
                </a14:m>
                <a:r>
                  <a:rPr lang="en-US" sz="2400" dirty="0">
                    <a:solidFill>
                      <a:schemeClr val="tx1">
                        <a:lumMod val="95000"/>
                        <a:lumOff val="5000"/>
                      </a:schemeClr>
                    </a:solidFill>
                  </a:rPr>
                  <a:t>.</a:t>
                </a:r>
              </a:p>
              <a:p>
                <a:pPr marL="0" indent="0" algn="l">
                  <a:buNone/>
                </a:pPr>
                <a:endParaRPr lang="en-US" sz="800" dirty="0">
                  <a:solidFill>
                    <a:schemeClr val="tx1">
                      <a:lumMod val="95000"/>
                      <a:lumOff val="5000"/>
                    </a:schemeClr>
                  </a:solidFill>
                </a:endParaRPr>
              </a:p>
              <a:p>
                <a:pPr algn="l"/>
                <a:r>
                  <a:rPr lang="en-US" sz="2400" dirty="0">
                    <a:solidFill>
                      <a:schemeClr val="tx1">
                        <a:lumMod val="95000"/>
                        <a:lumOff val="5000"/>
                      </a:schemeClr>
                    </a:solidFill>
                  </a:rPr>
                  <a:t>This mean lies between 0 and 1, so we can relate it to the linear regression via the </a:t>
                </a:r>
                <a:r>
                  <a:rPr lang="en-US" sz="2400" i="1" dirty="0">
                    <a:solidFill>
                      <a:schemeClr val="tx1">
                        <a:lumMod val="95000"/>
                        <a:lumOff val="5000"/>
                      </a:schemeClr>
                    </a:solidFill>
                  </a:rPr>
                  <a:t>logistic</a:t>
                </a:r>
                <a:r>
                  <a:rPr lang="en-US" sz="2400" dirty="0">
                    <a:solidFill>
                      <a:schemeClr val="tx1">
                        <a:lumMod val="95000"/>
                        <a:lumOff val="5000"/>
                      </a:schemeClr>
                    </a:solidFill>
                  </a:rPr>
                  <a:t> function </a:t>
                </a:r>
                <a14:m>
                  <m:oMath xmlns:m="http://schemas.openxmlformats.org/officeDocument/2006/math">
                    <m:f>
                      <m:fPr>
                        <m:ctrlPr>
                          <a:rPr lang="en-US" sz="2400" i="1" smtClean="0">
                            <a:solidFill>
                              <a:schemeClr val="tx1">
                                <a:lumMod val="95000"/>
                                <a:lumOff val="5000"/>
                              </a:schemeClr>
                            </a:solidFill>
                            <a:latin typeface="Cambria Math" panose="02040503050406030204" pitchFamily="18" charset="0"/>
                          </a:rPr>
                        </m:ctrlPr>
                      </m:fPr>
                      <m:num>
                        <m:r>
                          <m:rPr>
                            <m:sty m:val="p"/>
                          </m:rPr>
                          <a:rPr lang="en-US" sz="2400" b="0" i="0" smtClean="0">
                            <a:solidFill>
                              <a:schemeClr val="tx1">
                                <a:lumMod val="95000"/>
                                <a:lumOff val="5000"/>
                              </a:schemeClr>
                            </a:solidFill>
                            <a:latin typeface="Cambria Math" panose="02040503050406030204" pitchFamily="18" charset="0"/>
                          </a:rPr>
                          <m:t>exp</m:t>
                        </m:r>
                        <m:r>
                          <a:rPr lang="en-US" sz="2400" b="0" i="1" smtClean="0">
                            <a:solidFill>
                              <a:schemeClr val="tx1">
                                <a:lumMod val="95000"/>
                                <a:lumOff val="5000"/>
                              </a:schemeClr>
                            </a:solidFill>
                            <a:latin typeface="Cambria Math" panose="02040503050406030204" pitchFamily="18" charset="0"/>
                          </a:rPr>
                          <m:t>⁡(</m:t>
                        </m:r>
                        <m:r>
                          <a:rPr lang="en-US" sz="2400" b="0" i="1" smtClean="0">
                            <a:solidFill>
                              <a:schemeClr val="tx1">
                                <a:lumMod val="95000"/>
                                <a:lumOff val="5000"/>
                              </a:schemeClr>
                            </a:solidFill>
                            <a:latin typeface="Cambria Math" panose="02040503050406030204" pitchFamily="18" charset="0"/>
                          </a:rPr>
                          <m:t>𝑥</m:t>
                        </m:r>
                        <m:r>
                          <a:rPr lang="en-US" sz="2400" b="0" i="1" smtClean="0">
                            <a:solidFill>
                              <a:schemeClr val="tx1">
                                <a:lumMod val="95000"/>
                                <a:lumOff val="5000"/>
                              </a:schemeClr>
                            </a:solidFill>
                            <a:latin typeface="Cambria Math" panose="02040503050406030204" pitchFamily="18" charset="0"/>
                          </a:rPr>
                          <m:t>)</m:t>
                        </m:r>
                      </m:num>
                      <m:den>
                        <m:r>
                          <a:rPr lang="en-US" sz="2400" b="0" i="1" smtClean="0">
                            <a:solidFill>
                              <a:schemeClr val="tx1">
                                <a:lumMod val="95000"/>
                                <a:lumOff val="5000"/>
                              </a:schemeClr>
                            </a:solidFill>
                            <a:latin typeface="Cambria Math" panose="02040503050406030204" pitchFamily="18" charset="0"/>
                          </a:rPr>
                          <m:t>1+</m:t>
                        </m:r>
                        <m:r>
                          <m:rPr>
                            <m:sty m:val="p"/>
                          </m:rPr>
                          <a:rPr lang="en-US" sz="2400" b="0" i="0" smtClean="0">
                            <a:solidFill>
                              <a:schemeClr val="tx1">
                                <a:lumMod val="95000"/>
                                <a:lumOff val="5000"/>
                              </a:schemeClr>
                            </a:solidFill>
                            <a:latin typeface="Cambria Math" panose="02040503050406030204" pitchFamily="18" charset="0"/>
                          </a:rPr>
                          <m:t>exp</m:t>
                        </m:r>
                        <m:r>
                          <a:rPr lang="en-US" sz="2400" b="0" i="1" smtClean="0">
                            <a:solidFill>
                              <a:schemeClr val="tx1">
                                <a:lumMod val="95000"/>
                                <a:lumOff val="5000"/>
                              </a:schemeClr>
                            </a:solidFill>
                            <a:latin typeface="Cambria Math" panose="02040503050406030204" pitchFamily="18" charset="0"/>
                          </a:rPr>
                          <m:t>⁡(</m:t>
                        </m:r>
                        <m:r>
                          <a:rPr lang="en-US" sz="2400" b="0" i="1" smtClean="0">
                            <a:solidFill>
                              <a:schemeClr val="tx1">
                                <a:lumMod val="95000"/>
                                <a:lumOff val="5000"/>
                              </a:schemeClr>
                            </a:solidFill>
                            <a:latin typeface="Cambria Math" panose="02040503050406030204" pitchFamily="18" charset="0"/>
                          </a:rPr>
                          <m:t>𝑥</m:t>
                        </m:r>
                        <m:r>
                          <a:rPr lang="en-US" sz="2400" b="0" i="1" smtClean="0">
                            <a:solidFill>
                              <a:schemeClr val="tx1">
                                <a:lumMod val="95000"/>
                                <a:lumOff val="5000"/>
                              </a:schemeClr>
                            </a:solidFill>
                            <a:latin typeface="Cambria Math" panose="02040503050406030204" pitchFamily="18" charset="0"/>
                          </a:rPr>
                          <m:t>)</m:t>
                        </m:r>
                      </m:den>
                    </m:f>
                  </m:oMath>
                </a14:m>
                <a:r>
                  <a:rPr lang="en-US" sz="2400" dirty="0">
                    <a:solidFill>
                      <a:schemeClr val="tx1">
                        <a:lumMod val="95000"/>
                        <a:lumOff val="5000"/>
                      </a:schemeClr>
                    </a:solidFill>
                  </a:rPr>
                  <a:t>:</a:t>
                </a:r>
              </a:p>
              <a:p>
                <a:pPr algn="l"/>
                <a:r>
                  <a:rPr lang="en-US" sz="2400" b="0" dirty="0">
                    <a:solidFill>
                      <a:schemeClr val="tx1">
                        <a:lumMod val="95000"/>
                        <a:lumOff val="5000"/>
                      </a:schemeClr>
                    </a:solidFill>
                  </a:rPr>
                  <a:t>                 </a:t>
                </a:r>
                <a14:m>
                  <m:oMath xmlns:m="http://schemas.openxmlformats.org/officeDocument/2006/math">
                    <m:r>
                      <a:rPr lang="el-GR" sz="2400" b="0" i="1" smtClean="0">
                        <a:solidFill>
                          <a:schemeClr val="tx1">
                            <a:lumMod val="95000"/>
                            <a:lumOff val="5000"/>
                          </a:schemeClr>
                        </a:solidFill>
                        <a:latin typeface="Cambria Math" panose="02040503050406030204" pitchFamily="18" charset="0"/>
                        <a:ea typeface="Cambria Math" panose="02040503050406030204" pitchFamily="18" charset="0"/>
                      </a:rPr>
                      <m:t>𝜋</m:t>
                    </m:r>
                    <m:r>
                      <a:rPr lang="en-US" sz="2400" b="0" i="1" smtClean="0">
                        <a:solidFill>
                          <a:schemeClr val="tx1">
                            <a:lumMod val="95000"/>
                            <a:lumOff val="5000"/>
                          </a:schemeClr>
                        </a:solidFill>
                        <a:latin typeface="Cambria Math" panose="02040503050406030204" pitchFamily="18" charset="0"/>
                        <a:ea typeface="Cambria Math" panose="02040503050406030204" pitchFamily="18" charset="0"/>
                      </a:rPr>
                      <m:t>=</m:t>
                    </m:r>
                    <m:r>
                      <a:rPr lang="en-US" sz="2400" b="0" i="1" smtClean="0">
                        <a:solidFill>
                          <a:schemeClr val="tx1">
                            <a:lumMod val="95000"/>
                            <a:lumOff val="5000"/>
                          </a:schemeClr>
                        </a:solidFill>
                        <a:latin typeface="Cambria Math" panose="02040503050406030204" pitchFamily="18" charset="0"/>
                      </a:rPr>
                      <m:t>𝑃</m:t>
                    </m:r>
                    <m:d>
                      <m:dPr>
                        <m:ctrlPr>
                          <a:rPr lang="en-US" sz="2400" b="0" i="1" smtClean="0">
                            <a:solidFill>
                              <a:schemeClr val="tx1">
                                <a:lumMod val="95000"/>
                                <a:lumOff val="5000"/>
                              </a:schemeClr>
                            </a:solidFill>
                            <a:latin typeface="Cambria Math" panose="02040503050406030204" pitchFamily="18" charset="0"/>
                          </a:rPr>
                        </m:ctrlPr>
                      </m:dPr>
                      <m:e>
                        <m:r>
                          <a:rPr lang="en-US" sz="2400" b="0" i="1" smtClean="0">
                            <a:solidFill>
                              <a:schemeClr val="tx1">
                                <a:lumMod val="95000"/>
                                <a:lumOff val="5000"/>
                              </a:schemeClr>
                            </a:solidFill>
                            <a:latin typeface="Cambria Math" panose="02040503050406030204" pitchFamily="18" charset="0"/>
                          </a:rPr>
                          <m:t>𝑦</m:t>
                        </m:r>
                        <m:r>
                          <a:rPr lang="en-US" sz="2400" b="0" i="1" smtClean="0">
                            <a:solidFill>
                              <a:schemeClr val="tx1">
                                <a:lumMod val="95000"/>
                                <a:lumOff val="5000"/>
                              </a:schemeClr>
                            </a:solidFill>
                            <a:latin typeface="Cambria Math" panose="02040503050406030204" pitchFamily="18" charset="0"/>
                          </a:rPr>
                          <m:t>=1</m:t>
                        </m:r>
                      </m:e>
                    </m:d>
                    <m:r>
                      <a:rPr lang="en-US" sz="2400" b="0" i="1" smtClean="0">
                        <a:solidFill>
                          <a:schemeClr val="tx1">
                            <a:lumMod val="95000"/>
                            <a:lumOff val="5000"/>
                          </a:schemeClr>
                        </a:solidFill>
                        <a:latin typeface="Cambria Math" panose="02040503050406030204" pitchFamily="18" charset="0"/>
                      </a:rPr>
                      <m:t>=</m:t>
                    </m:r>
                    <m:f>
                      <m:fPr>
                        <m:ctrlPr>
                          <a:rPr lang="en-US" sz="2400" b="0" i="1" smtClean="0">
                            <a:solidFill>
                              <a:schemeClr val="tx1">
                                <a:lumMod val="95000"/>
                                <a:lumOff val="5000"/>
                              </a:schemeClr>
                            </a:solidFill>
                            <a:latin typeface="Cambria Math" panose="02040503050406030204" pitchFamily="18" charset="0"/>
                          </a:rPr>
                        </m:ctrlPr>
                      </m:fPr>
                      <m:num>
                        <m:r>
                          <m:rPr>
                            <m:sty m:val="p"/>
                          </m:rPr>
                          <a:rPr lang="en-US" sz="2400" b="0" i="0" smtClean="0">
                            <a:solidFill>
                              <a:schemeClr val="tx1">
                                <a:lumMod val="95000"/>
                                <a:lumOff val="5000"/>
                              </a:schemeClr>
                            </a:solidFill>
                            <a:latin typeface="Cambria Math" panose="02040503050406030204" pitchFamily="18" charset="0"/>
                          </a:rPr>
                          <m:t>e</m:t>
                        </m:r>
                        <m:r>
                          <m:rPr>
                            <m:sty m:val="p"/>
                          </m:rPr>
                          <a:rPr lang="en-US" sz="2400">
                            <a:solidFill>
                              <a:schemeClr val="tx1">
                                <a:lumMod val="95000"/>
                                <a:lumOff val="5000"/>
                              </a:schemeClr>
                            </a:solidFill>
                            <a:latin typeface="Cambria Math" panose="02040503050406030204" pitchFamily="18" charset="0"/>
                          </a:rPr>
                          <m:t>xp</m:t>
                        </m:r>
                        <m:r>
                          <a:rPr lang="en-US" sz="2400" b="0" i="1" smtClean="0">
                            <a:solidFill>
                              <a:schemeClr val="tx1">
                                <a:lumMod val="95000"/>
                                <a:lumOff val="5000"/>
                              </a:schemeClr>
                            </a:solidFill>
                            <a:latin typeface="Cambria Math" panose="02040503050406030204" pitchFamily="18" charset="0"/>
                          </a:rPr>
                          <m:t>(</m:t>
                        </m:r>
                        <m:sSub>
                          <m:sSubPr>
                            <m:ctrlPr>
                              <a:rPr lang="en-US" sz="2400" i="1">
                                <a:solidFill>
                                  <a:schemeClr val="tx1">
                                    <a:lumMod val="95000"/>
                                    <a:lumOff val="5000"/>
                                  </a:schemeClr>
                                </a:solidFill>
                                <a:latin typeface="Cambria Math" panose="02040503050406030204" pitchFamily="18" charset="0"/>
                              </a:rPr>
                            </m:ctrlPr>
                          </m:sSubPr>
                          <m:e>
                            <m:r>
                              <a:rPr lang="en-US" sz="2400" i="1">
                                <a:solidFill>
                                  <a:schemeClr val="tx1">
                                    <a:lumMod val="95000"/>
                                    <a:lumOff val="5000"/>
                                  </a:schemeClr>
                                </a:solidFill>
                                <a:latin typeface="Cambria Math" panose="02040503050406030204" pitchFamily="18" charset="0"/>
                                <a:ea typeface="Cambria Math" panose="02040503050406030204" pitchFamily="18" charset="0"/>
                              </a:rPr>
                              <m:t>𝛽</m:t>
                            </m:r>
                          </m:e>
                          <m:sub>
                            <m:r>
                              <a:rPr lang="en-US" sz="2400" i="1">
                                <a:solidFill>
                                  <a:schemeClr val="tx1">
                                    <a:lumMod val="95000"/>
                                    <a:lumOff val="5000"/>
                                  </a:schemeClr>
                                </a:solidFill>
                                <a:latin typeface="Cambria Math" panose="02040503050406030204" pitchFamily="18" charset="0"/>
                              </a:rPr>
                              <m:t>0</m:t>
                            </m:r>
                          </m:sub>
                        </m:sSub>
                        <m:r>
                          <a:rPr lang="en-US" sz="2400" i="1">
                            <a:solidFill>
                              <a:schemeClr val="tx1">
                                <a:lumMod val="95000"/>
                                <a:lumOff val="5000"/>
                              </a:schemeClr>
                            </a:solidFill>
                            <a:latin typeface="Cambria Math" panose="02040503050406030204" pitchFamily="18" charset="0"/>
                          </a:rPr>
                          <m:t>+</m:t>
                        </m:r>
                        <m:sSub>
                          <m:sSubPr>
                            <m:ctrlPr>
                              <a:rPr lang="en-US" sz="2400" i="1">
                                <a:solidFill>
                                  <a:schemeClr val="tx1">
                                    <a:lumMod val="95000"/>
                                    <a:lumOff val="5000"/>
                                  </a:schemeClr>
                                </a:solidFill>
                                <a:latin typeface="Cambria Math" panose="02040503050406030204" pitchFamily="18" charset="0"/>
                              </a:rPr>
                            </m:ctrlPr>
                          </m:sSubPr>
                          <m:e>
                            <m:sSub>
                              <m:sSubPr>
                                <m:ctrlPr>
                                  <a:rPr lang="en-US" sz="2400" i="1">
                                    <a:solidFill>
                                      <a:schemeClr val="tx1">
                                        <a:lumMod val="95000"/>
                                        <a:lumOff val="5000"/>
                                      </a:schemeClr>
                                    </a:solidFill>
                                    <a:latin typeface="Cambria Math" panose="02040503050406030204" pitchFamily="18" charset="0"/>
                                  </a:rPr>
                                </m:ctrlPr>
                              </m:sSubPr>
                              <m:e>
                                <m:r>
                                  <a:rPr lang="en-US" sz="2400" i="1">
                                    <a:solidFill>
                                      <a:schemeClr val="tx1">
                                        <a:lumMod val="95000"/>
                                        <a:lumOff val="5000"/>
                                      </a:schemeClr>
                                    </a:solidFill>
                                    <a:latin typeface="Cambria Math" panose="02040503050406030204" pitchFamily="18" charset="0"/>
                                    <a:ea typeface="Cambria Math" panose="02040503050406030204" pitchFamily="18" charset="0"/>
                                  </a:rPr>
                                  <m:t>𝛽</m:t>
                                </m:r>
                              </m:e>
                              <m:sub>
                                <m:r>
                                  <a:rPr lang="en-US" sz="2400" i="1">
                                    <a:solidFill>
                                      <a:schemeClr val="tx1">
                                        <a:lumMod val="95000"/>
                                        <a:lumOff val="5000"/>
                                      </a:schemeClr>
                                    </a:solidFill>
                                    <a:latin typeface="Cambria Math" panose="02040503050406030204" pitchFamily="18" charset="0"/>
                                  </a:rPr>
                                  <m:t>1</m:t>
                                </m:r>
                              </m:sub>
                            </m:sSub>
                            <m:r>
                              <a:rPr lang="en-US" sz="2400" i="1">
                                <a:solidFill>
                                  <a:schemeClr val="tx1">
                                    <a:lumMod val="95000"/>
                                    <a:lumOff val="5000"/>
                                  </a:schemeClr>
                                </a:solidFill>
                                <a:latin typeface="Cambria Math" panose="02040503050406030204" pitchFamily="18" charset="0"/>
                              </a:rPr>
                              <m:t>𝑥</m:t>
                            </m:r>
                          </m:e>
                          <m:sub>
                            <m:r>
                              <a:rPr lang="en-US" sz="2400" i="1">
                                <a:solidFill>
                                  <a:schemeClr val="tx1">
                                    <a:lumMod val="95000"/>
                                    <a:lumOff val="5000"/>
                                  </a:schemeClr>
                                </a:solidFill>
                                <a:latin typeface="Cambria Math" panose="02040503050406030204" pitchFamily="18" charset="0"/>
                                <a:ea typeface="Cambria Math" panose="02040503050406030204" pitchFamily="18" charset="0"/>
                              </a:rPr>
                              <m:t>1</m:t>
                            </m:r>
                          </m:sub>
                        </m:sSub>
                        <m:r>
                          <a:rPr lang="en-US" sz="2400" i="1">
                            <a:solidFill>
                              <a:schemeClr val="tx1">
                                <a:lumMod val="95000"/>
                                <a:lumOff val="5000"/>
                              </a:schemeClr>
                            </a:solidFill>
                            <a:latin typeface="Cambria Math" panose="02040503050406030204" pitchFamily="18" charset="0"/>
                          </a:rPr>
                          <m:t>+…+</m:t>
                        </m:r>
                        <m:sSub>
                          <m:sSubPr>
                            <m:ctrlPr>
                              <a:rPr lang="en-US" sz="2400" i="1">
                                <a:solidFill>
                                  <a:schemeClr val="tx1">
                                    <a:lumMod val="95000"/>
                                    <a:lumOff val="5000"/>
                                  </a:schemeClr>
                                </a:solidFill>
                                <a:latin typeface="Cambria Math" panose="02040503050406030204" pitchFamily="18" charset="0"/>
                              </a:rPr>
                            </m:ctrlPr>
                          </m:sSubPr>
                          <m:e>
                            <m:sSub>
                              <m:sSubPr>
                                <m:ctrlPr>
                                  <a:rPr lang="en-US" sz="2400" i="1">
                                    <a:solidFill>
                                      <a:schemeClr val="tx1">
                                        <a:lumMod val="95000"/>
                                        <a:lumOff val="5000"/>
                                      </a:schemeClr>
                                    </a:solidFill>
                                    <a:latin typeface="Cambria Math" panose="02040503050406030204" pitchFamily="18" charset="0"/>
                                  </a:rPr>
                                </m:ctrlPr>
                              </m:sSubPr>
                              <m:e>
                                <m:r>
                                  <a:rPr lang="en-US" sz="2400" i="1">
                                    <a:solidFill>
                                      <a:schemeClr val="tx1">
                                        <a:lumMod val="95000"/>
                                        <a:lumOff val="5000"/>
                                      </a:schemeClr>
                                    </a:solidFill>
                                    <a:latin typeface="Cambria Math" panose="02040503050406030204" pitchFamily="18" charset="0"/>
                                    <a:ea typeface="Cambria Math" panose="02040503050406030204" pitchFamily="18" charset="0"/>
                                  </a:rPr>
                                  <m:t>𝛽</m:t>
                                </m:r>
                              </m:e>
                              <m:sub>
                                <m:r>
                                  <a:rPr lang="en-US" sz="2400" i="1">
                                    <a:solidFill>
                                      <a:schemeClr val="tx1">
                                        <a:lumMod val="95000"/>
                                        <a:lumOff val="5000"/>
                                      </a:schemeClr>
                                    </a:solidFill>
                                    <a:latin typeface="Cambria Math" panose="02040503050406030204" pitchFamily="18" charset="0"/>
                                    <a:ea typeface="Cambria Math" panose="02040503050406030204" pitchFamily="18" charset="0"/>
                                  </a:rPr>
                                  <m:t>𝑘</m:t>
                                </m:r>
                              </m:sub>
                            </m:sSub>
                            <m:r>
                              <a:rPr lang="en-US" sz="2400" i="1">
                                <a:solidFill>
                                  <a:schemeClr val="tx1">
                                    <a:lumMod val="95000"/>
                                    <a:lumOff val="5000"/>
                                  </a:schemeClr>
                                </a:solidFill>
                                <a:latin typeface="Cambria Math" panose="02040503050406030204" pitchFamily="18" charset="0"/>
                              </a:rPr>
                              <m:t>𝑥</m:t>
                            </m:r>
                          </m:e>
                          <m:sub>
                            <m:r>
                              <a:rPr lang="en-US" sz="2400" i="1">
                                <a:solidFill>
                                  <a:schemeClr val="tx1">
                                    <a:lumMod val="95000"/>
                                    <a:lumOff val="5000"/>
                                  </a:schemeClr>
                                </a:solidFill>
                                <a:latin typeface="Cambria Math" panose="02040503050406030204" pitchFamily="18" charset="0"/>
                              </a:rPr>
                              <m:t>𝑘</m:t>
                            </m:r>
                          </m:sub>
                        </m:sSub>
                        <m:r>
                          <a:rPr lang="en-US" sz="2400" b="0" i="1" smtClean="0">
                            <a:solidFill>
                              <a:schemeClr val="tx1">
                                <a:lumMod val="95000"/>
                                <a:lumOff val="5000"/>
                              </a:schemeClr>
                            </a:solidFill>
                            <a:latin typeface="Cambria Math" panose="02040503050406030204" pitchFamily="18" charset="0"/>
                          </a:rPr>
                          <m:t>)</m:t>
                        </m:r>
                      </m:num>
                      <m:den>
                        <m:r>
                          <a:rPr lang="en-US" sz="2400" b="0" i="1" smtClean="0">
                            <a:solidFill>
                              <a:schemeClr val="tx1">
                                <a:lumMod val="95000"/>
                                <a:lumOff val="5000"/>
                              </a:schemeClr>
                            </a:solidFill>
                            <a:latin typeface="Cambria Math" panose="02040503050406030204" pitchFamily="18" charset="0"/>
                          </a:rPr>
                          <m:t>1+</m:t>
                        </m:r>
                        <m:r>
                          <m:rPr>
                            <m:sty m:val="p"/>
                          </m:rPr>
                          <a:rPr lang="en-US" sz="2400" b="0" i="0" smtClean="0">
                            <a:solidFill>
                              <a:schemeClr val="tx1">
                                <a:lumMod val="95000"/>
                                <a:lumOff val="5000"/>
                              </a:schemeClr>
                            </a:solidFill>
                            <a:latin typeface="Cambria Math" panose="02040503050406030204" pitchFamily="18" charset="0"/>
                          </a:rPr>
                          <m:t>e</m:t>
                        </m:r>
                        <m:r>
                          <m:rPr>
                            <m:sty m:val="p"/>
                          </m:rPr>
                          <a:rPr lang="en-US" sz="2400">
                            <a:solidFill>
                              <a:schemeClr val="tx1">
                                <a:lumMod val="95000"/>
                                <a:lumOff val="5000"/>
                              </a:schemeClr>
                            </a:solidFill>
                            <a:latin typeface="Cambria Math" panose="02040503050406030204" pitchFamily="18" charset="0"/>
                          </a:rPr>
                          <m:t>xp</m:t>
                        </m:r>
                        <m:r>
                          <a:rPr lang="en-US" sz="2400" i="1">
                            <a:solidFill>
                              <a:schemeClr val="tx1">
                                <a:lumMod val="95000"/>
                                <a:lumOff val="5000"/>
                              </a:schemeClr>
                            </a:solidFill>
                            <a:latin typeface="Cambria Math" panose="02040503050406030204" pitchFamily="18" charset="0"/>
                          </a:rPr>
                          <m:t>(</m:t>
                        </m:r>
                        <m:sSub>
                          <m:sSubPr>
                            <m:ctrlPr>
                              <a:rPr lang="en-US" sz="2400" i="1">
                                <a:solidFill>
                                  <a:schemeClr val="tx1">
                                    <a:lumMod val="95000"/>
                                    <a:lumOff val="5000"/>
                                  </a:schemeClr>
                                </a:solidFill>
                                <a:latin typeface="Cambria Math" panose="02040503050406030204" pitchFamily="18" charset="0"/>
                              </a:rPr>
                            </m:ctrlPr>
                          </m:sSubPr>
                          <m:e>
                            <m:r>
                              <a:rPr lang="en-US" sz="2400" i="1">
                                <a:solidFill>
                                  <a:schemeClr val="tx1">
                                    <a:lumMod val="95000"/>
                                    <a:lumOff val="5000"/>
                                  </a:schemeClr>
                                </a:solidFill>
                                <a:latin typeface="Cambria Math" panose="02040503050406030204" pitchFamily="18" charset="0"/>
                                <a:ea typeface="Cambria Math" panose="02040503050406030204" pitchFamily="18" charset="0"/>
                              </a:rPr>
                              <m:t>𝛽</m:t>
                            </m:r>
                          </m:e>
                          <m:sub>
                            <m:r>
                              <a:rPr lang="en-US" sz="2400" i="1">
                                <a:solidFill>
                                  <a:schemeClr val="tx1">
                                    <a:lumMod val="95000"/>
                                    <a:lumOff val="5000"/>
                                  </a:schemeClr>
                                </a:solidFill>
                                <a:latin typeface="Cambria Math" panose="02040503050406030204" pitchFamily="18" charset="0"/>
                              </a:rPr>
                              <m:t>0</m:t>
                            </m:r>
                          </m:sub>
                        </m:sSub>
                        <m:r>
                          <a:rPr lang="en-US" sz="2400" i="1">
                            <a:solidFill>
                              <a:schemeClr val="tx1">
                                <a:lumMod val="95000"/>
                                <a:lumOff val="5000"/>
                              </a:schemeClr>
                            </a:solidFill>
                            <a:latin typeface="Cambria Math" panose="02040503050406030204" pitchFamily="18" charset="0"/>
                          </a:rPr>
                          <m:t>+</m:t>
                        </m:r>
                        <m:sSub>
                          <m:sSubPr>
                            <m:ctrlPr>
                              <a:rPr lang="en-US" sz="2400" i="1">
                                <a:solidFill>
                                  <a:schemeClr val="tx1">
                                    <a:lumMod val="95000"/>
                                    <a:lumOff val="5000"/>
                                  </a:schemeClr>
                                </a:solidFill>
                                <a:latin typeface="Cambria Math" panose="02040503050406030204" pitchFamily="18" charset="0"/>
                              </a:rPr>
                            </m:ctrlPr>
                          </m:sSubPr>
                          <m:e>
                            <m:sSub>
                              <m:sSubPr>
                                <m:ctrlPr>
                                  <a:rPr lang="en-US" sz="2400" i="1">
                                    <a:solidFill>
                                      <a:schemeClr val="tx1">
                                        <a:lumMod val="95000"/>
                                        <a:lumOff val="5000"/>
                                      </a:schemeClr>
                                    </a:solidFill>
                                    <a:latin typeface="Cambria Math" panose="02040503050406030204" pitchFamily="18" charset="0"/>
                                  </a:rPr>
                                </m:ctrlPr>
                              </m:sSubPr>
                              <m:e>
                                <m:r>
                                  <a:rPr lang="en-US" sz="2400" i="1">
                                    <a:solidFill>
                                      <a:schemeClr val="tx1">
                                        <a:lumMod val="95000"/>
                                        <a:lumOff val="5000"/>
                                      </a:schemeClr>
                                    </a:solidFill>
                                    <a:latin typeface="Cambria Math" panose="02040503050406030204" pitchFamily="18" charset="0"/>
                                    <a:ea typeface="Cambria Math" panose="02040503050406030204" pitchFamily="18" charset="0"/>
                                  </a:rPr>
                                  <m:t>𝛽</m:t>
                                </m:r>
                              </m:e>
                              <m:sub>
                                <m:r>
                                  <a:rPr lang="en-US" sz="2400" i="1">
                                    <a:solidFill>
                                      <a:schemeClr val="tx1">
                                        <a:lumMod val="95000"/>
                                        <a:lumOff val="5000"/>
                                      </a:schemeClr>
                                    </a:solidFill>
                                    <a:latin typeface="Cambria Math" panose="02040503050406030204" pitchFamily="18" charset="0"/>
                                  </a:rPr>
                                  <m:t>1</m:t>
                                </m:r>
                              </m:sub>
                            </m:sSub>
                            <m:r>
                              <a:rPr lang="en-US" sz="2400" i="1">
                                <a:solidFill>
                                  <a:schemeClr val="tx1">
                                    <a:lumMod val="95000"/>
                                    <a:lumOff val="5000"/>
                                  </a:schemeClr>
                                </a:solidFill>
                                <a:latin typeface="Cambria Math" panose="02040503050406030204" pitchFamily="18" charset="0"/>
                              </a:rPr>
                              <m:t>𝑥</m:t>
                            </m:r>
                          </m:e>
                          <m:sub>
                            <m:r>
                              <a:rPr lang="en-US" sz="2400" i="1">
                                <a:solidFill>
                                  <a:schemeClr val="tx1">
                                    <a:lumMod val="95000"/>
                                    <a:lumOff val="5000"/>
                                  </a:schemeClr>
                                </a:solidFill>
                                <a:latin typeface="Cambria Math" panose="02040503050406030204" pitchFamily="18" charset="0"/>
                                <a:ea typeface="Cambria Math" panose="02040503050406030204" pitchFamily="18" charset="0"/>
                              </a:rPr>
                              <m:t>1</m:t>
                            </m:r>
                          </m:sub>
                        </m:sSub>
                        <m:r>
                          <a:rPr lang="en-US" sz="2400" i="1">
                            <a:solidFill>
                              <a:schemeClr val="tx1">
                                <a:lumMod val="95000"/>
                                <a:lumOff val="5000"/>
                              </a:schemeClr>
                            </a:solidFill>
                            <a:latin typeface="Cambria Math" panose="02040503050406030204" pitchFamily="18" charset="0"/>
                          </a:rPr>
                          <m:t>+…+</m:t>
                        </m:r>
                        <m:sSub>
                          <m:sSubPr>
                            <m:ctrlPr>
                              <a:rPr lang="en-US" sz="2400" i="1">
                                <a:solidFill>
                                  <a:schemeClr val="tx1">
                                    <a:lumMod val="95000"/>
                                    <a:lumOff val="5000"/>
                                  </a:schemeClr>
                                </a:solidFill>
                                <a:latin typeface="Cambria Math" panose="02040503050406030204" pitchFamily="18" charset="0"/>
                              </a:rPr>
                            </m:ctrlPr>
                          </m:sSubPr>
                          <m:e>
                            <m:sSub>
                              <m:sSubPr>
                                <m:ctrlPr>
                                  <a:rPr lang="en-US" sz="2400" i="1">
                                    <a:solidFill>
                                      <a:schemeClr val="tx1">
                                        <a:lumMod val="95000"/>
                                        <a:lumOff val="5000"/>
                                      </a:schemeClr>
                                    </a:solidFill>
                                    <a:latin typeface="Cambria Math" panose="02040503050406030204" pitchFamily="18" charset="0"/>
                                  </a:rPr>
                                </m:ctrlPr>
                              </m:sSubPr>
                              <m:e>
                                <m:r>
                                  <a:rPr lang="en-US" sz="2400" i="1">
                                    <a:solidFill>
                                      <a:schemeClr val="tx1">
                                        <a:lumMod val="95000"/>
                                        <a:lumOff val="5000"/>
                                      </a:schemeClr>
                                    </a:solidFill>
                                    <a:latin typeface="Cambria Math" panose="02040503050406030204" pitchFamily="18" charset="0"/>
                                    <a:ea typeface="Cambria Math" panose="02040503050406030204" pitchFamily="18" charset="0"/>
                                  </a:rPr>
                                  <m:t>𝛽</m:t>
                                </m:r>
                              </m:e>
                              <m:sub>
                                <m:r>
                                  <a:rPr lang="en-US" sz="2400" i="1">
                                    <a:solidFill>
                                      <a:schemeClr val="tx1">
                                        <a:lumMod val="95000"/>
                                        <a:lumOff val="5000"/>
                                      </a:schemeClr>
                                    </a:solidFill>
                                    <a:latin typeface="Cambria Math" panose="02040503050406030204" pitchFamily="18" charset="0"/>
                                    <a:ea typeface="Cambria Math" panose="02040503050406030204" pitchFamily="18" charset="0"/>
                                  </a:rPr>
                                  <m:t>𝑘</m:t>
                                </m:r>
                              </m:sub>
                            </m:sSub>
                            <m:r>
                              <a:rPr lang="en-US" sz="2400" i="1">
                                <a:solidFill>
                                  <a:schemeClr val="tx1">
                                    <a:lumMod val="95000"/>
                                    <a:lumOff val="5000"/>
                                  </a:schemeClr>
                                </a:solidFill>
                                <a:latin typeface="Cambria Math" panose="02040503050406030204" pitchFamily="18" charset="0"/>
                              </a:rPr>
                              <m:t>𝑥</m:t>
                            </m:r>
                          </m:e>
                          <m:sub>
                            <m:r>
                              <a:rPr lang="en-US" sz="2400" i="1">
                                <a:solidFill>
                                  <a:schemeClr val="tx1">
                                    <a:lumMod val="95000"/>
                                    <a:lumOff val="5000"/>
                                  </a:schemeClr>
                                </a:solidFill>
                                <a:latin typeface="Cambria Math" panose="02040503050406030204" pitchFamily="18" charset="0"/>
                              </a:rPr>
                              <m:t>𝑘</m:t>
                            </m:r>
                          </m:sub>
                        </m:sSub>
                        <m:r>
                          <a:rPr lang="en-US" sz="2400" i="1">
                            <a:solidFill>
                              <a:schemeClr val="tx1">
                                <a:lumMod val="95000"/>
                                <a:lumOff val="5000"/>
                              </a:schemeClr>
                            </a:solidFill>
                            <a:latin typeface="Cambria Math" panose="02040503050406030204" pitchFamily="18" charset="0"/>
                          </a:rPr>
                          <m:t>)</m:t>
                        </m:r>
                      </m:den>
                    </m:f>
                  </m:oMath>
                </a14:m>
                <a:r>
                  <a:rPr lang="en-US" sz="2400" dirty="0">
                    <a:solidFill>
                      <a:schemeClr val="tx1">
                        <a:lumMod val="95000"/>
                        <a:lumOff val="5000"/>
                      </a:schemeClr>
                    </a:solidFill>
                  </a:rPr>
                  <a:t>.</a:t>
                </a:r>
              </a:p>
              <a:p>
                <a:pPr marL="0" indent="0" algn="l">
                  <a:buNone/>
                </a:pPr>
                <a:endParaRPr lang="en-US" sz="800" dirty="0">
                  <a:solidFill>
                    <a:schemeClr val="tx1">
                      <a:lumMod val="95000"/>
                      <a:lumOff val="5000"/>
                    </a:schemeClr>
                  </a:solidFill>
                </a:endParaRPr>
              </a:p>
              <a:p>
                <a:pPr algn="l"/>
                <a:r>
                  <a:rPr lang="en-US" sz="2400" i="1" dirty="0">
                    <a:solidFill>
                      <a:schemeClr val="tx1">
                        <a:lumMod val="95000"/>
                        <a:lumOff val="5000"/>
                      </a:schemeClr>
                    </a:solidFill>
                  </a:rPr>
                  <a:t>Binary logistic regression </a:t>
                </a:r>
                <a:r>
                  <a:rPr lang="en-US" sz="2400" dirty="0">
                    <a:solidFill>
                      <a:schemeClr val="tx1">
                        <a:lumMod val="95000"/>
                        <a:lumOff val="5000"/>
                      </a:schemeClr>
                    </a:solidFill>
                  </a:rPr>
                  <a:t>model is the generalized linear model with the </a:t>
                </a:r>
                <a:r>
                  <a:rPr lang="en-US" sz="2400" i="1" dirty="0">
                    <a:solidFill>
                      <a:schemeClr val="tx1">
                        <a:lumMod val="95000"/>
                        <a:lumOff val="5000"/>
                      </a:schemeClr>
                    </a:solidFill>
                  </a:rPr>
                  <a:t>logit</a:t>
                </a:r>
                <a:r>
                  <a:rPr lang="en-US" sz="2400" dirty="0">
                    <a:solidFill>
                      <a:schemeClr val="tx1">
                        <a:lumMod val="95000"/>
                        <a:lumOff val="5000"/>
                      </a:schemeClr>
                    </a:solidFill>
                  </a:rPr>
                  <a:t> link function </a:t>
                </a:r>
                <a14:m>
                  <m:oMath xmlns:m="http://schemas.openxmlformats.org/officeDocument/2006/math">
                    <m:r>
                      <a:rPr lang="en-US" sz="2400" b="0" i="1" smtClean="0">
                        <a:solidFill>
                          <a:schemeClr val="tx1">
                            <a:lumMod val="95000"/>
                            <a:lumOff val="5000"/>
                          </a:schemeClr>
                        </a:solidFill>
                        <a:latin typeface="Cambria Math" panose="02040503050406030204" pitchFamily="18" charset="0"/>
                      </a:rPr>
                      <m:t>𝑔</m:t>
                    </m:r>
                    <m:d>
                      <m:dPr>
                        <m:ctrlPr>
                          <a:rPr lang="en-US" sz="2400" b="0" i="1" smtClean="0">
                            <a:solidFill>
                              <a:schemeClr val="tx1">
                                <a:lumMod val="95000"/>
                                <a:lumOff val="5000"/>
                              </a:schemeClr>
                            </a:solidFill>
                            <a:latin typeface="Cambria Math" panose="02040503050406030204" pitchFamily="18" charset="0"/>
                          </a:rPr>
                        </m:ctrlPr>
                      </m:dPr>
                      <m:e>
                        <m:r>
                          <a:rPr lang="en-US" sz="2400" b="0" i="1" smtClean="0">
                            <a:solidFill>
                              <a:schemeClr val="tx1">
                                <a:lumMod val="95000"/>
                                <a:lumOff val="5000"/>
                              </a:schemeClr>
                            </a:solidFill>
                            <a:latin typeface="Cambria Math" panose="02040503050406030204" pitchFamily="18" charset="0"/>
                          </a:rPr>
                          <m:t>𝑥</m:t>
                        </m:r>
                      </m:e>
                    </m:d>
                    <m:r>
                      <a:rPr lang="en-US" sz="2400" b="0" i="1" smtClean="0">
                        <a:solidFill>
                          <a:schemeClr val="tx1">
                            <a:lumMod val="95000"/>
                            <a:lumOff val="5000"/>
                          </a:schemeClr>
                        </a:solidFill>
                        <a:latin typeface="Cambria Math" panose="02040503050406030204" pitchFamily="18" charset="0"/>
                      </a:rPr>
                      <m:t>=</m:t>
                    </m:r>
                    <m:func>
                      <m:funcPr>
                        <m:ctrlPr>
                          <a:rPr lang="en-US" sz="2400" b="0" i="1" smtClean="0">
                            <a:solidFill>
                              <a:schemeClr val="tx1">
                                <a:lumMod val="95000"/>
                                <a:lumOff val="5000"/>
                              </a:schemeClr>
                            </a:solidFill>
                            <a:latin typeface="Cambria Math" panose="02040503050406030204" pitchFamily="18" charset="0"/>
                          </a:rPr>
                        </m:ctrlPr>
                      </m:funcPr>
                      <m:fName>
                        <m:r>
                          <m:rPr>
                            <m:sty m:val="p"/>
                          </m:rPr>
                          <a:rPr lang="en-US" sz="2400" b="0" i="0" smtClean="0">
                            <a:solidFill>
                              <a:schemeClr val="tx1">
                                <a:lumMod val="95000"/>
                                <a:lumOff val="5000"/>
                              </a:schemeClr>
                            </a:solidFill>
                            <a:latin typeface="Cambria Math" panose="02040503050406030204" pitchFamily="18" charset="0"/>
                          </a:rPr>
                          <m:t>ln</m:t>
                        </m:r>
                      </m:fName>
                      <m:e>
                        <m:f>
                          <m:fPr>
                            <m:ctrlPr>
                              <a:rPr lang="en-US" sz="2400" i="1">
                                <a:solidFill>
                                  <a:schemeClr val="tx1">
                                    <a:lumMod val="95000"/>
                                    <a:lumOff val="5000"/>
                                  </a:schemeClr>
                                </a:solidFill>
                                <a:latin typeface="Cambria Math" panose="02040503050406030204" pitchFamily="18" charset="0"/>
                              </a:rPr>
                            </m:ctrlPr>
                          </m:fPr>
                          <m:num>
                            <m:r>
                              <a:rPr lang="en-US" sz="2400" i="1">
                                <a:solidFill>
                                  <a:schemeClr val="tx1">
                                    <a:lumMod val="95000"/>
                                    <a:lumOff val="5000"/>
                                  </a:schemeClr>
                                </a:solidFill>
                                <a:latin typeface="Cambria Math" panose="02040503050406030204" pitchFamily="18" charset="0"/>
                              </a:rPr>
                              <m:t>𝑥</m:t>
                            </m:r>
                          </m:num>
                          <m:den>
                            <m:r>
                              <a:rPr lang="en-US" sz="2400" i="1">
                                <a:solidFill>
                                  <a:schemeClr val="tx1">
                                    <a:lumMod val="95000"/>
                                    <a:lumOff val="5000"/>
                                  </a:schemeClr>
                                </a:solidFill>
                                <a:latin typeface="Cambria Math" panose="02040503050406030204" pitchFamily="18" charset="0"/>
                              </a:rPr>
                              <m:t>1−</m:t>
                            </m:r>
                            <m:r>
                              <a:rPr lang="en-US" sz="2400" i="1">
                                <a:solidFill>
                                  <a:schemeClr val="tx1">
                                    <a:lumMod val="95000"/>
                                    <a:lumOff val="5000"/>
                                  </a:schemeClr>
                                </a:solidFill>
                                <a:latin typeface="Cambria Math" panose="02040503050406030204" pitchFamily="18" charset="0"/>
                              </a:rPr>
                              <m:t>𝑥</m:t>
                            </m:r>
                          </m:den>
                        </m:f>
                      </m:e>
                    </m:func>
                  </m:oMath>
                </a14:m>
                <a:r>
                  <a:rPr lang="en-US" sz="2400" dirty="0">
                    <a:solidFill>
                      <a:schemeClr val="tx1">
                        <a:lumMod val="95000"/>
                        <a:lumOff val="5000"/>
                      </a:schemeClr>
                    </a:solidFill>
                  </a:rPr>
                  <a:t>: </a:t>
                </a:r>
              </a:p>
              <a:p>
                <a:pPr algn="l"/>
                <a:r>
                  <a:rPr lang="en-US" sz="2400" dirty="0">
                    <a:solidFill>
                      <a:schemeClr val="tx1">
                        <a:lumMod val="95000"/>
                        <a:lumOff val="5000"/>
                      </a:schemeClr>
                    </a:solidFill>
                  </a:rPr>
                  <a:t>                              </a:t>
                </a:r>
                <a:r>
                  <a:rPr lang="en-US" sz="2400" b="0" dirty="0">
                    <a:solidFill>
                      <a:schemeClr val="tx1">
                        <a:lumMod val="95000"/>
                        <a:lumOff val="5000"/>
                      </a:schemeClr>
                    </a:solidFill>
                  </a:rPr>
                  <a:t>   </a:t>
                </a:r>
                <a14:m>
                  <m:oMath xmlns:m="http://schemas.openxmlformats.org/officeDocument/2006/math">
                    <m:func>
                      <m:funcPr>
                        <m:ctrlPr>
                          <a:rPr lang="en-US" sz="2400" b="0" i="1" smtClean="0">
                            <a:solidFill>
                              <a:schemeClr val="tx1">
                                <a:lumMod val="95000"/>
                                <a:lumOff val="5000"/>
                              </a:schemeClr>
                            </a:solidFill>
                            <a:latin typeface="Cambria Math" panose="02040503050406030204" pitchFamily="18" charset="0"/>
                          </a:rPr>
                        </m:ctrlPr>
                      </m:funcPr>
                      <m:fName>
                        <m:r>
                          <m:rPr>
                            <m:sty m:val="p"/>
                          </m:rPr>
                          <a:rPr lang="en-US" sz="2400" b="0" i="0" smtClean="0">
                            <a:solidFill>
                              <a:schemeClr val="tx1">
                                <a:lumMod val="95000"/>
                                <a:lumOff val="5000"/>
                              </a:schemeClr>
                            </a:solidFill>
                            <a:latin typeface="Cambria Math" panose="02040503050406030204" pitchFamily="18" charset="0"/>
                          </a:rPr>
                          <m:t>ln</m:t>
                        </m:r>
                      </m:fName>
                      <m:e>
                        <m:f>
                          <m:fPr>
                            <m:ctrlPr>
                              <a:rPr lang="en-US" sz="2400" i="1" dirty="0">
                                <a:solidFill>
                                  <a:schemeClr val="tx1">
                                    <a:lumMod val="95000"/>
                                    <a:lumOff val="5000"/>
                                  </a:schemeClr>
                                </a:solidFill>
                                <a:latin typeface="Cambria Math" panose="02040503050406030204" pitchFamily="18" charset="0"/>
                              </a:rPr>
                            </m:ctrlPr>
                          </m:fPr>
                          <m:num>
                            <m:r>
                              <a:rPr lang="en-US" sz="2400" i="1" dirty="0">
                                <a:solidFill>
                                  <a:schemeClr val="tx1">
                                    <a:lumMod val="95000"/>
                                    <a:lumOff val="5000"/>
                                  </a:schemeClr>
                                </a:solidFill>
                                <a:latin typeface="Cambria Math" panose="02040503050406030204" pitchFamily="18" charset="0"/>
                                <a:ea typeface="Cambria Math" panose="02040503050406030204" pitchFamily="18" charset="0"/>
                              </a:rPr>
                              <m:t>𝜋</m:t>
                            </m:r>
                          </m:num>
                          <m:den>
                            <m:r>
                              <a:rPr lang="en-US" sz="2400" i="1" dirty="0">
                                <a:solidFill>
                                  <a:schemeClr val="tx1">
                                    <a:lumMod val="95000"/>
                                    <a:lumOff val="5000"/>
                                  </a:schemeClr>
                                </a:solidFill>
                                <a:latin typeface="Cambria Math" panose="02040503050406030204" pitchFamily="18" charset="0"/>
                              </a:rPr>
                              <m:t>1−</m:t>
                            </m:r>
                            <m:r>
                              <a:rPr lang="en-US" sz="2400" i="1" dirty="0">
                                <a:solidFill>
                                  <a:schemeClr val="tx1">
                                    <a:lumMod val="95000"/>
                                    <a:lumOff val="5000"/>
                                  </a:schemeClr>
                                </a:solidFill>
                                <a:latin typeface="Cambria Math" panose="02040503050406030204" pitchFamily="18" charset="0"/>
                                <a:ea typeface="Cambria Math" panose="02040503050406030204" pitchFamily="18" charset="0"/>
                              </a:rPr>
                              <m:t>𝜋</m:t>
                            </m:r>
                          </m:den>
                        </m:f>
                      </m:e>
                    </m:func>
                    <m:r>
                      <a:rPr lang="en-US" sz="2400" i="1">
                        <a:solidFill>
                          <a:schemeClr val="tx1">
                            <a:lumMod val="95000"/>
                            <a:lumOff val="5000"/>
                          </a:schemeClr>
                        </a:solidFill>
                        <a:latin typeface="Cambria Math" panose="02040503050406030204" pitchFamily="18" charset="0"/>
                      </a:rPr>
                      <m:t>=</m:t>
                    </m:r>
                    <m:sSub>
                      <m:sSubPr>
                        <m:ctrlPr>
                          <a:rPr lang="en-US" sz="2400" i="1">
                            <a:solidFill>
                              <a:schemeClr val="tx1">
                                <a:lumMod val="95000"/>
                                <a:lumOff val="5000"/>
                              </a:schemeClr>
                            </a:solidFill>
                            <a:latin typeface="Cambria Math" panose="02040503050406030204" pitchFamily="18" charset="0"/>
                          </a:rPr>
                        </m:ctrlPr>
                      </m:sSubPr>
                      <m:e>
                        <m:r>
                          <a:rPr lang="en-US" sz="2400" i="1">
                            <a:solidFill>
                              <a:schemeClr val="tx1">
                                <a:lumMod val="95000"/>
                                <a:lumOff val="5000"/>
                              </a:schemeClr>
                            </a:solidFill>
                            <a:latin typeface="Cambria Math" panose="02040503050406030204" pitchFamily="18" charset="0"/>
                            <a:ea typeface="Cambria Math" panose="02040503050406030204" pitchFamily="18" charset="0"/>
                          </a:rPr>
                          <m:t>𝛽</m:t>
                        </m:r>
                      </m:e>
                      <m:sub>
                        <m:r>
                          <a:rPr lang="en-US" sz="2400" i="1">
                            <a:solidFill>
                              <a:schemeClr val="tx1">
                                <a:lumMod val="95000"/>
                                <a:lumOff val="5000"/>
                              </a:schemeClr>
                            </a:solidFill>
                            <a:latin typeface="Cambria Math" panose="02040503050406030204" pitchFamily="18" charset="0"/>
                          </a:rPr>
                          <m:t>0</m:t>
                        </m:r>
                      </m:sub>
                    </m:sSub>
                    <m:r>
                      <a:rPr lang="en-US" sz="2400" i="1">
                        <a:solidFill>
                          <a:schemeClr val="tx1">
                            <a:lumMod val="95000"/>
                            <a:lumOff val="5000"/>
                          </a:schemeClr>
                        </a:solidFill>
                        <a:latin typeface="Cambria Math" panose="02040503050406030204" pitchFamily="18" charset="0"/>
                      </a:rPr>
                      <m:t>+</m:t>
                    </m:r>
                    <m:sSub>
                      <m:sSubPr>
                        <m:ctrlPr>
                          <a:rPr lang="en-US" sz="2400" i="1">
                            <a:solidFill>
                              <a:schemeClr val="tx1">
                                <a:lumMod val="95000"/>
                                <a:lumOff val="5000"/>
                              </a:schemeClr>
                            </a:solidFill>
                            <a:latin typeface="Cambria Math" panose="02040503050406030204" pitchFamily="18" charset="0"/>
                          </a:rPr>
                        </m:ctrlPr>
                      </m:sSubPr>
                      <m:e>
                        <m:sSub>
                          <m:sSubPr>
                            <m:ctrlPr>
                              <a:rPr lang="en-US" sz="2400" i="1">
                                <a:solidFill>
                                  <a:schemeClr val="tx1">
                                    <a:lumMod val="95000"/>
                                    <a:lumOff val="5000"/>
                                  </a:schemeClr>
                                </a:solidFill>
                                <a:latin typeface="Cambria Math" panose="02040503050406030204" pitchFamily="18" charset="0"/>
                              </a:rPr>
                            </m:ctrlPr>
                          </m:sSubPr>
                          <m:e>
                            <m:r>
                              <a:rPr lang="en-US" sz="2400" i="1">
                                <a:solidFill>
                                  <a:schemeClr val="tx1">
                                    <a:lumMod val="95000"/>
                                    <a:lumOff val="5000"/>
                                  </a:schemeClr>
                                </a:solidFill>
                                <a:latin typeface="Cambria Math" panose="02040503050406030204" pitchFamily="18" charset="0"/>
                                <a:ea typeface="Cambria Math" panose="02040503050406030204" pitchFamily="18" charset="0"/>
                              </a:rPr>
                              <m:t>𝛽</m:t>
                            </m:r>
                          </m:e>
                          <m:sub>
                            <m:r>
                              <a:rPr lang="en-US" sz="2400" i="1">
                                <a:solidFill>
                                  <a:schemeClr val="tx1">
                                    <a:lumMod val="95000"/>
                                    <a:lumOff val="5000"/>
                                  </a:schemeClr>
                                </a:solidFill>
                                <a:latin typeface="Cambria Math" panose="02040503050406030204" pitchFamily="18" charset="0"/>
                              </a:rPr>
                              <m:t>1</m:t>
                            </m:r>
                          </m:sub>
                        </m:sSub>
                        <m:r>
                          <a:rPr lang="en-US" sz="2400" i="1">
                            <a:solidFill>
                              <a:schemeClr val="tx1">
                                <a:lumMod val="95000"/>
                                <a:lumOff val="5000"/>
                              </a:schemeClr>
                            </a:solidFill>
                            <a:latin typeface="Cambria Math" panose="02040503050406030204" pitchFamily="18" charset="0"/>
                          </a:rPr>
                          <m:t>𝑥</m:t>
                        </m:r>
                      </m:e>
                      <m:sub>
                        <m:r>
                          <a:rPr lang="en-US" sz="2400" i="1">
                            <a:solidFill>
                              <a:schemeClr val="tx1">
                                <a:lumMod val="95000"/>
                                <a:lumOff val="5000"/>
                              </a:schemeClr>
                            </a:solidFill>
                            <a:latin typeface="Cambria Math" panose="02040503050406030204" pitchFamily="18" charset="0"/>
                            <a:ea typeface="Cambria Math" panose="02040503050406030204" pitchFamily="18" charset="0"/>
                          </a:rPr>
                          <m:t>1</m:t>
                        </m:r>
                      </m:sub>
                    </m:sSub>
                    <m:r>
                      <a:rPr lang="en-US" sz="2400" i="1">
                        <a:solidFill>
                          <a:schemeClr val="tx1">
                            <a:lumMod val="95000"/>
                            <a:lumOff val="5000"/>
                          </a:schemeClr>
                        </a:solidFill>
                        <a:latin typeface="Cambria Math" panose="02040503050406030204" pitchFamily="18" charset="0"/>
                      </a:rPr>
                      <m:t>+…+</m:t>
                    </m:r>
                    <m:sSub>
                      <m:sSubPr>
                        <m:ctrlPr>
                          <a:rPr lang="en-US" sz="2400" i="1">
                            <a:solidFill>
                              <a:schemeClr val="tx1">
                                <a:lumMod val="95000"/>
                                <a:lumOff val="5000"/>
                              </a:schemeClr>
                            </a:solidFill>
                            <a:latin typeface="Cambria Math" panose="02040503050406030204" pitchFamily="18" charset="0"/>
                          </a:rPr>
                        </m:ctrlPr>
                      </m:sSubPr>
                      <m:e>
                        <m:sSub>
                          <m:sSubPr>
                            <m:ctrlPr>
                              <a:rPr lang="en-US" sz="2400" i="1">
                                <a:solidFill>
                                  <a:schemeClr val="tx1">
                                    <a:lumMod val="95000"/>
                                    <a:lumOff val="5000"/>
                                  </a:schemeClr>
                                </a:solidFill>
                                <a:latin typeface="Cambria Math" panose="02040503050406030204" pitchFamily="18" charset="0"/>
                              </a:rPr>
                            </m:ctrlPr>
                          </m:sSubPr>
                          <m:e>
                            <m:r>
                              <a:rPr lang="en-US" sz="2400" i="1">
                                <a:solidFill>
                                  <a:schemeClr val="tx1">
                                    <a:lumMod val="95000"/>
                                    <a:lumOff val="5000"/>
                                  </a:schemeClr>
                                </a:solidFill>
                                <a:latin typeface="Cambria Math" panose="02040503050406030204" pitchFamily="18" charset="0"/>
                                <a:ea typeface="Cambria Math" panose="02040503050406030204" pitchFamily="18" charset="0"/>
                              </a:rPr>
                              <m:t>𝛽</m:t>
                            </m:r>
                          </m:e>
                          <m:sub>
                            <m:r>
                              <a:rPr lang="en-US" sz="2400" i="1">
                                <a:solidFill>
                                  <a:schemeClr val="tx1">
                                    <a:lumMod val="95000"/>
                                    <a:lumOff val="5000"/>
                                  </a:schemeClr>
                                </a:solidFill>
                                <a:latin typeface="Cambria Math" panose="02040503050406030204" pitchFamily="18" charset="0"/>
                                <a:ea typeface="Cambria Math" panose="02040503050406030204" pitchFamily="18" charset="0"/>
                              </a:rPr>
                              <m:t>𝑘</m:t>
                            </m:r>
                          </m:sub>
                        </m:sSub>
                        <m:r>
                          <a:rPr lang="en-US" sz="2400" i="1">
                            <a:solidFill>
                              <a:schemeClr val="tx1">
                                <a:lumMod val="95000"/>
                                <a:lumOff val="5000"/>
                              </a:schemeClr>
                            </a:solidFill>
                            <a:latin typeface="Cambria Math" panose="02040503050406030204" pitchFamily="18" charset="0"/>
                          </a:rPr>
                          <m:t>𝑥</m:t>
                        </m:r>
                      </m:e>
                      <m:sub>
                        <m:r>
                          <a:rPr lang="en-US" sz="2400" i="1">
                            <a:solidFill>
                              <a:schemeClr val="tx1">
                                <a:lumMod val="95000"/>
                                <a:lumOff val="5000"/>
                              </a:schemeClr>
                            </a:solidFill>
                            <a:latin typeface="Cambria Math" panose="02040503050406030204" pitchFamily="18" charset="0"/>
                          </a:rPr>
                          <m:t>𝑘</m:t>
                        </m:r>
                      </m:sub>
                    </m:sSub>
                  </m:oMath>
                </a14:m>
                <a:r>
                  <a:rPr lang="en-US" sz="2400" dirty="0">
                    <a:solidFill>
                      <a:schemeClr val="tx1">
                        <a:lumMod val="95000"/>
                        <a:lumOff val="5000"/>
                      </a:schemeClr>
                    </a:solidFill>
                  </a:rPr>
                  <a:t>.</a:t>
                </a:r>
              </a:p>
              <a:p>
                <a:endParaRPr lang="en-US" sz="2400" dirty="0">
                  <a:solidFill>
                    <a:srgbClr val="FFFFFF"/>
                  </a:solidFill>
                </a:endParaRPr>
              </a:p>
              <a:p>
                <a:endParaRPr lang="en-US" sz="2400" dirty="0">
                  <a:solidFill>
                    <a:srgbClr val="FFFFFF"/>
                  </a:solidFill>
                </a:endParaRPr>
              </a:p>
              <a:p>
                <a:pPr marL="0" indent="0">
                  <a:buNone/>
                </a:pPr>
                <a:endParaRPr lang="en-US" sz="2400" dirty="0">
                  <a:solidFill>
                    <a:srgbClr val="FFFFFF"/>
                  </a:solidFill>
                </a:endParaRPr>
              </a:p>
            </p:txBody>
          </p:sp>
        </mc:Choice>
        <mc:Fallback xmlns="">
          <p:sp>
            <p:nvSpPr>
              <p:cNvPr id="5" name="Content Placeholder 2">
                <a:extLst>
                  <a:ext uri="{FF2B5EF4-FFF2-40B4-BE49-F238E27FC236}">
                    <a16:creationId xmlns:a16="http://schemas.microsoft.com/office/drawing/2014/main" id="{8B96F238-70F4-4840-9BA4-FB0CCD8858BA}"/>
                  </a:ext>
                </a:extLst>
              </p:cNvPr>
              <p:cNvSpPr>
                <a:spLocks noGrp="1" noRot="1" noChangeAspect="1" noMove="1" noResize="1" noEditPoints="1" noAdjustHandles="1" noChangeArrowheads="1" noChangeShapeType="1" noTextEdit="1"/>
              </p:cNvSpPr>
              <p:nvPr>
                <p:ph type="subTitle" idx="1"/>
              </p:nvPr>
            </p:nvSpPr>
            <p:spPr>
              <a:xfrm>
                <a:off x="725305" y="1449704"/>
                <a:ext cx="11082337" cy="4793001"/>
              </a:xfrm>
              <a:blipFill>
                <a:blip r:embed="rId2"/>
                <a:stretch>
                  <a:fillRect l="-880" t="-1018"/>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2FA1A2C1-C30B-40D1-8D2B-99415B1C87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V="1">
            <a:off x="1022311" y="6411799"/>
            <a:ext cx="9348062" cy="108767"/>
          </a:xfrm>
          <a:prstGeom prst="rect">
            <a:avLst/>
          </a:prstGeom>
        </p:spPr>
      </p:pic>
      <p:pic>
        <p:nvPicPr>
          <p:cNvPr id="8" name="Picture 7">
            <a:extLst>
              <a:ext uri="{FF2B5EF4-FFF2-40B4-BE49-F238E27FC236}">
                <a16:creationId xmlns:a16="http://schemas.microsoft.com/office/drawing/2014/main" id="{65B3A1B8-7076-4E47-B64F-D4A9A6E0E8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1136314" y="1276319"/>
            <a:ext cx="10349837" cy="120423"/>
          </a:xfrm>
          <a:prstGeom prst="rect">
            <a:avLst/>
          </a:prstGeom>
        </p:spPr>
      </p:pic>
      <p:pic>
        <p:nvPicPr>
          <p:cNvPr id="9" name="Picture 8">
            <a:extLst>
              <a:ext uri="{FF2B5EF4-FFF2-40B4-BE49-F238E27FC236}">
                <a16:creationId xmlns:a16="http://schemas.microsoft.com/office/drawing/2014/main" id="{7A12BA31-C00F-4708-8D0F-7B06A285247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10154" y="6037529"/>
            <a:ext cx="700390" cy="823031"/>
          </a:xfrm>
          <a:prstGeom prst="rect">
            <a:avLst/>
          </a:prstGeom>
        </p:spPr>
      </p:pic>
      <p:sp>
        <p:nvSpPr>
          <p:cNvPr id="10" name="Slide Number Placeholder 3">
            <a:extLst>
              <a:ext uri="{FF2B5EF4-FFF2-40B4-BE49-F238E27FC236}">
                <a16:creationId xmlns:a16="http://schemas.microsoft.com/office/drawing/2014/main" id="{D2D04478-1FCA-42EF-A399-FB025FC322BF}"/>
              </a:ext>
            </a:extLst>
          </p:cNvPr>
          <p:cNvSpPr txBox="1">
            <a:spLocks/>
          </p:cNvSpPr>
          <p:nvPr/>
        </p:nvSpPr>
        <p:spPr>
          <a:xfrm>
            <a:off x="10807431" y="6081483"/>
            <a:ext cx="526320" cy="569779"/>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3A98EE3D-8CD1-4C3F-BD1C-C98C9596463C}" type="slidenum">
              <a:rPr lang="en-US" sz="2600" smtClean="0">
                <a:solidFill>
                  <a:schemeClr val="bg1"/>
                </a:solidFill>
              </a:rPr>
              <a:pPr algn="ctr"/>
              <a:t>33</a:t>
            </a:fld>
            <a:endParaRPr lang="en-US" sz="2600" dirty="0">
              <a:solidFill>
                <a:schemeClr val="bg1"/>
              </a:solidFill>
            </a:endParaRPr>
          </a:p>
        </p:txBody>
      </p:sp>
    </p:spTree>
    <p:extLst>
      <p:ext uri="{BB962C8B-B14F-4D97-AF65-F5344CB8AC3E}">
        <p14:creationId xmlns:p14="http://schemas.microsoft.com/office/powerpoint/2010/main" val="318288308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0DB60B-D44E-469C-B487-1D30FF664CFE}"/>
              </a:ext>
            </a:extLst>
          </p:cNvPr>
          <p:cNvSpPr>
            <a:spLocks noGrp="1"/>
          </p:cNvSpPr>
          <p:nvPr>
            <p:ph type="title"/>
          </p:nvPr>
        </p:nvSpPr>
        <p:spPr>
          <a:xfrm>
            <a:off x="169151" y="8"/>
            <a:ext cx="2341476" cy="3187611"/>
          </a:xfrm>
        </p:spPr>
        <p:txBody>
          <a:bodyPr>
            <a:normAutofit/>
          </a:bodyPr>
          <a:lstStyle/>
          <a:p>
            <a:r>
              <a:rPr lang="en-US" sz="2400" dirty="0">
                <a:solidFill>
                  <a:srgbClr val="FFFFFF"/>
                </a:solidFill>
              </a:rPr>
              <a:t>BINARY LOGISTIC REGRESSION</a:t>
            </a:r>
            <a:br>
              <a:rPr lang="en-US" sz="2400" dirty="0">
                <a:solidFill>
                  <a:srgbClr val="FFFFFF"/>
                </a:solidFill>
              </a:rPr>
            </a:br>
            <a:r>
              <a:rPr lang="en-US" sz="2400" dirty="0">
                <a:solidFill>
                  <a:srgbClr val="FFFFFF"/>
                </a:solidFill>
              </a:rPr>
              <a:t>EXAMPLE CONTINUES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19E71EA-C0CD-452C-8483-A0E0F9FAE2BD}"/>
                  </a:ext>
                </a:extLst>
              </p:cNvPr>
              <p:cNvSpPr>
                <a:spLocks noGrp="1"/>
              </p:cNvSpPr>
              <p:nvPr>
                <p:ph idx="1"/>
              </p:nvPr>
            </p:nvSpPr>
            <p:spPr>
              <a:xfrm>
                <a:off x="731520" y="1013428"/>
                <a:ext cx="10500360" cy="5134389"/>
              </a:xfrm>
            </p:spPr>
            <p:txBody>
              <a:bodyPr>
                <a:noAutofit/>
              </a:bodyPr>
              <a:lstStyle/>
              <a:p>
                <a:pPr>
                  <a:buClr>
                    <a:srgbClr val="7030A0"/>
                  </a:buClr>
                  <a:buFont typeface="Wingdings" panose="05000000000000000000" pitchFamily="2" charset="2"/>
                  <a:buChar char="q"/>
                </a:pPr>
                <a:r>
                  <a:rPr lang="en-US" sz="2400" dirty="0">
                    <a:solidFill>
                      <a:schemeClr val="tx1">
                        <a:lumMod val="95000"/>
                        <a:lumOff val="5000"/>
                      </a:schemeClr>
                    </a:solidFill>
                  </a:rPr>
                  <a:t>Fitted model is   </a:t>
                </a:r>
                <a14:m>
                  <m:oMath xmlns:m="http://schemas.openxmlformats.org/officeDocument/2006/math">
                    <m:acc>
                      <m:accPr>
                        <m:chr m:val="̂"/>
                        <m:ctrlPr>
                          <a:rPr lang="en-US" sz="2400" i="1" smtClean="0">
                            <a:solidFill>
                              <a:schemeClr val="tx1">
                                <a:lumMod val="95000"/>
                                <a:lumOff val="5000"/>
                              </a:schemeClr>
                            </a:solidFill>
                            <a:latin typeface="Cambria Math" panose="02040503050406030204" pitchFamily="18" charset="0"/>
                          </a:rPr>
                        </m:ctrlPr>
                      </m:accPr>
                      <m:e>
                        <m:r>
                          <a:rPr lang="en-US" sz="2400" i="1" smtClean="0">
                            <a:solidFill>
                              <a:schemeClr val="tx1">
                                <a:lumMod val="95000"/>
                                <a:lumOff val="5000"/>
                              </a:schemeClr>
                            </a:solidFill>
                            <a:latin typeface="Cambria Math" panose="02040503050406030204" pitchFamily="18" charset="0"/>
                            <a:ea typeface="Cambria Math" panose="02040503050406030204" pitchFamily="18" charset="0"/>
                          </a:rPr>
                          <m:t>𝜋</m:t>
                        </m:r>
                      </m:e>
                    </m:acc>
                    <m:r>
                      <a:rPr lang="en-US" sz="2400" i="1" smtClean="0">
                        <a:solidFill>
                          <a:schemeClr val="tx1">
                            <a:lumMod val="95000"/>
                            <a:lumOff val="5000"/>
                          </a:schemeClr>
                        </a:solidFill>
                        <a:latin typeface="Cambria Math" panose="02040503050406030204" pitchFamily="18" charset="0"/>
                      </a:rPr>
                      <m:t>=</m:t>
                    </m:r>
                    <m:acc>
                      <m:accPr>
                        <m:chr m:val="̂"/>
                        <m:ctrlPr>
                          <a:rPr lang="en-US" sz="2400" i="1" smtClean="0">
                            <a:solidFill>
                              <a:schemeClr val="tx1">
                                <a:lumMod val="95000"/>
                                <a:lumOff val="5000"/>
                              </a:schemeClr>
                            </a:solidFill>
                            <a:latin typeface="Cambria Math" panose="02040503050406030204" pitchFamily="18" charset="0"/>
                          </a:rPr>
                        </m:ctrlPr>
                      </m:accPr>
                      <m:e>
                        <m:r>
                          <a:rPr lang="en-US" sz="2400" i="1" smtClean="0">
                            <a:solidFill>
                              <a:schemeClr val="tx1">
                                <a:lumMod val="95000"/>
                                <a:lumOff val="5000"/>
                              </a:schemeClr>
                            </a:solidFill>
                            <a:latin typeface="Cambria Math" panose="02040503050406030204" pitchFamily="18" charset="0"/>
                          </a:rPr>
                          <m:t>𝑃</m:t>
                        </m:r>
                      </m:e>
                    </m:acc>
                    <m:r>
                      <a:rPr lang="en-US" sz="2400" i="1" smtClean="0">
                        <a:solidFill>
                          <a:schemeClr val="tx1">
                            <a:lumMod val="95000"/>
                            <a:lumOff val="5000"/>
                          </a:schemeClr>
                        </a:solidFill>
                        <a:latin typeface="Cambria Math" panose="02040503050406030204" pitchFamily="18" charset="0"/>
                      </a:rPr>
                      <m:t>(</m:t>
                    </m:r>
                    <m:r>
                      <a:rPr lang="en-US" sz="2400" i="1" smtClean="0">
                        <a:solidFill>
                          <a:schemeClr val="tx1">
                            <a:lumMod val="95000"/>
                            <a:lumOff val="5000"/>
                          </a:schemeClr>
                        </a:solidFill>
                        <a:latin typeface="Cambria Math" panose="02040503050406030204" pitchFamily="18" charset="0"/>
                      </a:rPr>
                      <m:t>𝑦</m:t>
                    </m:r>
                    <m:r>
                      <a:rPr lang="en-US" sz="2400" i="1" smtClean="0">
                        <a:solidFill>
                          <a:schemeClr val="tx1">
                            <a:lumMod val="95000"/>
                            <a:lumOff val="5000"/>
                          </a:schemeClr>
                        </a:solidFill>
                        <a:latin typeface="Cambria Math" panose="02040503050406030204" pitchFamily="18" charset="0"/>
                      </a:rPr>
                      <m:t>=1)=</m:t>
                    </m:r>
                    <m:f>
                      <m:fPr>
                        <m:ctrlPr>
                          <a:rPr lang="en-US" sz="2400" i="1" smtClean="0">
                            <a:solidFill>
                              <a:schemeClr val="tx1">
                                <a:lumMod val="95000"/>
                                <a:lumOff val="5000"/>
                              </a:schemeClr>
                            </a:solidFill>
                            <a:latin typeface="Cambria Math" panose="02040503050406030204" pitchFamily="18" charset="0"/>
                          </a:rPr>
                        </m:ctrlPr>
                      </m:fPr>
                      <m:num>
                        <m:func>
                          <m:funcPr>
                            <m:ctrlPr>
                              <a:rPr lang="en-US" sz="2400" b="0" i="1" smtClean="0">
                                <a:solidFill>
                                  <a:schemeClr val="tx1">
                                    <a:lumMod val="95000"/>
                                    <a:lumOff val="5000"/>
                                  </a:schemeClr>
                                </a:solidFill>
                                <a:latin typeface="Cambria Math" panose="02040503050406030204" pitchFamily="18" charset="0"/>
                              </a:rPr>
                            </m:ctrlPr>
                          </m:funcPr>
                          <m:fName>
                            <m:r>
                              <m:rPr>
                                <m:sty m:val="p"/>
                              </m:rPr>
                              <a:rPr lang="en-US" sz="2400" b="0" i="0" smtClean="0">
                                <a:solidFill>
                                  <a:schemeClr val="tx1">
                                    <a:lumMod val="95000"/>
                                    <a:lumOff val="5000"/>
                                  </a:schemeClr>
                                </a:solidFill>
                                <a:latin typeface="Cambria Math" panose="02040503050406030204" pitchFamily="18" charset="0"/>
                              </a:rPr>
                              <m:t>exp</m:t>
                            </m:r>
                          </m:fName>
                          <m:e>
                            <m:r>
                              <a:rPr lang="en-US" sz="2400" i="1">
                                <a:solidFill>
                                  <a:schemeClr val="tx1">
                                    <a:lumMod val="95000"/>
                                    <a:lumOff val="5000"/>
                                  </a:schemeClr>
                                </a:solidFill>
                                <a:latin typeface="Cambria Math" panose="02040503050406030204" pitchFamily="18" charset="0"/>
                              </a:rPr>
                              <m:t>(</m:t>
                            </m:r>
                            <m:sSub>
                              <m:sSubPr>
                                <m:ctrlPr>
                                  <a:rPr lang="en-US" sz="2400" i="1">
                                    <a:solidFill>
                                      <a:schemeClr val="tx1">
                                        <a:lumMod val="95000"/>
                                        <a:lumOff val="5000"/>
                                      </a:schemeClr>
                                    </a:solidFill>
                                    <a:latin typeface="Cambria Math" panose="02040503050406030204" pitchFamily="18" charset="0"/>
                                  </a:rPr>
                                </m:ctrlPr>
                              </m:sSubPr>
                              <m:e>
                                <m:acc>
                                  <m:accPr>
                                    <m:chr m:val="̂"/>
                                    <m:ctrlPr>
                                      <a:rPr lang="en-US" sz="2400" i="1">
                                        <a:solidFill>
                                          <a:schemeClr val="tx1">
                                            <a:lumMod val="95000"/>
                                            <a:lumOff val="5000"/>
                                          </a:schemeClr>
                                        </a:solidFill>
                                        <a:latin typeface="Cambria Math" panose="02040503050406030204" pitchFamily="18" charset="0"/>
                                      </a:rPr>
                                    </m:ctrlPr>
                                  </m:accPr>
                                  <m:e>
                                    <m:r>
                                      <a:rPr lang="en-US" sz="2400" i="1">
                                        <a:solidFill>
                                          <a:schemeClr val="tx1">
                                            <a:lumMod val="95000"/>
                                            <a:lumOff val="5000"/>
                                          </a:schemeClr>
                                        </a:solidFill>
                                        <a:latin typeface="Cambria Math" panose="02040503050406030204" pitchFamily="18" charset="0"/>
                                        <a:ea typeface="Cambria Math" panose="02040503050406030204" pitchFamily="18" charset="0"/>
                                      </a:rPr>
                                      <m:t>𝛽</m:t>
                                    </m:r>
                                  </m:e>
                                </m:acc>
                              </m:e>
                              <m:sub>
                                <m:r>
                                  <a:rPr lang="en-US" sz="2400" i="1">
                                    <a:solidFill>
                                      <a:schemeClr val="tx1">
                                        <a:lumMod val="95000"/>
                                        <a:lumOff val="5000"/>
                                      </a:schemeClr>
                                    </a:solidFill>
                                    <a:latin typeface="Cambria Math" panose="02040503050406030204" pitchFamily="18" charset="0"/>
                                  </a:rPr>
                                  <m:t>0</m:t>
                                </m:r>
                              </m:sub>
                            </m:sSub>
                            <m:r>
                              <a:rPr lang="en-US" sz="2400" i="1">
                                <a:solidFill>
                                  <a:schemeClr val="tx1">
                                    <a:lumMod val="95000"/>
                                    <a:lumOff val="5000"/>
                                  </a:schemeClr>
                                </a:solidFill>
                                <a:latin typeface="Cambria Math" panose="02040503050406030204" pitchFamily="18" charset="0"/>
                              </a:rPr>
                              <m:t>+</m:t>
                            </m:r>
                            <m:sSub>
                              <m:sSubPr>
                                <m:ctrlPr>
                                  <a:rPr lang="en-US" sz="2400" i="1">
                                    <a:solidFill>
                                      <a:schemeClr val="tx1">
                                        <a:lumMod val="95000"/>
                                        <a:lumOff val="5000"/>
                                      </a:schemeClr>
                                    </a:solidFill>
                                    <a:latin typeface="Cambria Math" panose="02040503050406030204" pitchFamily="18" charset="0"/>
                                  </a:rPr>
                                </m:ctrlPr>
                              </m:sSubPr>
                              <m:e>
                                <m:acc>
                                  <m:accPr>
                                    <m:chr m:val="̂"/>
                                    <m:ctrlPr>
                                      <a:rPr lang="en-US" sz="2400" i="1">
                                        <a:solidFill>
                                          <a:schemeClr val="tx1">
                                            <a:lumMod val="95000"/>
                                            <a:lumOff val="5000"/>
                                          </a:schemeClr>
                                        </a:solidFill>
                                        <a:latin typeface="Cambria Math" panose="02040503050406030204" pitchFamily="18" charset="0"/>
                                      </a:rPr>
                                    </m:ctrlPr>
                                  </m:accPr>
                                  <m:e>
                                    <m:r>
                                      <a:rPr lang="en-US" sz="2400" i="1">
                                        <a:solidFill>
                                          <a:schemeClr val="tx1">
                                            <a:lumMod val="95000"/>
                                            <a:lumOff val="5000"/>
                                          </a:schemeClr>
                                        </a:solidFill>
                                        <a:latin typeface="Cambria Math" panose="02040503050406030204" pitchFamily="18" charset="0"/>
                                        <a:ea typeface="Cambria Math" panose="02040503050406030204" pitchFamily="18" charset="0"/>
                                      </a:rPr>
                                      <m:t>𝛽</m:t>
                                    </m:r>
                                  </m:e>
                                </m:acc>
                              </m:e>
                              <m:sub>
                                <m:r>
                                  <a:rPr lang="en-US" sz="2400" i="1">
                                    <a:solidFill>
                                      <a:schemeClr val="tx1">
                                        <a:lumMod val="95000"/>
                                        <a:lumOff val="5000"/>
                                      </a:schemeClr>
                                    </a:solidFill>
                                    <a:latin typeface="Cambria Math" panose="02040503050406030204" pitchFamily="18" charset="0"/>
                                  </a:rPr>
                                  <m:t>1</m:t>
                                </m:r>
                              </m:sub>
                            </m:sSub>
                            <m:sSub>
                              <m:sSubPr>
                                <m:ctrlPr>
                                  <a:rPr lang="en-US" sz="2400" i="1">
                                    <a:solidFill>
                                      <a:schemeClr val="tx1">
                                        <a:lumMod val="95000"/>
                                        <a:lumOff val="5000"/>
                                      </a:schemeClr>
                                    </a:solidFill>
                                    <a:latin typeface="Cambria Math" panose="02040503050406030204" pitchFamily="18" charset="0"/>
                                  </a:rPr>
                                </m:ctrlPr>
                              </m:sSubPr>
                              <m:e>
                                <m:r>
                                  <a:rPr lang="en-US" sz="2400" i="1">
                                    <a:solidFill>
                                      <a:schemeClr val="tx1">
                                        <a:lumMod val="95000"/>
                                        <a:lumOff val="5000"/>
                                      </a:schemeClr>
                                    </a:solidFill>
                                    <a:latin typeface="Cambria Math" panose="02040503050406030204" pitchFamily="18" charset="0"/>
                                  </a:rPr>
                                  <m:t>𝑥</m:t>
                                </m:r>
                              </m:e>
                              <m:sub>
                                <m:r>
                                  <a:rPr lang="en-US" sz="2400" i="1">
                                    <a:solidFill>
                                      <a:schemeClr val="tx1">
                                        <a:lumMod val="95000"/>
                                        <a:lumOff val="5000"/>
                                      </a:schemeClr>
                                    </a:solidFill>
                                    <a:latin typeface="Cambria Math" panose="02040503050406030204" pitchFamily="18" charset="0"/>
                                  </a:rPr>
                                  <m:t>1</m:t>
                                </m:r>
                              </m:sub>
                            </m:sSub>
                            <m:r>
                              <a:rPr lang="en-US" sz="2400" i="1">
                                <a:solidFill>
                                  <a:schemeClr val="tx1">
                                    <a:lumMod val="95000"/>
                                    <a:lumOff val="5000"/>
                                  </a:schemeClr>
                                </a:solidFill>
                                <a:latin typeface="Cambria Math" panose="02040503050406030204" pitchFamily="18" charset="0"/>
                              </a:rPr>
                              <m:t>+…+</m:t>
                            </m:r>
                            <m:sSub>
                              <m:sSubPr>
                                <m:ctrlPr>
                                  <a:rPr lang="en-US" sz="2400" i="1">
                                    <a:solidFill>
                                      <a:schemeClr val="tx1">
                                        <a:lumMod val="95000"/>
                                        <a:lumOff val="5000"/>
                                      </a:schemeClr>
                                    </a:solidFill>
                                    <a:latin typeface="Cambria Math" panose="02040503050406030204" pitchFamily="18" charset="0"/>
                                  </a:rPr>
                                </m:ctrlPr>
                              </m:sSubPr>
                              <m:e>
                                <m:acc>
                                  <m:accPr>
                                    <m:chr m:val="̂"/>
                                    <m:ctrlPr>
                                      <a:rPr lang="en-US" sz="2400" i="1">
                                        <a:solidFill>
                                          <a:schemeClr val="tx1">
                                            <a:lumMod val="95000"/>
                                            <a:lumOff val="5000"/>
                                          </a:schemeClr>
                                        </a:solidFill>
                                        <a:latin typeface="Cambria Math" panose="02040503050406030204" pitchFamily="18" charset="0"/>
                                      </a:rPr>
                                    </m:ctrlPr>
                                  </m:accPr>
                                  <m:e>
                                    <m:r>
                                      <a:rPr lang="en-US" sz="2400" i="1">
                                        <a:solidFill>
                                          <a:schemeClr val="tx1">
                                            <a:lumMod val="95000"/>
                                            <a:lumOff val="5000"/>
                                          </a:schemeClr>
                                        </a:solidFill>
                                        <a:latin typeface="Cambria Math" panose="02040503050406030204" pitchFamily="18" charset="0"/>
                                        <a:ea typeface="Cambria Math" panose="02040503050406030204" pitchFamily="18" charset="0"/>
                                      </a:rPr>
                                      <m:t>𝛽</m:t>
                                    </m:r>
                                  </m:e>
                                </m:acc>
                              </m:e>
                              <m:sub>
                                <m:r>
                                  <a:rPr lang="en-US" sz="2400" i="1">
                                    <a:solidFill>
                                      <a:schemeClr val="tx1">
                                        <a:lumMod val="95000"/>
                                        <a:lumOff val="5000"/>
                                      </a:schemeClr>
                                    </a:solidFill>
                                    <a:latin typeface="Cambria Math" panose="02040503050406030204" pitchFamily="18" charset="0"/>
                                    <a:ea typeface="Cambria Math" panose="02040503050406030204" pitchFamily="18" charset="0"/>
                                  </a:rPr>
                                  <m:t>𝑘</m:t>
                                </m:r>
                              </m:sub>
                            </m:sSub>
                            <m:sSub>
                              <m:sSubPr>
                                <m:ctrlPr>
                                  <a:rPr lang="en-US" sz="2400" i="1">
                                    <a:solidFill>
                                      <a:schemeClr val="tx1">
                                        <a:lumMod val="95000"/>
                                        <a:lumOff val="5000"/>
                                      </a:schemeClr>
                                    </a:solidFill>
                                    <a:latin typeface="Cambria Math" panose="02040503050406030204" pitchFamily="18" charset="0"/>
                                    <a:ea typeface="Cambria Math" panose="02040503050406030204" pitchFamily="18" charset="0"/>
                                  </a:rPr>
                                </m:ctrlPr>
                              </m:sSubPr>
                              <m:e>
                                <m:r>
                                  <a:rPr lang="en-US" sz="2400" i="1">
                                    <a:solidFill>
                                      <a:schemeClr val="tx1">
                                        <a:lumMod val="95000"/>
                                        <a:lumOff val="5000"/>
                                      </a:schemeClr>
                                    </a:solidFill>
                                    <a:latin typeface="Cambria Math" panose="02040503050406030204" pitchFamily="18" charset="0"/>
                                    <a:ea typeface="Cambria Math" panose="02040503050406030204" pitchFamily="18" charset="0"/>
                                  </a:rPr>
                                  <m:t>𝑥</m:t>
                                </m:r>
                              </m:e>
                              <m:sub>
                                <m:r>
                                  <a:rPr lang="en-US" sz="2400" i="1">
                                    <a:solidFill>
                                      <a:schemeClr val="tx1">
                                        <a:lumMod val="95000"/>
                                        <a:lumOff val="5000"/>
                                      </a:schemeClr>
                                    </a:solidFill>
                                    <a:latin typeface="Cambria Math" panose="02040503050406030204" pitchFamily="18" charset="0"/>
                                    <a:ea typeface="Cambria Math" panose="02040503050406030204" pitchFamily="18" charset="0"/>
                                  </a:rPr>
                                  <m:t>𝑘</m:t>
                                </m:r>
                              </m:sub>
                            </m:sSub>
                            <m:r>
                              <a:rPr lang="en-US" sz="2400" i="1">
                                <a:solidFill>
                                  <a:schemeClr val="tx1">
                                    <a:lumMod val="95000"/>
                                    <a:lumOff val="5000"/>
                                  </a:schemeClr>
                                </a:solidFill>
                                <a:latin typeface="Cambria Math" panose="02040503050406030204" pitchFamily="18" charset="0"/>
                              </a:rPr>
                              <m:t>)</m:t>
                            </m:r>
                          </m:e>
                        </m:func>
                      </m:num>
                      <m:den>
                        <m:r>
                          <a:rPr lang="en-US" sz="2400" i="1" smtClean="0">
                            <a:solidFill>
                              <a:schemeClr val="tx1">
                                <a:lumMod val="95000"/>
                                <a:lumOff val="5000"/>
                              </a:schemeClr>
                            </a:solidFill>
                            <a:latin typeface="Cambria Math" panose="02040503050406030204" pitchFamily="18" charset="0"/>
                          </a:rPr>
                          <m:t>1+</m:t>
                        </m:r>
                        <m:func>
                          <m:funcPr>
                            <m:ctrlPr>
                              <a:rPr lang="en-US" sz="2400" i="1">
                                <a:solidFill>
                                  <a:schemeClr val="tx1">
                                    <a:lumMod val="95000"/>
                                    <a:lumOff val="5000"/>
                                  </a:schemeClr>
                                </a:solidFill>
                                <a:latin typeface="Cambria Math" panose="02040503050406030204" pitchFamily="18" charset="0"/>
                              </a:rPr>
                            </m:ctrlPr>
                          </m:funcPr>
                          <m:fName>
                            <m:r>
                              <m:rPr>
                                <m:sty m:val="p"/>
                              </m:rPr>
                              <a:rPr lang="en-US" sz="2400">
                                <a:solidFill>
                                  <a:schemeClr val="tx1">
                                    <a:lumMod val="95000"/>
                                    <a:lumOff val="5000"/>
                                  </a:schemeClr>
                                </a:solidFill>
                                <a:latin typeface="Cambria Math" panose="02040503050406030204" pitchFamily="18" charset="0"/>
                              </a:rPr>
                              <m:t>exp</m:t>
                            </m:r>
                          </m:fName>
                          <m:e>
                            <m:r>
                              <a:rPr lang="en-US" sz="2400" i="1">
                                <a:solidFill>
                                  <a:schemeClr val="tx1">
                                    <a:lumMod val="95000"/>
                                    <a:lumOff val="5000"/>
                                  </a:schemeClr>
                                </a:solidFill>
                                <a:latin typeface="Cambria Math" panose="02040503050406030204" pitchFamily="18" charset="0"/>
                              </a:rPr>
                              <m:t>(</m:t>
                            </m:r>
                            <m:sSub>
                              <m:sSubPr>
                                <m:ctrlPr>
                                  <a:rPr lang="en-US" sz="2400" i="1">
                                    <a:solidFill>
                                      <a:schemeClr val="tx1">
                                        <a:lumMod val="95000"/>
                                        <a:lumOff val="5000"/>
                                      </a:schemeClr>
                                    </a:solidFill>
                                    <a:latin typeface="Cambria Math" panose="02040503050406030204" pitchFamily="18" charset="0"/>
                                  </a:rPr>
                                </m:ctrlPr>
                              </m:sSubPr>
                              <m:e>
                                <m:acc>
                                  <m:accPr>
                                    <m:chr m:val="̂"/>
                                    <m:ctrlPr>
                                      <a:rPr lang="en-US" sz="2400" i="1">
                                        <a:solidFill>
                                          <a:schemeClr val="tx1">
                                            <a:lumMod val="95000"/>
                                            <a:lumOff val="5000"/>
                                          </a:schemeClr>
                                        </a:solidFill>
                                        <a:latin typeface="Cambria Math" panose="02040503050406030204" pitchFamily="18" charset="0"/>
                                      </a:rPr>
                                    </m:ctrlPr>
                                  </m:accPr>
                                  <m:e>
                                    <m:r>
                                      <a:rPr lang="en-US" sz="2400" i="1">
                                        <a:solidFill>
                                          <a:schemeClr val="tx1">
                                            <a:lumMod val="95000"/>
                                            <a:lumOff val="5000"/>
                                          </a:schemeClr>
                                        </a:solidFill>
                                        <a:latin typeface="Cambria Math" panose="02040503050406030204" pitchFamily="18" charset="0"/>
                                        <a:ea typeface="Cambria Math" panose="02040503050406030204" pitchFamily="18" charset="0"/>
                                      </a:rPr>
                                      <m:t>𝛽</m:t>
                                    </m:r>
                                  </m:e>
                                </m:acc>
                              </m:e>
                              <m:sub>
                                <m:r>
                                  <a:rPr lang="en-US" sz="2400" i="1">
                                    <a:solidFill>
                                      <a:schemeClr val="tx1">
                                        <a:lumMod val="95000"/>
                                        <a:lumOff val="5000"/>
                                      </a:schemeClr>
                                    </a:solidFill>
                                    <a:latin typeface="Cambria Math" panose="02040503050406030204" pitchFamily="18" charset="0"/>
                                  </a:rPr>
                                  <m:t>0</m:t>
                                </m:r>
                              </m:sub>
                            </m:sSub>
                            <m:r>
                              <a:rPr lang="en-US" sz="2400" i="1">
                                <a:solidFill>
                                  <a:schemeClr val="tx1">
                                    <a:lumMod val="95000"/>
                                    <a:lumOff val="5000"/>
                                  </a:schemeClr>
                                </a:solidFill>
                                <a:latin typeface="Cambria Math" panose="02040503050406030204" pitchFamily="18" charset="0"/>
                              </a:rPr>
                              <m:t>+</m:t>
                            </m:r>
                            <m:sSub>
                              <m:sSubPr>
                                <m:ctrlPr>
                                  <a:rPr lang="en-US" sz="2400" i="1">
                                    <a:solidFill>
                                      <a:schemeClr val="tx1">
                                        <a:lumMod val="95000"/>
                                        <a:lumOff val="5000"/>
                                      </a:schemeClr>
                                    </a:solidFill>
                                    <a:latin typeface="Cambria Math" panose="02040503050406030204" pitchFamily="18" charset="0"/>
                                  </a:rPr>
                                </m:ctrlPr>
                              </m:sSubPr>
                              <m:e>
                                <m:acc>
                                  <m:accPr>
                                    <m:chr m:val="̂"/>
                                    <m:ctrlPr>
                                      <a:rPr lang="en-US" sz="2400" i="1">
                                        <a:solidFill>
                                          <a:schemeClr val="tx1">
                                            <a:lumMod val="95000"/>
                                            <a:lumOff val="5000"/>
                                          </a:schemeClr>
                                        </a:solidFill>
                                        <a:latin typeface="Cambria Math" panose="02040503050406030204" pitchFamily="18" charset="0"/>
                                      </a:rPr>
                                    </m:ctrlPr>
                                  </m:accPr>
                                  <m:e>
                                    <m:r>
                                      <a:rPr lang="en-US" sz="2400" i="1">
                                        <a:solidFill>
                                          <a:schemeClr val="tx1">
                                            <a:lumMod val="95000"/>
                                            <a:lumOff val="5000"/>
                                          </a:schemeClr>
                                        </a:solidFill>
                                        <a:latin typeface="Cambria Math" panose="02040503050406030204" pitchFamily="18" charset="0"/>
                                        <a:ea typeface="Cambria Math" panose="02040503050406030204" pitchFamily="18" charset="0"/>
                                      </a:rPr>
                                      <m:t>𝛽</m:t>
                                    </m:r>
                                  </m:e>
                                </m:acc>
                              </m:e>
                              <m:sub>
                                <m:r>
                                  <a:rPr lang="en-US" sz="2400" i="1">
                                    <a:solidFill>
                                      <a:schemeClr val="tx1">
                                        <a:lumMod val="95000"/>
                                        <a:lumOff val="5000"/>
                                      </a:schemeClr>
                                    </a:solidFill>
                                    <a:latin typeface="Cambria Math" panose="02040503050406030204" pitchFamily="18" charset="0"/>
                                  </a:rPr>
                                  <m:t>1</m:t>
                                </m:r>
                              </m:sub>
                            </m:sSub>
                            <m:sSub>
                              <m:sSubPr>
                                <m:ctrlPr>
                                  <a:rPr lang="en-US" sz="2400" i="1">
                                    <a:solidFill>
                                      <a:schemeClr val="tx1">
                                        <a:lumMod val="95000"/>
                                        <a:lumOff val="5000"/>
                                      </a:schemeClr>
                                    </a:solidFill>
                                    <a:latin typeface="Cambria Math" panose="02040503050406030204" pitchFamily="18" charset="0"/>
                                  </a:rPr>
                                </m:ctrlPr>
                              </m:sSubPr>
                              <m:e>
                                <m:r>
                                  <a:rPr lang="en-US" sz="2400" i="1">
                                    <a:solidFill>
                                      <a:schemeClr val="tx1">
                                        <a:lumMod val="95000"/>
                                        <a:lumOff val="5000"/>
                                      </a:schemeClr>
                                    </a:solidFill>
                                    <a:latin typeface="Cambria Math" panose="02040503050406030204" pitchFamily="18" charset="0"/>
                                  </a:rPr>
                                  <m:t>𝑥</m:t>
                                </m:r>
                              </m:e>
                              <m:sub>
                                <m:r>
                                  <a:rPr lang="en-US" sz="2400" i="1">
                                    <a:solidFill>
                                      <a:schemeClr val="tx1">
                                        <a:lumMod val="95000"/>
                                        <a:lumOff val="5000"/>
                                      </a:schemeClr>
                                    </a:solidFill>
                                    <a:latin typeface="Cambria Math" panose="02040503050406030204" pitchFamily="18" charset="0"/>
                                  </a:rPr>
                                  <m:t>1</m:t>
                                </m:r>
                              </m:sub>
                            </m:sSub>
                            <m:r>
                              <a:rPr lang="en-US" sz="2400" i="1">
                                <a:solidFill>
                                  <a:schemeClr val="tx1">
                                    <a:lumMod val="95000"/>
                                    <a:lumOff val="5000"/>
                                  </a:schemeClr>
                                </a:solidFill>
                                <a:latin typeface="Cambria Math" panose="02040503050406030204" pitchFamily="18" charset="0"/>
                              </a:rPr>
                              <m:t>+…+</m:t>
                            </m:r>
                            <m:sSub>
                              <m:sSubPr>
                                <m:ctrlPr>
                                  <a:rPr lang="en-US" sz="2400" i="1">
                                    <a:solidFill>
                                      <a:schemeClr val="tx1">
                                        <a:lumMod val="95000"/>
                                        <a:lumOff val="5000"/>
                                      </a:schemeClr>
                                    </a:solidFill>
                                    <a:latin typeface="Cambria Math" panose="02040503050406030204" pitchFamily="18" charset="0"/>
                                  </a:rPr>
                                </m:ctrlPr>
                              </m:sSubPr>
                              <m:e>
                                <m:acc>
                                  <m:accPr>
                                    <m:chr m:val="̂"/>
                                    <m:ctrlPr>
                                      <a:rPr lang="en-US" sz="2400" i="1">
                                        <a:solidFill>
                                          <a:schemeClr val="tx1">
                                            <a:lumMod val="95000"/>
                                            <a:lumOff val="5000"/>
                                          </a:schemeClr>
                                        </a:solidFill>
                                        <a:latin typeface="Cambria Math" panose="02040503050406030204" pitchFamily="18" charset="0"/>
                                      </a:rPr>
                                    </m:ctrlPr>
                                  </m:accPr>
                                  <m:e>
                                    <m:r>
                                      <a:rPr lang="en-US" sz="2400" i="1">
                                        <a:solidFill>
                                          <a:schemeClr val="tx1">
                                            <a:lumMod val="95000"/>
                                            <a:lumOff val="5000"/>
                                          </a:schemeClr>
                                        </a:solidFill>
                                        <a:latin typeface="Cambria Math" panose="02040503050406030204" pitchFamily="18" charset="0"/>
                                        <a:ea typeface="Cambria Math" panose="02040503050406030204" pitchFamily="18" charset="0"/>
                                      </a:rPr>
                                      <m:t>𝛽</m:t>
                                    </m:r>
                                  </m:e>
                                </m:acc>
                              </m:e>
                              <m:sub>
                                <m:r>
                                  <a:rPr lang="en-US" sz="2400" i="1">
                                    <a:solidFill>
                                      <a:schemeClr val="tx1">
                                        <a:lumMod val="95000"/>
                                        <a:lumOff val="5000"/>
                                      </a:schemeClr>
                                    </a:solidFill>
                                    <a:latin typeface="Cambria Math" panose="02040503050406030204" pitchFamily="18" charset="0"/>
                                    <a:ea typeface="Cambria Math" panose="02040503050406030204" pitchFamily="18" charset="0"/>
                                  </a:rPr>
                                  <m:t>𝑘</m:t>
                                </m:r>
                              </m:sub>
                            </m:sSub>
                            <m:sSub>
                              <m:sSubPr>
                                <m:ctrlPr>
                                  <a:rPr lang="en-US" sz="2400" i="1">
                                    <a:solidFill>
                                      <a:schemeClr val="tx1">
                                        <a:lumMod val="95000"/>
                                        <a:lumOff val="5000"/>
                                      </a:schemeClr>
                                    </a:solidFill>
                                    <a:latin typeface="Cambria Math" panose="02040503050406030204" pitchFamily="18" charset="0"/>
                                    <a:ea typeface="Cambria Math" panose="02040503050406030204" pitchFamily="18" charset="0"/>
                                  </a:rPr>
                                </m:ctrlPr>
                              </m:sSubPr>
                              <m:e>
                                <m:r>
                                  <a:rPr lang="en-US" sz="2400" i="1">
                                    <a:solidFill>
                                      <a:schemeClr val="tx1">
                                        <a:lumMod val="95000"/>
                                        <a:lumOff val="5000"/>
                                      </a:schemeClr>
                                    </a:solidFill>
                                    <a:latin typeface="Cambria Math" panose="02040503050406030204" pitchFamily="18" charset="0"/>
                                    <a:ea typeface="Cambria Math" panose="02040503050406030204" pitchFamily="18" charset="0"/>
                                  </a:rPr>
                                  <m:t>𝑥</m:t>
                                </m:r>
                              </m:e>
                              <m:sub>
                                <m:r>
                                  <a:rPr lang="en-US" sz="2400" i="1">
                                    <a:solidFill>
                                      <a:schemeClr val="tx1">
                                        <a:lumMod val="95000"/>
                                        <a:lumOff val="5000"/>
                                      </a:schemeClr>
                                    </a:solidFill>
                                    <a:latin typeface="Cambria Math" panose="02040503050406030204" pitchFamily="18" charset="0"/>
                                    <a:ea typeface="Cambria Math" panose="02040503050406030204" pitchFamily="18" charset="0"/>
                                  </a:rPr>
                                  <m:t>𝑘</m:t>
                                </m:r>
                              </m:sub>
                            </m:sSub>
                            <m:r>
                              <a:rPr lang="en-US" sz="2400" i="1">
                                <a:solidFill>
                                  <a:schemeClr val="tx1">
                                    <a:lumMod val="95000"/>
                                    <a:lumOff val="5000"/>
                                  </a:schemeClr>
                                </a:solidFill>
                                <a:latin typeface="Cambria Math" panose="02040503050406030204" pitchFamily="18" charset="0"/>
                              </a:rPr>
                              <m:t>)</m:t>
                            </m:r>
                          </m:e>
                        </m:func>
                      </m:den>
                    </m:f>
                  </m:oMath>
                </a14:m>
                <a:r>
                  <a:rPr lang="en-US" sz="2400" dirty="0">
                    <a:solidFill>
                      <a:schemeClr val="tx1">
                        <a:lumMod val="95000"/>
                        <a:lumOff val="5000"/>
                      </a:schemeClr>
                    </a:solidFill>
                  </a:rPr>
                  <a:t>. Equivalently, </a:t>
                </a:r>
              </a:p>
              <a:p>
                <a:pPr marL="0" indent="0">
                  <a:buNone/>
                </a:pPr>
                <a:r>
                  <a:rPr lang="en-US" sz="2400" dirty="0">
                    <a:solidFill>
                      <a:schemeClr val="tx1">
                        <a:lumMod val="95000"/>
                        <a:lumOff val="5000"/>
                      </a:schemeClr>
                    </a:solidFill>
                  </a:rPr>
                  <a:t>   the fitted </a:t>
                </a:r>
                <a:r>
                  <a:rPr lang="en-US" sz="2400" i="1" dirty="0">
                    <a:solidFill>
                      <a:schemeClr val="tx1">
                        <a:lumMod val="95000"/>
                        <a:lumOff val="5000"/>
                      </a:schemeClr>
                    </a:solidFill>
                  </a:rPr>
                  <a:t>odds in favor of </a:t>
                </a:r>
                <a14:m>
                  <m:oMath xmlns:m="http://schemas.openxmlformats.org/officeDocument/2006/math">
                    <m:r>
                      <a:rPr lang="en-US" sz="2400" i="1" smtClean="0">
                        <a:solidFill>
                          <a:schemeClr val="tx1">
                            <a:lumMod val="95000"/>
                            <a:lumOff val="5000"/>
                          </a:schemeClr>
                        </a:solidFill>
                        <a:latin typeface="Cambria Math" panose="02040503050406030204" pitchFamily="18" charset="0"/>
                      </a:rPr>
                      <m:t>𝑦</m:t>
                    </m:r>
                    <m:r>
                      <a:rPr lang="en-US" sz="2400" i="1" smtClean="0">
                        <a:solidFill>
                          <a:schemeClr val="tx1">
                            <a:lumMod val="95000"/>
                            <a:lumOff val="5000"/>
                          </a:schemeClr>
                        </a:solidFill>
                        <a:latin typeface="Cambria Math" panose="02040503050406030204" pitchFamily="18" charset="0"/>
                      </a:rPr>
                      <m:t>=1</m:t>
                    </m:r>
                  </m:oMath>
                </a14:m>
                <a:r>
                  <a:rPr lang="en-US" sz="2400" dirty="0">
                    <a:solidFill>
                      <a:schemeClr val="tx1">
                        <a:lumMod val="95000"/>
                        <a:lumOff val="5000"/>
                      </a:schemeClr>
                    </a:solidFill>
                  </a:rPr>
                  <a:t> can be written as </a:t>
                </a:r>
                <a:r>
                  <a:rPr lang="en-US" sz="2400" dirty="0">
                    <a:solidFill>
                      <a:schemeClr val="tx1">
                        <a:lumMod val="95000"/>
                        <a:lumOff val="5000"/>
                      </a:schemeClr>
                    </a:solidFill>
                    <a:ea typeface="Cambria Math" panose="02040503050406030204" pitchFamily="18" charset="0"/>
                  </a:rPr>
                  <a:t> </a:t>
                </a:r>
              </a:p>
              <a:p>
                <a:pPr marL="0" indent="0">
                  <a:buNone/>
                </a:pPr>
                <a:r>
                  <a:rPr lang="en-US" sz="2400" dirty="0">
                    <a:solidFill>
                      <a:schemeClr val="tx1">
                        <a:lumMod val="95000"/>
                        <a:lumOff val="5000"/>
                      </a:schemeClr>
                    </a:solidFill>
                    <a:ea typeface="Cambria Math" panose="02040503050406030204" pitchFamily="18" charset="0"/>
                  </a:rPr>
                  <a:t>                               </a:t>
                </a:r>
                <a14:m>
                  <m:oMath xmlns:m="http://schemas.openxmlformats.org/officeDocument/2006/math">
                    <m:f>
                      <m:fPr>
                        <m:ctrlPr>
                          <a:rPr lang="en-US" sz="2400" i="1" smtClean="0">
                            <a:solidFill>
                              <a:schemeClr val="tx1">
                                <a:lumMod val="95000"/>
                                <a:lumOff val="5000"/>
                              </a:schemeClr>
                            </a:solidFill>
                            <a:latin typeface="Cambria Math" panose="02040503050406030204" pitchFamily="18" charset="0"/>
                            <a:ea typeface="Cambria Math" panose="02040503050406030204" pitchFamily="18" charset="0"/>
                          </a:rPr>
                        </m:ctrlPr>
                      </m:fPr>
                      <m:num>
                        <m:acc>
                          <m:accPr>
                            <m:chr m:val="̂"/>
                            <m:ctrlPr>
                              <a:rPr lang="en-US" sz="2400" i="1">
                                <a:solidFill>
                                  <a:schemeClr val="tx1">
                                    <a:lumMod val="95000"/>
                                    <a:lumOff val="5000"/>
                                  </a:schemeClr>
                                </a:solidFill>
                                <a:latin typeface="Cambria Math" panose="02040503050406030204" pitchFamily="18" charset="0"/>
                              </a:rPr>
                            </m:ctrlPr>
                          </m:accPr>
                          <m:e>
                            <m:r>
                              <a:rPr lang="en-US" sz="2400" i="1">
                                <a:solidFill>
                                  <a:schemeClr val="tx1">
                                    <a:lumMod val="95000"/>
                                    <a:lumOff val="5000"/>
                                  </a:schemeClr>
                                </a:solidFill>
                                <a:latin typeface="Cambria Math" panose="02040503050406030204" pitchFamily="18" charset="0"/>
                                <a:ea typeface="Cambria Math" panose="02040503050406030204" pitchFamily="18" charset="0"/>
                              </a:rPr>
                              <m:t>𝜋</m:t>
                            </m:r>
                          </m:e>
                        </m:acc>
                      </m:num>
                      <m:den>
                        <m:r>
                          <a:rPr lang="en-US" sz="2400" i="1" smtClean="0">
                            <a:solidFill>
                              <a:schemeClr val="tx1">
                                <a:lumMod val="95000"/>
                                <a:lumOff val="5000"/>
                              </a:schemeClr>
                            </a:solidFill>
                            <a:latin typeface="Cambria Math" panose="02040503050406030204" pitchFamily="18" charset="0"/>
                            <a:ea typeface="Cambria Math" panose="02040503050406030204" pitchFamily="18" charset="0"/>
                          </a:rPr>
                          <m:t>1−</m:t>
                        </m:r>
                        <m:acc>
                          <m:accPr>
                            <m:chr m:val="̂"/>
                            <m:ctrlPr>
                              <a:rPr lang="en-US" sz="2400" i="1">
                                <a:solidFill>
                                  <a:schemeClr val="tx1">
                                    <a:lumMod val="95000"/>
                                    <a:lumOff val="5000"/>
                                  </a:schemeClr>
                                </a:solidFill>
                                <a:latin typeface="Cambria Math" panose="02040503050406030204" pitchFamily="18" charset="0"/>
                              </a:rPr>
                            </m:ctrlPr>
                          </m:accPr>
                          <m:e>
                            <m:r>
                              <a:rPr lang="en-US" sz="2400" i="1">
                                <a:solidFill>
                                  <a:schemeClr val="tx1">
                                    <a:lumMod val="95000"/>
                                    <a:lumOff val="5000"/>
                                  </a:schemeClr>
                                </a:solidFill>
                                <a:latin typeface="Cambria Math" panose="02040503050406030204" pitchFamily="18" charset="0"/>
                                <a:ea typeface="Cambria Math" panose="02040503050406030204" pitchFamily="18" charset="0"/>
                              </a:rPr>
                              <m:t>𝜋</m:t>
                            </m:r>
                          </m:e>
                        </m:acc>
                      </m:den>
                    </m:f>
                    <m:r>
                      <a:rPr lang="en-US" sz="2400" i="1">
                        <a:solidFill>
                          <a:schemeClr val="tx1">
                            <a:lumMod val="95000"/>
                            <a:lumOff val="5000"/>
                          </a:schemeClr>
                        </a:solidFill>
                        <a:latin typeface="Cambria Math" panose="02040503050406030204" pitchFamily="18" charset="0"/>
                      </a:rPr>
                      <m:t>=</m:t>
                    </m:r>
                    <m:func>
                      <m:funcPr>
                        <m:ctrlPr>
                          <a:rPr lang="en-US" sz="2400" i="1">
                            <a:solidFill>
                              <a:schemeClr val="tx1">
                                <a:lumMod val="95000"/>
                                <a:lumOff val="5000"/>
                              </a:schemeClr>
                            </a:solidFill>
                            <a:latin typeface="Cambria Math" panose="02040503050406030204" pitchFamily="18" charset="0"/>
                          </a:rPr>
                        </m:ctrlPr>
                      </m:funcPr>
                      <m:fName>
                        <m:r>
                          <m:rPr>
                            <m:sty m:val="p"/>
                          </m:rPr>
                          <a:rPr lang="en-US" sz="2400">
                            <a:solidFill>
                              <a:schemeClr val="tx1">
                                <a:lumMod val="95000"/>
                                <a:lumOff val="5000"/>
                              </a:schemeClr>
                            </a:solidFill>
                            <a:latin typeface="Cambria Math" panose="02040503050406030204" pitchFamily="18" charset="0"/>
                          </a:rPr>
                          <m:t>exp</m:t>
                        </m:r>
                      </m:fName>
                      <m:e>
                        <m:r>
                          <a:rPr lang="en-US" sz="2400" i="1">
                            <a:solidFill>
                              <a:schemeClr val="tx1">
                                <a:lumMod val="95000"/>
                                <a:lumOff val="5000"/>
                              </a:schemeClr>
                            </a:solidFill>
                            <a:latin typeface="Cambria Math" panose="02040503050406030204" pitchFamily="18" charset="0"/>
                          </a:rPr>
                          <m:t>(</m:t>
                        </m:r>
                        <m:sSub>
                          <m:sSubPr>
                            <m:ctrlPr>
                              <a:rPr lang="en-US" sz="2400" i="1">
                                <a:solidFill>
                                  <a:schemeClr val="tx1">
                                    <a:lumMod val="95000"/>
                                    <a:lumOff val="5000"/>
                                  </a:schemeClr>
                                </a:solidFill>
                                <a:latin typeface="Cambria Math" panose="02040503050406030204" pitchFamily="18" charset="0"/>
                              </a:rPr>
                            </m:ctrlPr>
                          </m:sSubPr>
                          <m:e>
                            <m:acc>
                              <m:accPr>
                                <m:chr m:val="̂"/>
                                <m:ctrlPr>
                                  <a:rPr lang="en-US" sz="2400" i="1">
                                    <a:solidFill>
                                      <a:schemeClr val="tx1">
                                        <a:lumMod val="95000"/>
                                        <a:lumOff val="5000"/>
                                      </a:schemeClr>
                                    </a:solidFill>
                                    <a:latin typeface="Cambria Math" panose="02040503050406030204" pitchFamily="18" charset="0"/>
                                  </a:rPr>
                                </m:ctrlPr>
                              </m:accPr>
                              <m:e>
                                <m:r>
                                  <a:rPr lang="en-US" sz="2400" i="1">
                                    <a:solidFill>
                                      <a:schemeClr val="tx1">
                                        <a:lumMod val="95000"/>
                                        <a:lumOff val="5000"/>
                                      </a:schemeClr>
                                    </a:solidFill>
                                    <a:latin typeface="Cambria Math" panose="02040503050406030204" pitchFamily="18" charset="0"/>
                                    <a:ea typeface="Cambria Math" panose="02040503050406030204" pitchFamily="18" charset="0"/>
                                  </a:rPr>
                                  <m:t>𝛽</m:t>
                                </m:r>
                              </m:e>
                            </m:acc>
                          </m:e>
                          <m:sub>
                            <m:r>
                              <a:rPr lang="en-US" sz="2400" i="1">
                                <a:solidFill>
                                  <a:schemeClr val="tx1">
                                    <a:lumMod val="95000"/>
                                    <a:lumOff val="5000"/>
                                  </a:schemeClr>
                                </a:solidFill>
                                <a:latin typeface="Cambria Math" panose="02040503050406030204" pitchFamily="18" charset="0"/>
                              </a:rPr>
                              <m:t>0</m:t>
                            </m:r>
                          </m:sub>
                        </m:sSub>
                        <m:r>
                          <a:rPr lang="en-US" sz="2400" i="1">
                            <a:solidFill>
                              <a:schemeClr val="tx1">
                                <a:lumMod val="95000"/>
                                <a:lumOff val="5000"/>
                              </a:schemeClr>
                            </a:solidFill>
                            <a:latin typeface="Cambria Math" panose="02040503050406030204" pitchFamily="18" charset="0"/>
                          </a:rPr>
                          <m:t>+</m:t>
                        </m:r>
                        <m:sSub>
                          <m:sSubPr>
                            <m:ctrlPr>
                              <a:rPr lang="en-US" sz="2400" i="1">
                                <a:solidFill>
                                  <a:schemeClr val="tx1">
                                    <a:lumMod val="95000"/>
                                    <a:lumOff val="5000"/>
                                  </a:schemeClr>
                                </a:solidFill>
                                <a:latin typeface="Cambria Math" panose="02040503050406030204" pitchFamily="18" charset="0"/>
                              </a:rPr>
                            </m:ctrlPr>
                          </m:sSubPr>
                          <m:e>
                            <m:acc>
                              <m:accPr>
                                <m:chr m:val="̂"/>
                                <m:ctrlPr>
                                  <a:rPr lang="en-US" sz="2400" i="1">
                                    <a:solidFill>
                                      <a:schemeClr val="tx1">
                                        <a:lumMod val="95000"/>
                                        <a:lumOff val="5000"/>
                                      </a:schemeClr>
                                    </a:solidFill>
                                    <a:latin typeface="Cambria Math" panose="02040503050406030204" pitchFamily="18" charset="0"/>
                                  </a:rPr>
                                </m:ctrlPr>
                              </m:accPr>
                              <m:e>
                                <m:r>
                                  <a:rPr lang="en-US" sz="2400" i="1">
                                    <a:solidFill>
                                      <a:schemeClr val="tx1">
                                        <a:lumMod val="95000"/>
                                        <a:lumOff val="5000"/>
                                      </a:schemeClr>
                                    </a:solidFill>
                                    <a:latin typeface="Cambria Math" panose="02040503050406030204" pitchFamily="18" charset="0"/>
                                    <a:ea typeface="Cambria Math" panose="02040503050406030204" pitchFamily="18" charset="0"/>
                                  </a:rPr>
                                  <m:t>𝛽</m:t>
                                </m:r>
                              </m:e>
                            </m:acc>
                          </m:e>
                          <m:sub>
                            <m:r>
                              <a:rPr lang="en-US" sz="2400" i="1">
                                <a:solidFill>
                                  <a:schemeClr val="tx1">
                                    <a:lumMod val="95000"/>
                                    <a:lumOff val="5000"/>
                                  </a:schemeClr>
                                </a:solidFill>
                                <a:latin typeface="Cambria Math" panose="02040503050406030204" pitchFamily="18" charset="0"/>
                              </a:rPr>
                              <m:t>1</m:t>
                            </m:r>
                          </m:sub>
                        </m:sSub>
                        <m:sSub>
                          <m:sSubPr>
                            <m:ctrlPr>
                              <a:rPr lang="en-US" sz="2400" i="1">
                                <a:solidFill>
                                  <a:schemeClr val="tx1">
                                    <a:lumMod val="95000"/>
                                    <a:lumOff val="5000"/>
                                  </a:schemeClr>
                                </a:solidFill>
                                <a:latin typeface="Cambria Math" panose="02040503050406030204" pitchFamily="18" charset="0"/>
                              </a:rPr>
                            </m:ctrlPr>
                          </m:sSubPr>
                          <m:e>
                            <m:r>
                              <a:rPr lang="en-US" sz="2400" i="1">
                                <a:solidFill>
                                  <a:schemeClr val="tx1">
                                    <a:lumMod val="95000"/>
                                    <a:lumOff val="5000"/>
                                  </a:schemeClr>
                                </a:solidFill>
                                <a:latin typeface="Cambria Math" panose="02040503050406030204" pitchFamily="18" charset="0"/>
                              </a:rPr>
                              <m:t>𝑥</m:t>
                            </m:r>
                          </m:e>
                          <m:sub>
                            <m:r>
                              <a:rPr lang="en-US" sz="2400" i="1">
                                <a:solidFill>
                                  <a:schemeClr val="tx1">
                                    <a:lumMod val="95000"/>
                                    <a:lumOff val="5000"/>
                                  </a:schemeClr>
                                </a:solidFill>
                                <a:latin typeface="Cambria Math" panose="02040503050406030204" pitchFamily="18" charset="0"/>
                              </a:rPr>
                              <m:t>1</m:t>
                            </m:r>
                          </m:sub>
                        </m:sSub>
                        <m:r>
                          <a:rPr lang="en-US" sz="2400" i="1">
                            <a:solidFill>
                              <a:schemeClr val="tx1">
                                <a:lumMod val="95000"/>
                                <a:lumOff val="5000"/>
                              </a:schemeClr>
                            </a:solidFill>
                            <a:latin typeface="Cambria Math" panose="02040503050406030204" pitchFamily="18" charset="0"/>
                          </a:rPr>
                          <m:t>+…+</m:t>
                        </m:r>
                        <m:sSub>
                          <m:sSubPr>
                            <m:ctrlPr>
                              <a:rPr lang="en-US" sz="2400" i="1">
                                <a:solidFill>
                                  <a:schemeClr val="tx1">
                                    <a:lumMod val="95000"/>
                                    <a:lumOff val="5000"/>
                                  </a:schemeClr>
                                </a:solidFill>
                                <a:latin typeface="Cambria Math" panose="02040503050406030204" pitchFamily="18" charset="0"/>
                              </a:rPr>
                            </m:ctrlPr>
                          </m:sSubPr>
                          <m:e>
                            <m:acc>
                              <m:accPr>
                                <m:chr m:val="̂"/>
                                <m:ctrlPr>
                                  <a:rPr lang="en-US" sz="2400" i="1">
                                    <a:solidFill>
                                      <a:schemeClr val="tx1">
                                        <a:lumMod val="95000"/>
                                        <a:lumOff val="5000"/>
                                      </a:schemeClr>
                                    </a:solidFill>
                                    <a:latin typeface="Cambria Math" panose="02040503050406030204" pitchFamily="18" charset="0"/>
                                  </a:rPr>
                                </m:ctrlPr>
                              </m:accPr>
                              <m:e>
                                <m:r>
                                  <a:rPr lang="en-US" sz="2400" i="1">
                                    <a:solidFill>
                                      <a:schemeClr val="tx1">
                                        <a:lumMod val="95000"/>
                                        <a:lumOff val="5000"/>
                                      </a:schemeClr>
                                    </a:solidFill>
                                    <a:latin typeface="Cambria Math" panose="02040503050406030204" pitchFamily="18" charset="0"/>
                                    <a:ea typeface="Cambria Math" panose="02040503050406030204" pitchFamily="18" charset="0"/>
                                  </a:rPr>
                                  <m:t>𝛽</m:t>
                                </m:r>
                              </m:e>
                            </m:acc>
                          </m:e>
                          <m:sub>
                            <m:r>
                              <a:rPr lang="en-US" sz="2400" i="1">
                                <a:solidFill>
                                  <a:schemeClr val="tx1">
                                    <a:lumMod val="95000"/>
                                    <a:lumOff val="5000"/>
                                  </a:schemeClr>
                                </a:solidFill>
                                <a:latin typeface="Cambria Math" panose="02040503050406030204" pitchFamily="18" charset="0"/>
                                <a:ea typeface="Cambria Math" panose="02040503050406030204" pitchFamily="18" charset="0"/>
                              </a:rPr>
                              <m:t>𝑘</m:t>
                            </m:r>
                          </m:sub>
                        </m:sSub>
                        <m:sSub>
                          <m:sSubPr>
                            <m:ctrlPr>
                              <a:rPr lang="en-US" sz="2400" i="1">
                                <a:solidFill>
                                  <a:schemeClr val="tx1">
                                    <a:lumMod val="95000"/>
                                    <a:lumOff val="5000"/>
                                  </a:schemeClr>
                                </a:solidFill>
                                <a:latin typeface="Cambria Math" panose="02040503050406030204" pitchFamily="18" charset="0"/>
                                <a:ea typeface="Cambria Math" panose="02040503050406030204" pitchFamily="18" charset="0"/>
                              </a:rPr>
                            </m:ctrlPr>
                          </m:sSubPr>
                          <m:e>
                            <m:r>
                              <a:rPr lang="en-US" sz="2400" i="1">
                                <a:solidFill>
                                  <a:schemeClr val="tx1">
                                    <a:lumMod val="95000"/>
                                    <a:lumOff val="5000"/>
                                  </a:schemeClr>
                                </a:solidFill>
                                <a:latin typeface="Cambria Math" panose="02040503050406030204" pitchFamily="18" charset="0"/>
                                <a:ea typeface="Cambria Math" panose="02040503050406030204" pitchFamily="18" charset="0"/>
                              </a:rPr>
                              <m:t>𝑥</m:t>
                            </m:r>
                          </m:e>
                          <m:sub>
                            <m:r>
                              <a:rPr lang="en-US" sz="2400" i="1">
                                <a:solidFill>
                                  <a:schemeClr val="tx1">
                                    <a:lumMod val="95000"/>
                                    <a:lumOff val="5000"/>
                                  </a:schemeClr>
                                </a:solidFill>
                                <a:latin typeface="Cambria Math" panose="02040503050406030204" pitchFamily="18" charset="0"/>
                                <a:ea typeface="Cambria Math" panose="02040503050406030204" pitchFamily="18" charset="0"/>
                              </a:rPr>
                              <m:t>𝑘</m:t>
                            </m:r>
                          </m:sub>
                        </m:sSub>
                        <m:r>
                          <a:rPr lang="en-US" sz="2400" i="1">
                            <a:solidFill>
                              <a:schemeClr val="tx1">
                                <a:lumMod val="95000"/>
                                <a:lumOff val="5000"/>
                              </a:schemeClr>
                            </a:solidFill>
                            <a:latin typeface="Cambria Math" panose="02040503050406030204" pitchFamily="18" charset="0"/>
                          </a:rPr>
                          <m:t>)</m:t>
                        </m:r>
                      </m:e>
                    </m:func>
                  </m:oMath>
                </a14:m>
                <a:r>
                  <a:rPr lang="en-US" sz="2400" dirty="0">
                    <a:solidFill>
                      <a:schemeClr val="tx1">
                        <a:lumMod val="95000"/>
                        <a:lumOff val="5000"/>
                      </a:schemeClr>
                    </a:solidFill>
                  </a:rPr>
                  <a:t>.</a:t>
                </a:r>
              </a:p>
              <a:p>
                <a:pPr marL="0" indent="0">
                  <a:buNone/>
                </a:pPr>
                <a:endParaRPr lang="en-US" sz="800" dirty="0">
                  <a:solidFill>
                    <a:schemeClr val="tx1">
                      <a:lumMod val="95000"/>
                      <a:lumOff val="5000"/>
                    </a:schemeClr>
                  </a:solidFill>
                </a:endParaRPr>
              </a:p>
              <a:p>
                <a:pPr>
                  <a:buClr>
                    <a:srgbClr val="7030A0"/>
                  </a:buClr>
                  <a:buFont typeface="Wingdings" panose="05000000000000000000" pitchFamily="2" charset="2"/>
                  <a:buChar char="q"/>
                </a:pPr>
                <a:r>
                  <a:rPr lang="en-US" sz="2400" dirty="0">
                    <a:solidFill>
                      <a:schemeClr val="tx1">
                        <a:lumMod val="95000"/>
                        <a:lumOff val="5000"/>
                      </a:schemeClr>
                    </a:solidFill>
                  </a:rPr>
                  <a:t>Interpretation:</a:t>
                </a:r>
              </a:p>
              <a:p>
                <a:pPr marL="0" indent="0">
                  <a:buNone/>
                </a:pPr>
                <a:r>
                  <a:rPr lang="en-US" sz="2400" dirty="0">
                    <a:solidFill>
                      <a:schemeClr val="tx1">
                        <a:lumMod val="95000"/>
                        <a:lumOff val="5000"/>
                      </a:schemeClr>
                    </a:solidFill>
                    <a:latin typeface="Bodoni MT Black" panose="02070A03080606020203" pitchFamily="18" charset="0"/>
                  </a:rPr>
                  <a:t>   •  </a:t>
                </a:r>
                <a:r>
                  <a:rPr lang="en-US" sz="2400" dirty="0">
                    <a:solidFill>
                      <a:schemeClr val="tx1">
                        <a:lumMod val="95000"/>
                        <a:lumOff val="5000"/>
                      </a:schemeClr>
                    </a:solidFill>
                  </a:rPr>
                  <a:t>If </a:t>
                </a:r>
                <a14:m>
                  <m:oMath xmlns:m="http://schemas.openxmlformats.org/officeDocument/2006/math">
                    <m:sSub>
                      <m:sSubPr>
                        <m:ctrlPr>
                          <a:rPr lang="en-US" sz="2400" i="1">
                            <a:solidFill>
                              <a:schemeClr val="tx1">
                                <a:lumMod val="95000"/>
                                <a:lumOff val="5000"/>
                              </a:schemeClr>
                            </a:solidFill>
                            <a:latin typeface="Cambria Math" panose="02040503050406030204" pitchFamily="18" charset="0"/>
                          </a:rPr>
                        </m:ctrlPr>
                      </m:sSubPr>
                      <m:e>
                        <m:r>
                          <a:rPr lang="en-US" sz="2400" i="1">
                            <a:solidFill>
                              <a:schemeClr val="tx1">
                                <a:lumMod val="95000"/>
                                <a:lumOff val="5000"/>
                              </a:schemeClr>
                            </a:solidFill>
                            <a:latin typeface="Cambria Math" panose="02040503050406030204" pitchFamily="18" charset="0"/>
                          </a:rPr>
                          <m:t>𝑥</m:t>
                        </m:r>
                      </m:e>
                      <m:sub>
                        <m:r>
                          <a:rPr lang="en-US" sz="2400" i="1">
                            <a:solidFill>
                              <a:schemeClr val="tx1">
                                <a:lumMod val="95000"/>
                                <a:lumOff val="5000"/>
                              </a:schemeClr>
                            </a:solidFill>
                            <a:latin typeface="Cambria Math" panose="02040503050406030204" pitchFamily="18" charset="0"/>
                          </a:rPr>
                          <m:t>1</m:t>
                        </m:r>
                      </m:sub>
                    </m:sSub>
                  </m:oMath>
                </a14:m>
                <a:r>
                  <a:rPr lang="en-US" sz="2400" dirty="0">
                    <a:solidFill>
                      <a:schemeClr val="tx1">
                        <a:lumMod val="95000"/>
                        <a:lumOff val="5000"/>
                      </a:schemeClr>
                    </a:solidFill>
                  </a:rPr>
                  <a:t> is continuous, as </a:t>
                </a:r>
                <a14:m>
                  <m:oMath xmlns:m="http://schemas.openxmlformats.org/officeDocument/2006/math">
                    <m:sSub>
                      <m:sSubPr>
                        <m:ctrlPr>
                          <a:rPr lang="en-US" sz="2400" i="1">
                            <a:solidFill>
                              <a:schemeClr val="tx1">
                                <a:lumMod val="95000"/>
                                <a:lumOff val="5000"/>
                              </a:schemeClr>
                            </a:solidFill>
                            <a:latin typeface="Cambria Math" panose="02040503050406030204" pitchFamily="18" charset="0"/>
                          </a:rPr>
                        </m:ctrlPr>
                      </m:sSubPr>
                      <m:e>
                        <m:r>
                          <a:rPr lang="en-US" sz="2400" i="1">
                            <a:solidFill>
                              <a:schemeClr val="tx1">
                                <a:lumMod val="95000"/>
                                <a:lumOff val="5000"/>
                              </a:schemeClr>
                            </a:solidFill>
                            <a:latin typeface="Cambria Math" panose="02040503050406030204" pitchFamily="18" charset="0"/>
                          </a:rPr>
                          <m:t>𝑥</m:t>
                        </m:r>
                      </m:e>
                      <m:sub>
                        <m:r>
                          <a:rPr lang="en-US" sz="2400" i="1">
                            <a:solidFill>
                              <a:schemeClr val="tx1">
                                <a:lumMod val="95000"/>
                                <a:lumOff val="5000"/>
                              </a:schemeClr>
                            </a:solidFill>
                            <a:latin typeface="Cambria Math" panose="02040503050406030204" pitchFamily="18" charset="0"/>
                          </a:rPr>
                          <m:t>1</m:t>
                        </m:r>
                      </m:sub>
                    </m:sSub>
                  </m:oMath>
                </a14:m>
                <a:r>
                  <a:rPr lang="en-US" sz="2400" dirty="0">
                    <a:solidFill>
                      <a:schemeClr val="tx1">
                        <a:lumMod val="95000"/>
                        <a:lumOff val="5000"/>
                      </a:schemeClr>
                    </a:solidFill>
                  </a:rPr>
                  <a:t> increases by one unit, the  estimated</a:t>
                </a:r>
              </a:p>
              <a:p>
                <a:pPr marL="0" indent="0">
                  <a:buNone/>
                </a:pPr>
                <a:r>
                  <a:rPr lang="en-US" sz="2400" dirty="0">
                    <a:solidFill>
                      <a:schemeClr val="tx1">
                        <a:lumMod val="95000"/>
                        <a:lumOff val="5000"/>
                      </a:schemeClr>
                    </a:solidFill>
                  </a:rPr>
                  <a:t>      odds change </a:t>
                </a:r>
                <a:r>
                  <a:rPr lang="en-US" sz="2200" dirty="0">
                    <a:solidFill>
                      <a:schemeClr val="tx1">
                        <a:lumMod val="95000"/>
                        <a:lumOff val="5000"/>
                      </a:schemeClr>
                    </a:solidFill>
                  </a:rPr>
                  <a:t>by </a:t>
                </a:r>
                <a14:m>
                  <m:oMath xmlns:m="http://schemas.openxmlformats.org/officeDocument/2006/math">
                    <m:f>
                      <m:fPr>
                        <m:ctrlPr>
                          <a:rPr lang="en-US" sz="2400" i="1" smtClean="0">
                            <a:solidFill>
                              <a:schemeClr val="tx1">
                                <a:lumMod val="95000"/>
                                <a:lumOff val="5000"/>
                              </a:schemeClr>
                            </a:solidFill>
                            <a:latin typeface="Cambria Math" panose="02040503050406030204" pitchFamily="18" charset="0"/>
                          </a:rPr>
                        </m:ctrlPr>
                      </m:fPr>
                      <m:num>
                        <m:sSub>
                          <m:sSubPr>
                            <m:ctrlPr>
                              <a:rPr lang="en-US" sz="2400" i="1" smtClean="0">
                                <a:solidFill>
                                  <a:schemeClr val="tx1">
                                    <a:lumMod val="95000"/>
                                    <a:lumOff val="5000"/>
                                  </a:schemeClr>
                                </a:solidFill>
                                <a:latin typeface="Cambria Math" panose="02040503050406030204" pitchFamily="18" charset="0"/>
                              </a:rPr>
                            </m:ctrlPr>
                          </m:sSubPr>
                          <m:e>
                            <m:acc>
                              <m:accPr>
                                <m:chr m:val="̂"/>
                                <m:ctrlPr>
                                  <a:rPr lang="en-US" sz="2400" i="1" smtClean="0">
                                    <a:solidFill>
                                      <a:schemeClr val="tx1">
                                        <a:lumMod val="95000"/>
                                        <a:lumOff val="5000"/>
                                      </a:schemeClr>
                                    </a:solidFill>
                                    <a:latin typeface="Cambria Math" panose="02040503050406030204" pitchFamily="18" charset="0"/>
                                  </a:rPr>
                                </m:ctrlPr>
                              </m:accPr>
                              <m:e>
                                <m:r>
                                  <a:rPr lang="en-US" sz="2400" i="1" smtClean="0">
                                    <a:solidFill>
                                      <a:schemeClr val="tx1">
                                        <a:lumMod val="95000"/>
                                        <a:lumOff val="5000"/>
                                      </a:schemeClr>
                                    </a:solidFill>
                                    <a:latin typeface="Cambria Math" panose="02040503050406030204" pitchFamily="18" charset="0"/>
                                  </a:rPr>
                                  <m:t>𝑜𝑑𝑑𝑠</m:t>
                                </m:r>
                              </m:e>
                            </m:acc>
                          </m:e>
                          <m:sub>
                            <m:sSub>
                              <m:sSubPr>
                                <m:ctrlPr>
                                  <a:rPr lang="en-US" sz="2400" i="1" smtClean="0">
                                    <a:solidFill>
                                      <a:schemeClr val="tx1">
                                        <a:lumMod val="95000"/>
                                        <a:lumOff val="5000"/>
                                      </a:schemeClr>
                                    </a:solidFill>
                                    <a:latin typeface="Cambria Math" panose="02040503050406030204" pitchFamily="18" charset="0"/>
                                  </a:rPr>
                                </m:ctrlPr>
                              </m:sSubPr>
                              <m:e>
                                <m:r>
                                  <a:rPr lang="en-US" sz="2400" i="1" smtClean="0">
                                    <a:solidFill>
                                      <a:schemeClr val="tx1">
                                        <a:lumMod val="95000"/>
                                        <a:lumOff val="5000"/>
                                      </a:schemeClr>
                                    </a:solidFill>
                                    <a:latin typeface="Cambria Math" panose="02040503050406030204" pitchFamily="18" charset="0"/>
                                  </a:rPr>
                                  <m:t>𝑥</m:t>
                                </m:r>
                              </m:e>
                              <m:sub>
                                <m:r>
                                  <a:rPr lang="en-US" sz="2400" i="1" smtClean="0">
                                    <a:solidFill>
                                      <a:schemeClr val="tx1">
                                        <a:lumMod val="95000"/>
                                        <a:lumOff val="5000"/>
                                      </a:schemeClr>
                                    </a:solidFill>
                                    <a:latin typeface="Cambria Math" panose="02040503050406030204" pitchFamily="18" charset="0"/>
                                  </a:rPr>
                                  <m:t>1</m:t>
                                </m:r>
                              </m:sub>
                            </m:sSub>
                            <m:r>
                              <a:rPr lang="en-US" sz="2400" i="1" smtClean="0">
                                <a:solidFill>
                                  <a:schemeClr val="tx1">
                                    <a:lumMod val="95000"/>
                                    <a:lumOff val="5000"/>
                                  </a:schemeClr>
                                </a:solidFill>
                                <a:latin typeface="Cambria Math" panose="02040503050406030204" pitchFamily="18" charset="0"/>
                              </a:rPr>
                              <m:t>+1</m:t>
                            </m:r>
                          </m:sub>
                        </m:sSub>
                        <m:r>
                          <a:rPr lang="en-US" sz="2400" i="1" smtClean="0">
                            <a:solidFill>
                              <a:schemeClr val="tx1">
                                <a:lumMod val="95000"/>
                                <a:lumOff val="5000"/>
                              </a:schemeClr>
                            </a:solidFill>
                            <a:latin typeface="Cambria Math" panose="02040503050406030204" pitchFamily="18" charset="0"/>
                          </a:rPr>
                          <m:t>−</m:t>
                        </m:r>
                        <m:sSub>
                          <m:sSubPr>
                            <m:ctrlPr>
                              <a:rPr lang="en-US" sz="2400" i="1" smtClean="0">
                                <a:solidFill>
                                  <a:schemeClr val="tx1">
                                    <a:lumMod val="95000"/>
                                    <a:lumOff val="5000"/>
                                  </a:schemeClr>
                                </a:solidFill>
                                <a:latin typeface="Cambria Math" panose="02040503050406030204" pitchFamily="18" charset="0"/>
                              </a:rPr>
                            </m:ctrlPr>
                          </m:sSubPr>
                          <m:e>
                            <m:acc>
                              <m:accPr>
                                <m:chr m:val="̂"/>
                                <m:ctrlPr>
                                  <a:rPr lang="en-US" sz="2400" i="1" smtClean="0">
                                    <a:solidFill>
                                      <a:schemeClr val="tx1">
                                        <a:lumMod val="95000"/>
                                        <a:lumOff val="5000"/>
                                      </a:schemeClr>
                                    </a:solidFill>
                                    <a:latin typeface="Cambria Math" panose="02040503050406030204" pitchFamily="18" charset="0"/>
                                  </a:rPr>
                                </m:ctrlPr>
                              </m:accPr>
                              <m:e>
                                <m:r>
                                  <a:rPr lang="en-US" sz="2400" i="1" smtClean="0">
                                    <a:solidFill>
                                      <a:schemeClr val="tx1">
                                        <a:lumMod val="95000"/>
                                        <a:lumOff val="5000"/>
                                      </a:schemeClr>
                                    </a:solidFill>
                                    <a:latin typeface="Cambria Math" panose="02040503050406030204" pitchFamily="18" charset="0"/>
                                  </a:rPr>
                                  <m:t>𝑜𝑑𝑑𝑠</m:t>
                                </m:r>
                              </m:e>
                            </m:acc>
                          </m:e>
                          <m:sub>
                            <m:sSub>
                              <m:sSubPr>
                                <m:ctrlPr>
                                  <a:rPr lang="en-US" sz="2400" i="1" smtClean="0">
                                    <a:solidFill>
                                      <a:schemeClr val="tx1">
                                        <a:lumMod val="95000"/>
                                        <a:lumOff val="5000"/>
                                      </a:schemeClr>
                                    </a:solidFill>
                                    <a:latin typeface="Cambria Math" panose="02040503050406030204" pitchFamily="18" charset="0"/>
                                  </a:rPr>
                                </m:ctrlPr>
                              </m:sSubPr>
                              <m:e>
                                <m:r>
                                  <a:rPr lang="en-US" sz="2400" i="1" smtClean="0">
                                    <a:solidFill>
                                      <a:schemeClr val="tx1">
                                        <a:lumMod val="95000"/>
                                        <a:lumOff val="5000"/>
                                      </a:schemeClr>
                                    </a:solidFill>
                                    <a:latin typeface="Cambria Math" panose="02040503050406030204" pitchFamily="18" charset="0"/>
                                  </a:rPr>
                                  <m:t>𝑥</m:t>
                                </m:r>
                              </m:e>
                              <m:sub>
                                <m:r>
                                  <a:rPr lang="en-US" sz="2400" i="1" smtClean="0">
                                    <a:solidFill>
                                      <a:schemeClr val="tx1">
                                        <a:lumMod val="95000"/>
                                        <a:lumOff val="5000"/>
                                      </a:schemeClr>
                                    </a:solidFill>
                                    <a:latin typeface="Cambria Math" panose="02040503050406030204" pitchFamily="18" charset="0"/>
                                  </a:rPr>
                                  <m:t>1</m:t>
                                </m:r>
                              </m:sub>
                            </m:sSub>
                          </m:sub>
                        </m:sSub>
                      </m:num>
                      <m:den>
                        <m:sSub>
                          <m:sSubPr>
                            <m:ctrlPr>
                              <a:rPr lang="en-US" sz="2400" i="1" smtClean="0">
                                <a:solidFill>
                                  <a:schemeClr val="tx1">
                                    <a:lumMod val="95000"/>
                                    <a:lumOff val="5000"/>
                                  </a:schemeClr>
                                </a:solidFill>
                                <a:latin typeface="Cambria Math" panose="02040503050406030204" pitchFamily="18" charset="0"/>
                              </a:rPr>
                            </m:ctrlPr>
                          </m:sSubPr>
                          <m:e>
                            <m:acc>
                              <m:accPr>
                                <m:chr m:val="̂"/>
                                <m:ctrlPr>
                                  <a:rPr lang="en-US" sz="2400" i="1" smtClean="0">
                                    <a:solidFill>
                                      <a:schemeClr val="tx1">
                                        <a:lumMod val="95000"/>
                                        <a:lumOff val="5000"/>
                                      </a:schemeClr>
                                    </a:solidFill>
                                    <a:latin typeface="Cambria Math" panose="02040503050406030204" pitchFamily="18" charset="0"/>
                                  </a:rPr>
                                </m:ctrlPr>
                              </m:accPr>
                              <m:e>
                                <m:r>
                                  <a:rPr lang="en-US" sz="2400" i="1" smtClean="0">
                                    <a:solidFill>
                                      <a:schemeClr val="tx1">
                                        <a:lumMod val="95000"/>
                                        <a:lumOff val="5000"/>
                                      </a:schemeClr>
                                    </a:solidFill>
                                    <a:latin typeface="Cambria Math" panose="02040503050406030204" pitchFamily="18" charset="0"/>
                                  </a:rPr>
                                  <m:t>𝑜𝑑𝑑𝑠</m:t>
                                </m:r>
                              </m:e>
                            </m:acc>
                          </m:e>
                          <m:sub>
                            <m:sSub>
                              <m:sSubPr>
                                <m:ctrlPr>
                                  <a:rPr lang="en-US" sz="2400" i="1" smtClean="0">
                                    <a:solidFill>
                                      <a:schemeClr val="tx1">
                                        <a:lumMod val="95000"/>
                                        <a:lumOff val="5000"/>
                                      </a:schemeClr>
                                    </a:solidFill>
                                    <a:latin typeface="Cambria Math" panose="02040503050406030204" pitchFamily="18" charset="0"/>
                                  </a:rPr>
                                </m:ctrlPr>
                              </m:sSubPr>
                              <m:e>
                                <m:r>
                                  <a:rPr lang="en-US" sz="2400" i="1" smtClean="0">
                                    <a:solidFill>
                                      <a:schemeClr val="tx1">
                                        <a:lumMod val="95000"/>
                                        <a:lumOff val="5000"/>
                                      </a:schemeClr>
                                    </a:solidFill>
                                    <a:latin typeface="Cambria Math" panose="02040503050406030204" pitchFamily="18" charset="0"/>
                                  </a:rPr>
                                  <m:t>𝑥</m:t>
                                </m:r>
                              </m:e>
                              <m:sub>
                                <m:r>
                                  <a:rPr lang="en-US" sz="2400" i="1" smtClean="0">
                                    <a:solidFill>
                                      <a:schemeClr val="tx1">
                                        <a:lumMod val="95000"/>
                                        <a:lumOff val="5000"/>
                                      </a:schemeClr>
                                    </a:solidFill>
                                    <a:latin typeface="Cambria Math" panose="02040503050406030204" pitchFamily="18" charset="0"/>
                                  </a:rPr>
                                  <m:t>1</m:t>
                                </m:r>
                              </m:sub>
                            </m:sSub>
                          </m:sub>
                        </m:sSub>
                      </m:den>
                    </m:f>
                    <m:r>
                      <a:rPr lang="en-US" sz="2400" i="1" smtClean="0">
                        <a:solidFill>
                          <a:schemeClr val="tx1">
                            <a:lumMod val="95000"/>
                            <a:lumOff val="5000"/>
                          </a:schemeClr>
                        </a:solidFill>
                        <a:latin typeface="Cambria Math" panose="02040503050406030204" pitchFamily="18" charset="0"/>
                        <a:ea typeface="Cambria Math" panose="02040503050406030204" pitchFamily="18" charset="0"/>
                      </a:rPr>
                      <m:t>∙</m:t>
                    </m:r>
                    <m:r>
                      <a:rPr lang="en-US" sz="2400" smtClean="0">
                        <a:solidFill>
                          <a:schemeClr val="tx1">
                            <a:lumMod val="95000"/>
                            <a:lumOff val="5000"/>
                          </a:schemeClr>
                        </a:solidFill>
                        <a:latin typeface="Cambria Math" panose="02040503050406030204" pitchFamily="18" charset="0"/>
                        <a:ea typeface="Cambria Math" panose="02040503050406030204" pitchFamily="18" charset="0"/>
                      </a:rPr>
                      <m:t>100%</m:t>
                    </m:r>
                    <m:r>
                      <a:rPr lang="en-US" sz="2400" smtClean="0">
                        <a:solidFill>
                          <a:schemeClr val="tx1">
                            <a:lumMod val="95000"/>
                            <a:lumOff val="5000"/>
                          </a:schemeClr>
                        </a:solidFill>
                        <a:latin typeface="Cambria Math" panose="02040503050406030204" pitchFamily="18" charset="0"/>
                      </a:rPr>
                      <m:t>=</m:t>
                    </m:r>
                    <m:d>
                      <m:dPr>
                        <m:ctrlPr>
                          <a:rPr lang="en-US" sz="2400" i="1" smtClean="0">
                            <a:solidFill>
                              <a:schemeClr val="tx1">
                                <a:lumMod val="95000"/>
                                <a:lumOff val="5000"/>
                              </a:schemeClr>
                            </a:solidFill>
                            <a:latin typeface="Cambria Math" panose="02040503050406030204" pitchFamily="18" charset="0"/>
                          </a:rPr>
                        </m:ctrlPr>
                      </m:dPr>
                      <m:e>
                        <m:func>
                          <m:funcPr>
                            <m:ctrlPr>
                              <a:rPr lang="en-US" sz="2400" b="0" i="1" smtClean="0">
                                <a:solidFill>
                                  <a:schemeClr val="tx1">
                                    <a:lumMod val="95000"/>
                                    <a:lumOff val="5000"/>
                                  </a:schemeClr>
                                </a:solidFill>
                                <a:latin typeface="Cambria Math" panose="02040503050406030204" pitchFamily="18" charset="0"/>
                              </a:rPr>
                            </m:ctrlPr>
                          </m:funcPr>
                          <m:fName>
                            <m:r>
                              <m:rPr>
                                <m:sty m:val="p"/>
                              </m:rPr>
                              <a:rPr lang="en-US" sz="2400" b="0" i="0" smtClean="0">
                                <a:solidFill>
                                  <a:schemeClr val="tx1">
                                    <a:lumMod val="95000"/>
                                    <a:lumOff val="5000"/>
                                  </a:schemeClr>
                                </a:solidFill>
                                <a:latin typeface="Cambria Math" panose="02040503050406030204" pitchFamily="18" charset="0"/>
                              </a:rPr>
                              <m:t>exp</m:t>
                            </m:r>
                          </m:fName>
                          <m:e>
                            <m:d>
                              <m:dPr>
                                <m:ctrlPr>
                                  <a:rPr lang="en-US" sz="2400" i="1">
                                    <a:solidFill>
                                      <a:schemeClr val="tx1">
                                        <a:lumMod val="95000"/>
                                        <a:lumOff val="5000"/>
                                      </a:schemeClr>
                                    </a:solidFill>
                                    <a:latin typeface="Cambria Math" panose="02040503050406030204" pitchFamily="18" charset="0"/>
                                  </a:rPr>
                                </m:ctrlPr>
                              </m:dPr>
                              <m:e>
                                <m:sSub>
                                  <m:sSubPr>
                                    <m:ctrlPr>
                                      <a:rPr lang="en-US" sz="2400" i="1">
                                        <a:solidFill>
                                          <a:schemeClr val="tx1">
                                            <a:lumMod val="95000"/>
                                            <a:lumOff val="5000"/>
                                          </a:schemeClr>
                                        </a:solidFill>
                                        <a:latin typeface="Cambria Math" panose="02040503050406030204" pitchFamily="18" charset="0"/>
                                      </a:rPr>
                                    </m:ctrlPr>
                                  </m:sSubPr>
                                  <m:e>
                                    <m:acc>
                                      <m:accPr>
                                        <m:chr m:val="̂"/>
                                        <m:ctrlPr>
                                          <a:rPr lang="en-US" sz="2400" i="1">
                                            <a:solidFill>
                                              <a:schemeClr val="tx1">
                                                <a:lumMod val="95000"/>
                                                <a:lumOff val="5000"/>
                                              </a:schemeClr>
                                            </a:solidFill>
                                            <a:latin typeface="Cambria Math" panose="02040503050406030204" pitchFamily="18" charset="0"/>
                                          </a:rPr>
                                        </m:ctrlPr>
                                      </m:accPr>
                                      <m:e>
                                        <m:r>
                                          <a:rPr lang="en-US" sz="2400" i="1">
                                            <a:solidFill>
                                              <a:schemeClr val="tx1">
                                                <a:lumMod val="95000"/>
                                                <a:lumOff val="5000"/>
                                              </a:schemeClr>
                                            </a:solidFill>
                                            <a:latin typeface="Cambria Math" panose="02040503050406030204" pitchFamily="18" charset="0"/>
                                            <a:ea typeface="Cambria Math" panose="02040503050406030204" pitchFamily="18" charset="0"/>
                                          </a:rPr>
                                          <m:t>𝛽</m:t>
                                        </m:r>
                                      </m:e>
                                    </m:acc>
                                  </m:e>
                                  <m:sub>
                                    <m:r>
                                      <a:rPr lang="en-US" sz="2400" i="1">
                                        <a:solidFill>
                                          <a:schemeClr val="tx1">
                                            <a:lumMod val="95000"/>
                                            <a:lumOff val="5000"/>
                                          </a:schemeClr>
                                        </a:solidFill>
                                        <a:latin typeface="Cambria Math" panose="02040503050406030204" pitchFamily="18" charset="0"/>
                                        <a:ea typeface="Cambria Math" panose="02040503050406030204" pitchFamily="18" charset="0"/>
                                      </a:rPr>
                                      <m:t>1</m:t>
                                    </m:r>
                                  </m:sub>
                                </m:sSub>
                              </m:e>
                            </m:d>
                          </m:e>
                        </m:func>
                        <m:r>
                          <a:rPr lang="en-US" sz="2400" i="1" smtClean="0">
                            <a:solidFill>
                              <a:schemeClr val="tx1">
                                <a:lumMod val="95000"/>
                                <a:lumOff val="5000"/>
                              </a:schemeClr>
                            </a:solidFill>
                            <a:latin typeface="Cambria Math" panose="02040503050406030204" pitchFamily="18" charset="0"/>
                          </a:rPr>
                          <m:t>−1</m:t>
                        </m:r>
                      </m:e>
                    </m:d>
                    <m:r>
                      <a:rPr lang="en-US" sz="2400" i="1">
                        <a:solidFill>
                          <a:schemeClr val="tx1">
                            <a:lumMod val="95000"/>
                            <a:lumOff val="5000"/>
                          </a:schemeClr>
                        </a:solidFill>
                        <a:latin typeface="Cambria Math" panose="02040503050406030204" pitchFamily="18" charset="0"/>
                        <a:ea typeface="Cambria Math" panose="02040503050406030204" pitchFamily="18" charset="0"/>
                      </a:rPr>
                      <m:t>∙</m:t>
                    </m:r>
                    <m:r>
                      <a:rPr lang="en-US" sz="2400" i="1" smtClean="0">
                        <a:solidFill>
                          <a:schemeClr val="tx1">
                            <a:lumMod val="95000"/>
                            <a:lumOff val="5000"/>
                          </a:schemeClr>
                        </a:solidFill>
                        <a:latin typeface="Cambria Math" panose="02040503050406030204" pitchFamily="18" charset="0"/>
                        <a:ea typeface="Cambria Math" panose="02040503050406030204" pitchFamily="18" charset="0"/>
                      </a:rPr>
                      <m:t>100%.</m:t>
                    </m:r>
                  </m:oMath>
                </a14:m>
                <a:endParaRPr lang="en-US" sz="2400" dirty="0">
                  <a:solidFill>
                    <a:schemeClr val="tx1">
                      <a:lumMod val="95000"/>
                      <a:lumOff val="5000"/>
                    </a:schemeClr>
                  </a:solidFill>
                  <a:ea typeface="Cambria Math" panose="02040503050406030204" pitchFamily="18" charset="0"/>
                </a:endParaRPr>
              </a:p>
              <a:p>
                <a:pPr marL="0" indent="0">
                  <a:buNone/>
                </a:pPr>
                <a:r>
                  <a:rPr lang="en-US" sz="2400" dirty="0">
                    <a:solidFill>
                      <a:schemeClr val="tx1">
                        <a:lumMod val="95000"/>
                        <a:lumOff val="5000"/>
                      </a:schemeClr>
                    </a:solidFill>
                    <a:latin typeface="Bodoni MT Black" panose="02070A03080606020203" pitchFamily="18" charset="0"/>
                  </a:rPr>
                  <a:t>   •  </a:t>
                </a:r>
                <a:r>
                  <a:rPr lang="en-US" sz="2400" dirty="0">
                    <a:solidFill>
                      <a:schemeClr val="tx1">
                        <a:lumMod val="95000"/>
                        <a:lumOff val="5000"/>
                      </a:schemeClr>
                    </a:solidFill>
                  </a:rPr>
                  <a:t>If </a:t>
                </a:r>
                <a14:m>
                  <m:oMath xmlns:m="http://schemas.openxmlformats.org/officeDocument/2006/math">
                    <m:sSub>
                      <m:sSubPr>
                        <m:ctrlPr>
                          <a:rPr lang="en-US" sz="2400" i="1">
                            <a:solidFill>
                              <a:schemeClr val="tx1">
                                <a:lumMod val="95000"/>
                                <a:lumOff val="5000"/>
                              </a:schemeClr>
                            </a:solidFill>
                            <a:latin typeface="Cambria Math" panose="02040503050406030204" pitchFamily="18" charset="0"/>
                          </a:rPr>
                        </m:ctrlPr>
                      </m:sSubPr>
                      <m:e>
                        <m:r>
                          <a:rPr lang="en-US" sz="2400" i="1">
                            <a:solidFill>
                              <a:schemeClr val="tx1">
                                <a:lumMod val="95000"/>
                                <a:lumOff val="5000"/>
                              </a:schemeClr>
                            </a:solidFill>
                            <a:latin typeface="Cambria Math" panose="02040503050406030204" pitchFamily="18" charset="0"/>
                          </a:rPr>
                          <m:t>𝑥</m:t>
                        </m:r>
                      </m:e>
                      <m:sub>
                        <m:r>
                          <a:rPr lang="en-US" sz="2400" i="1">
                            <a:solidFill>
                              <a:schemeClr val="tx1">
                                <a:lumMod val="95000"/>
                                <a:lumOff val="5000"/>
                              </a:schemeClr>
                            </a:solidFill>
                            <a:latin typeface="Cambria Math" panose="02040503050406030204" pitchFamily="18" charset="0"/>
                          </a:rPr>
                          <m:t>1</m:t>
                        </m:r>
                      </m:sub>
                    </m:sSub>
                  </m:oMath>
                </a14:m>
                <a:r>
                  <a:rPr lang="en-US" sz="2400" dirty="0">
                    <a:solidFill>
                      <a:schemeClr val="tx1">
                        <a:lumMod val="95000"/>
                        <a:lumOff val="5000"/>
                      </a:schemeClr>
                    </a:solidFill>
                  </a:rPr>
                  <a:t> is a 0 -1 variable, the percent ratio of estimated odds for </a:t>
                </a:r>
              </a:p>
              <a:p>
                <a:pPr marL="0" indent="0">
                  <a:buNone/>
                </a:pPr>
                <a:r>
                  <a:rPr lang="en-US" sz="2400" dirty="0">
                    <a:solidFill>
                      <a:schemeClr val="tx1">
                        <a:lumMod val="95000"/>
                        <a:lumOff val="5000"/>
                      </a:schemeClr>
                    </a:solidFill>
                  </a:rPr>
                  <a:t>       </a:t>
                </a:r>
                <a14:m>
                  <m:oMath xmlns:m="http://schemas.openxmlformats.org/officeDocument/2006/math">
                    <m:sSub>
                      <m:sSubPr>
                        <m:ctrlPr>
                          <a:rPr lang="en-US" sz="2400" i="1" smtClean="0">
                            <a:solidFill>
                              <a:schemeClr val="tx1">
                                <a:lumMod val="95000"/>
                                <a:lumOff val="5000"/>
                              </a:schemeClr>
                            </a:solidFill>
                            <a:latin typeface="Cambria Math" panose="02040503050406030204" pitchFamily="18" charset="0"/>
                          </a:rPr>
                        </m:ctrlPr>
                      </m:sSubPr>
                      <m:e>
                        <m:r>
                          <a:rPr lang="en-US" sz="2400" i="1" smtClean="0">
                            <a:solidFill>
                              <a:schemeClr val="tx1">
                                <a:lumMod val="95000"/>
                                <a:lumOff val="5000"/>
                              </a:schemeClr>
                            </a:solidFill>
                            <a:latin typeface="Cambria Math" panose="02040503050406030204" pitchFamily="18" charset="0"/>
                          </a:rPr>
                          <m:t>𝑥</m:t>
                        </m:r>
                      </m:e>
                      <m:sub>
                        <m:r>
                          <a:rPr lang="en-US" sz="2400" i="1" smtClean="0">
                            <a:solidFill>
                              <a:schemeClr val="tx1">
                                <a:lumMod val="95000"/>
                                <a:lumOff val="5000"/>
                              </a:schemeClr>
                            </a:solidFill>
                            <a:latin typeface="Cambria Math" panose="02040503050406030204" pitchFamily="18" charset="0"/>
                          </a:rPr>
                          <m:t>1</m:t>
                        </m:r>
                      </m:sub>
                    </m:sSub>
                    <m:r>
                      <a:rPr lang="en-US" sz="2400" i="1" smtClean="0">
                        <a:solidFill>
                          <a:schemeClr val="tx1">
                            <a:lumMod val="95000"/>
                            <a:lumOff val="5000"/>
                          </a:schemeClr>
                        </a:solidFill>
                        <a:latin typeface="Cambria Math" panose="02040503050406030204" pitchFamily="18" charset="0"/>
                      </a:rPr>
                      <m:t>=1</m:t>
                    </m:r>
                  </m:oMath>
                </a14:m>
                <a:r>
                  <a:rPr lang="en-US" sz="2400" dirty="0">
                    <a:solidFill>
                      <a:schemeClr val="tx1">
                        <a:lumMod val="95000"/>
                        <a:lumOff val="5000"/>
                      </a:schemeClr>
                    </a:solidFill>
                  </a:rPr>
                  <a:t> and </a:t>
                </a:r>
                <a14:m>
                  <m:oMath xmlns:m="http://schemas.openxmlformats.org/officeDocument/2006/math">
                    <m:sSub>
                      <m:sSubPr>
                        <m:ctrlPr>
                          <a:rPr lang="en-US" sz="2400" i="1">
                            <a:solidFill>
                              <a:schemeClr val="tx1">
                                <a:lumMod val="95000"/>
                                <a:lumOff val="5000"/>
                              </a:schemeClr>
                            </a:solidFill>
                            <a:latin typeface="Cambria Math" panose="02040503050406030204" pitchFamily="18" charset="0"/>
                          </a:rPr>
                        </m:ctrlPr>
                      </m:sSubPr>
                      <m:e>
                        <m:r>
                          <a:rPr lang="en-US" sz="2400" i="1">
                            <a:solidFill>
                              <a:schemeClr val="tx1">
                                <a:lumMod val="95000"/>
                                <a:lumOff val="5000"/>
                              </a:schemeClr>
                            </a:solidFill>
                            <a:latin typeface="Cambria Math" panose="02040503050406030204" pitchFamily="18" charset="0"/>
                          </a:rPr>
                          <m:t>𝑥</m:t>
                        </m:r>
                      </m:e>
                      <m:sub>
                        <m:r>
                          <a:rPr lang="en-US" sz="2400" i="1">
                            <a:solidFill>
                              <a:schemeClr val="tx1">
                                <a:lumMod val="95000"/>
                                <a:lumOff val="5000"/>
                              </a:schemeClr>
                            </a:solidFill>
                            <a:latin typeface="Cambria Math" panose="02040503050406030204" pitchFamily="18" charset="0"/>
                          </a:rPr>
                          <m:t>1</m:t>
                        </m:r>
                      </m:sub>
                    </m:sSub>
                    <m:r>
                      <a:rPr lang="en-US" sz="2400" i="1">
                        <a:solidFill>
                          <a:schemeClr val="tx1">
                            <a:lumMod val="95000"/>
                            <a:lumOff val="5000"/>
                          </a:schemeClr>
                        </a:solidFill>
                        <a:latin typeface="Cambria Math" panose="02040503050406030204" pitchFamily="18" charset="0"/>
                      </a:rPr>
                      <m:t>=</m:t>
                    </m:r>
                  </m:oMath>
                </a14:m>
                <a:r>
                  <a:rPr lang="en-US" sz="2400" dirty="0">
                    <a:solidFill>
                      <a:schemeClr val="tx1">
                        <a:lumMod val="95000"/>
                        <a:lumOff val="5000"/>
                      </a:schemeClr>
                    </a:solidFill>
                  </a:rPr>
                  <a:t>0 </a:t>
                </a:r>
                <a:r>
                  <a:rPr lang="en-US" sz="2600" dirty="0">
                    <a:solidFill>
                      <a:schemeClr val="tx1">
                        <a:lumMod val="95000"/>
                        <a:lumOff val="5000"/>
                      </a:schemeClr>
                    </a:solidFill>
                  </a:rPr>
                  <a:t>is    </a:t>
                </a:r>
                <a14:m>
                  <m:oMath xmlns:m="http://schemas.openxmlformats.org/officeDocument/2006/math">
                    <m:f>
                      <m:fPr>
                        <m:ctrlPr>
                          <a:rPr lang="en-US" sz="2600" i="1">
                            <a:solidFill>
                              <a:schemeClr val="tx1">
                                <a:lumMod val="95000"/>
                                <a:lumOff val="5000"/>
                              </a:schemeClr>
                            </a:solidFill>
                            <a:latin typeface="Cambria Math" panose="02040503050406030204" pitchFamily="18" charset="0"/>
                          </a:rPr>
                        </m:ctrlPr>
                      </m:fPr>
                      <m:num>
                        <m:sSub>
                          <m:sSubPr>
                            <m:ctrlPr>
                              <a:rPr lang="en-US" sz="2600" i="1">
                                <a:solidFill>
                                  <a:schemeClr val="tx1">
                                    <a:lumMod val="95000"/>
                                    <a:lumOff val="5000"/>
                                  </a:schemeClr>
                                </a:solidFill>
                                <a:latin typeface="Cambria Math" panose="02040503050406030204" pitchFamily="18" charset="0"/>
                              </a:rPr>
                            </m:ctrlPr>
                          </m:sSubPr>
                          <m:e>
                            <m:acc>
                              <m:accPr>
                                <m:chr m:val="̂"/>
                                <m:ctrlPr>
                                  <a:rPr lang="en-US" sz="2600" i="1" smtClean="0">
                                    <a:solidFill>
                                      <a:schemeClr val="tx1">
                                        <a:lumMod val="95000"/>
                                        <a:lumOff val="5000"/>
                                      </a:schemeClr>
                                    </a:solidFill>
                                    <a:latin typeface="Cambria Math" panose="02040503050406030204" pitchFamily="18" charset="0"/>
                                  </a:rPr>
                                </m:ctrlPr>
                              </m:accPr>
                              <m:e>
                                <m:r>
                                  <a:rPr lang="en-US" sz="2600" i="1" smtClean="0">
                                    <a:solidFill>
                                      <a:schemeClr val="tx1">
                                        <a:lumMod val="95000"/>
                                        <a:lumOff val="5000"/>
                                      </a:schemeClr>
                                    </a:solidFill>
                                    <a:latin typeface="Cambria Math" panose="02040503050406030204" pitchFamily="18" charset="0"/>
                                  </a:rPr>
                                  <m:t>𝑜𝑑𝑑𝑠</m:t>
                                </m:r>
                              </m:e>
                            </m:acc>
                          </m:e>
                          <m:sub>
                            <m:sSub>
                              <m:sSubPr>
                                <m:ctrlPr>
                                  <a:rPr lang="en-US" sz="2600" i="1" smtClean="0">
                                    <a:solidFill>
                                      <a:schemeClr val="tx1">
                                        <a:lumMod val="95000"/>
                                        <a:lumOff val="5000"/>
                                      </a:schemeClr>
                                    </a:solidFill>
                                    <a:latin typeface="Cambria Math" panose="02040503050406030204" pitchFamily="18" charset="0"/>
                                    <a:ea typeface="Cambria Math" panose="02040503050406030204" pitchFamily="18" charset="0"/>
                                  </a:rPr>
                                </m:ctrlPr>
                              </m:sSubPr>
                              <m:e>
                                <m:r>
                                  <a:rPr lang="en-US" sz="2600" i="1" smtClean="0">
                                    <a:solidFill>
                                      <a:schemeClr val="tx1">
                                        <a:lumMod val="95000"/>
                                        <a:lumOff val="5000"/>
                                      </a:schemeClr>
                                    </a:solidFill>
                                    <a:latin typeface="Cambria Math" panose="02040503050406030204" pitchFamily="18" charset="0"/>
                                    <a:ea typeface="Cambria Math" panose="02040503050406030204" pitchFamily="18" charset="0"/>
                                  </a:rPr>
                                  <m:t>𝑥</m:t>
                                </m:r>
                              </m:e>
                              <m:sub>
                                <m:r>
                                  <a:rPr lang="en-US" sz="2600" i="1" smtClean="0">
                                    <a:solidFill>
                                      <a:schemeClr val="tx1">
                                        <a:lumMod val="95000"/>
                                        <a:lumOff val="5000"/>
                                      </a:schemeClr>
                                    </a:solidFill>
                                    <a:latin typeface="Cambria Math" panose="02040503050406030204" pitchFamily="18" charset="0"/>
                                    <a:ea typeface="Cambria Math" panose="02040503050406030204" pitchFamily="18" charset="0"/>
                                  </a:rPr>
                                  <m:t>1</m:t>
                                </m:r>
                              </m:sub>
                            </m:sSub>
                            <m:r>
                              <a:rPr lang="en-US" sz="2600" i="1" smtClean="0">
                                <a:solidFill>
                                  <a:schemeClr val="tx1">
                                    <a:lumMod val="95000"/>
                                    <a:lumOff val="5000"/>
                                  </a:schemeClr>
                                </a:solidFill>
                                <a:latin typeface="Cambria Math" panose="02040503050406030204" pitchFamily="18" charset="0"/>
                                <a:ea typeface="Cambria Math" panose="02040503050406030204" pitchFamily="18" charset="0"/>
                              </a:rPr>
                              <m:t>=1</m:t>
                            </m:r>
                          </m:sub>
                        </m:sSub>
                      </m:num>
                      <m:den>
                        <m:sSub>
                          <m:sSubPr>
                            <m:ctrlPr>
                              <a:rPr lang="en-US" sz="2600" i="1" smtClean="0">
                                <a:solidFill>
                                  <a:schemeClr val="tx1">
                                    <a:lumMod val="95000"/>
                                    <a:lumOff val="5000"/>
                                  </a:schemeClr>
                                </a:solidFill>
                                <a:latin typeface="Cambria Math" panose="02040503050406030204" pitchFamily="18" charset="0"/>
                              </a:rPr>
                            </m:ctrlPr>
                          </m:sSubPr>
                          <m:e>
                            <m:acc>
                              <m:accPr>
                                <m:chr m:val="̂"/>
                                <m:ctrlPr>
                                  <a:rPr lang="en-US" sz="2600" i="1" smtClean="0">
                                    <a:solidFill>
                                      <a:schemeClr val="tx1">
                                        <a:lumMod val="95000"/>
                                        <a:lumOff val="5000"/>
                                      </a:schemeClr>
                                    </a:solidFill>
                                    <a:latin typeface="Cambria Math" panose="02040503050406030204" pitchFamily="18" charset="0"/>
                                  </a:rPr>
                                </m:ctrlPr>
                              </m:accPr>
                              <m:e>
                                <m:r>
                                  <a:rPr lang="en-US" sz="2600" i="1" smtClean="0">
                                    <a:solidFill>
                                      <a:schemeClr val="tx1">
                                        <a:lumMod val="95000"/>
                                        <a:lumOff val="5000"/>
                                      </a:schemeClr>
                                    </a:solidFill>
                                    <a:latin typeface="Cambria Math" panose="02040503050406030204" pitchFamily="18" charset="0"/>
                                  </a:rPr>
                                  <m:t>𝑜𝑑𝑑𝑠</m:t>
                                </m:r>
                              </m:e>
                            </m:acc>
                          </m:e>
                          <m:sub>
                            <m:sSub>
                              <m:sSubPr>
                                <m:ctrlPr>
                                  <a:rPr lang="en-US" sz="2600" i="1" smtClean="0">
                                    <a:solidFill>
                                      <a:schemeClr val="tx1">
                                        <a:lumMod val="95000"/>
                                        <a:lumOff val="5000"/>
                                      </a:schemeClr>
                                    </a:solidFill>
                                    <a:latin typeface="Cambria Math" panose="02040503050406030204" pitchFamily="18" charset="0"/>
                                  </a:rPr>
                                </m:ctrlPr>
                              </m:sSubPr>
                              <m:e>
                                <m:r>
                                  <a:rPr lang="en-US" sz="2600" i="1" smtClean="0">
                                    <a:solidFill>
                                      <a:schemeClr val="tx1">
                                        <a:lumMod val="95000"/>
                                        <a:lumOff val="5000"/>
                                      </a:schemeClr>
                                    </a:solidFill>
                                    <a:latin typeface="Cambria Math" panose="02040503050406030204" pitchFamily="18" charset="0"/>
                                  </a:rPr>
                                  <m:t>𝑥</m:t>
                                </m:r>
                              </m:e>
                              <m:sub>
                                <m:r>
                                  <a:rPr lang="en-US" sz="2600" i="1" smtClean="0">
                                    <a:solidFill>
                                      <a:schemeClr val="tx1">
                                        <a:lumMod val="95000"/>
                                        <a:lumOff val="5000"/>
                                      </a:schemeClr>
                                    </a:solidFill>
                                    <a:latin typeface="Cambria Math" panose="02040503050406030204" pitchFamily="18" charset="0"/>
                                  </a:rPr>
                                  <m:t>1</m:t>
                                </m:r>
                              </m:sub>
                            </m:sSub>
                            <m:r>
                              <a:rPr lang="en-US" sz="2600" i="1" smtClean="0">
                                <a:solidFill>
                                  <a:schemeClr val="tx1">
                                    <a:lumMod val="95000"/>
                                    <a:lumOff val="5000"/>
                                  </a:schemeClr>
                                </a:solidFill>
                                <a:latin typeface="Cambria Math" panose="02040503050406030204" pitchFamily="18" charset="0"/>
                              </a:rPr>
                              <m:t>=0</m:t>
                            </m:r>
                          </m:sub>
                        </m:sSub>
                      </m:den>
                    </m:f>
                    <m:r>
                      <a:rPr lang="en-US" sz="2600" i="1">
                        <a:solidFill>
                          <a:schemeClr val="tx1">
                            <a:lumMod val="95000"/>
                            <a:lumOff val="5000"/>
                          </a:schemeClr>
                        </a:solidFill>
                        <a:latin typeface="Cambria Math" panose="02040503050406030204" pitchFamily="18" charset="0"/>
                        <a:ea typeface="Cambria Math" panose="02040503050406030204" pitchFamily="18" charset="0"/>
                      </a:rPr>
                      <m:t>∙</m:t>
                    </m:r>
                    <m:r>
                      <a:rPr lang="en-US" sz="2600">
                        <a:solidFill>
                          <a:schemeClr val="tx1">
                            <a:lumMod val="95000"/>
                            <a:lumOff val="5000"/>
                          </a:schemeClr>
                        </a:solidFill>
                        <a:latin typeface="Cambria Math" panose="02040503050406030204" pitchFamily="18" charset="0"/>
                        <a:ea typeface="Cambria Math" panose="02040503050406030204" pitchFamily="18" charset="0"/>
                      </a:rPr>
                      <m:t>100%</m:t>
                    </m:r>
                    <m:r>
                      <a:rPr lang="en-US" sz="2600">
                        <a:solidFill>
                          <a:schemeClr val="tx1">
                            <a:lumMod val="95000"/>
                            <a:lumOff val="5000"/>
                          </a:schemeClr>
                        </a:solidFill>
                        <a:latin typeface="Cambria Math" panose="02040503050406030204" pitchFamily="18" charset="0"/>
                      </a:rPr>
                      <m:t>=</m:t>
                    </m:r>
                    <m:func>
                      <m:funcPr>
                        <m:ctrlPr>
                          <a:rPr lang="en-US" sz="2800" i="1">
                            <a:solidFill>
                              <a:schemeClr val="tx1">
                                <a:lumMod val="95000"/>
                                <a:lumOff val="5000"/>
                              </a:schemeClr>
                            </a:solidFill>
                            <a:latin typeface="Cambria Math" panose="02040503050406030204" pitchFamily="18" charset="0"/>
                          </a:rPr>
                        </m:ctrlPr>
                      </m:funcPr>
                      <m:fName>
                        <m:r>
                          <m:rPr>
                            <m:sty m:val="p"/>
                          </m:rPr>
                          <a:rPr lang="en-US" sz="2800">
                            <a:solidFill>
                              <a:schemeClr val="tx1">
                                <a:lumMod val="95000"/>
                                <a:lumOff val="5000"/>
                              </a:schemeClr>
                            </a:solidFill>
                            <a:latin typeface="Cambria Math" panose="02040503050406030204" pitchFamily="18" charset="0"/>
                          </a:rPr>
                          <m:t>exp</m:t>
                        </m:r>
                      </m:fName>
                      <m:e>
                        <m:d>
                          <m:dPr>
                            <m:ctrlPr>
                              <a:rPr lang="en-US" sz="2800" i="1">
                                <a:solidFill>
                                  <a:schemeClr val="tx1">
                                    <a:lumMod val="95000"/>
                                    <a:lumOff val="5000"/>
                                  </a:schemeClr>
                                </a:solidFill>
                                <a:latin typeface="Cambria Math" panose="02040503050406030204" pitchFamily="18" charset="0"/>
                              </a:rPr>
                            </m:ctrlPr>
                          </m:dPr>
                          <m:e>
                            <m:sSub>
                              <m:sSubPr>
                                <m:ctrlPr>
                                  <a:rPr lang="en-US" sz="2800" i="1">
                                    <a:solidFill>
                                      <a:schemeClr val="tx1">
                                        <a:lumMod val="95000"/>
                                        <a:lumOff val="5000"/>
                                      </a:schemeClr>
                                    </a:solidFill>
                                    <a:latin typeface="Cambria Math" panose="02040503050406030204" pitchFamily="18" charset="0"/>
                                  </a:rPr>
                                </m:ctrlPr>
                              </m:sSubPr>
                              <m:e>
                                <m:acc>
                                  <m:accPr>
                                    <m:chr m:val="̂"/>
                                    <m:ctrlPr>
                                      <a:rPr lang="en-US" sz="2800" i="1">
                                        <a:solidFill>
                                          <a:schemeClr val="tx1">
                                            <a:lumMod val="95000"/>
                                            <a:lumOff val="5000"/>
                                          </a:schemeClr>
                                        </a:solidFill>
                                        <a:latin typeface="Cambria Math" panose="02040503050406030204" pitchFamily="18" charset="0"/>
                                      </a:rPr>
                                    </m:ctrlPr>
                                  </m:accPr>
                                  <m:e>
                                    <m:r>
                                      <a:rPr lang="en-US" sz="2800" i="1">
                                        <a:solidFill>
                                          <a:schemeClr val="tx1">
                                            <a:lumMod val="95000"/>
                                            <a:lumOff val="5000"/>
                                          </a:schemeClr>
                                        </a:solidFill>
                                        <a:latin typeface="Cambria Math" panose="02040503050406030204" pitchFamily="18" charset="0"/>
                                        <a:ea typeface="Cambria Math" panose="02040503050406030204" pitchFamily="18" charset="0"/>
                                      </a:rPr>
                                      <m:t>𝛽</m:t>
                                    </m:r>
                                  </m:e>
                                </m:acc>
                              </m:e>
                              <m:sub>
                                <m:r>
                                  <a:rPr lang="en-US" sz="2800" i="1">
                                    <a:solidFill>
                                      <a:schemeClr val="tx1">
                                        <a:lumMod val="95000"/>
                                        <a:lumOff val="5000"/>
                                      </a:schemeClr>
                                    </a:solidFill>
                                    <a:latin typeface="Cambria Math" panose="02040503050406030204" pitchFamily="18" charset="0"/>
                                    <a:ea typeface="Cambria Math" panose="02040503050406030204" pitchFamily="18" charset="0"/>
                                  </a:rPr>
                                  <m:t>1</m:t>
                                </m:r>
                              </m:sub>
                            </m:sSub>
                          </m:e>
                        </m:d>
                      </m:e>
                    </m:func>
                    <m:r>
                      <a:rPr lang="en-US" sz="2600" i="1">
                        <a:solidFill>
                          <a:schemeClr val="tx1">
                            <a:lumMod val="95000"/>
                            <a:lumOff val="5000"/>
                          </a:schemeClr>
                        </a:solidFill>
                        <a:latin typeface="Cambria Math" panose="02040503050406030204" pitchFamily="18" charset="0"/>
                        <a:ea typeface="Cambria Math" panose="02040503050406030204" pitchFamily="18" charset="0"/>
                      </a:rPr>
                      <m:t>∙100%</m:t>
                    </m:r>
                  </m:oMath>
                </a14:m>
                <a:r>
                  <a:rPr lang="en-US" sz="2600" dirty="0">
                    <a:solidFill>
                      <a:schemeClr val="tx1">
                        <a:lumMod val="95000"/>
                        <a:lumOff val="5000"/>
                      </a:schemeClr>
                    </a:solidFill>
                    <a:ea typeface="Cambria Math" panose="02040503050406030204" pitchFamily="18" charset="0"/>
                  </a:rPr>
                  <a:t>.</a:t>
                </a:r>
              </a:p>
              <a:p>
                <a:pPr marL="0" indent="0">
                  <a:buNone/>
                </a:pPr>
                <a:endParaRPr lang="en-US" sz="2400" dirty="0">
                  <a:solidFill>
                    <a:schemeClr val="tx1"/>
                  </a:solidFill>
                </a:endParaRPr>
              </a:p>
              <a:p>
                <a:pPr marL="0" indent="0">
                  <a:buNone/>
                </a:pPr>
                <a:endParaRPr lang="en-US" sz="2400" dirty="0">
                  <a:solidFill>
                    <a:srgbClr val="FFFFFF"/>
                  </a:solidFill>
                </a:endParaRPr>
              </a:p>
              <a:p>
                <a:endParaRPr lang="en-US" sz="2400" dirty="0">
                  <a:solidFill>
                    <a:srgbClr val="FFFFFF"/>
                  </a:solidFill>
                </a:endParaRPr>
              </a:p>
              <a:p>
                <a:pPr marL="0" indent="0">
                  <a:buNone/>
                </a:pPr>
                <a:endParaRPr lang="en-US" sz="2400" dirty="0">
                  <a:solidFill>
                    <a:srgbClr val="FFFFFF"/>
                  </a:solidFill>
                </a:endParaRPr>
              </a:p>
            </p:txBody>
          </p:sp>
        </mc:Choice>
        <mc:Fallback xmlns="">
          <p:sp>
            <p:nvSpPr>
              <p:cNvPr id="3" name="Content Placeholder 2">
                <a:extLst>
                  <a:ext uri="{FF2B5EF4-FFF2-40B4-BE49-F238E27FC236}">
                    <a16:creationId xmlns:a16="http://schemas.microsoft.com/office/drawing/2014/main" id="{019E71EA-C0CD-452C-8483-A0E0F9FAE2BD}"/>
                  </a:ext>
                </a:extLst>
              </p:cNvPr>
              <p:cNvSpPr>
                <a:spLocks noGrp="1" noRot="1" noChangeAspect="1" noMove="1" noResize="1" noEditPoints="1" noAdjustHandles="1" noChangeArrowheads="1" noChangeShapeType="1" noTextEdit="1"/>
              </p:cNvSpPr>
              <p:nvPr>
                <p:ph idx="1"/>
              </p:nvPr>
            </p:nvSpPr>
            <p:spPr>
              <a:xfrm>
                <a:off x="731520" y="1013428"/>
                <a:ext cx="10500360" cy="5134389"/>
              </a:xfrm>
              <a:blipFill>
                <a:blip r:embed="rId2"/>
                <a:stretch>
                  <a:fillRect l="-754"/>
                </a:stretch>
              </a:blipFill>
            </p:spPr>
            <p:txBody>
              <a:bodyPr/>
              <a:lstStyle/>
              <a:p>
                <a:r>
                  <a:rPr lang="en-US">
                    <a:noFill/>
                  </a:rPr>
                  <a:t> </a:t>
                </a:r>
              </a:p>
            </p:txBody>
          </p:sp>
        </mc:Fallback>
      </mc:AlternateContent>
      <p:sp>
        <p:nvSpPr>
          <p:cNvPr id="5" name="Title 1">
            <a:extLst>
              <a:ext uri="{FF2B5EF4-FFF2-40B4-BE49-F238E27FC236}">
                <a16:creationId xmlns:a16="http://schemas.microsoft.com/office/drawing/2014/main" id="{720DB60B-D44E-469C-B487-1D30FF664CFE}"/>
              </a:ext>
            </a:extLst>
          </p:cNvPr>
          <p:cNvSpPr txBox="1">
            <a:spLocks/>
          </p:cNvSpPr>
          <p:nvPr/>
        </p:nvSpPr>
        <p:spPr>
          <a:xfrm>
            <a:off x="1431485" y="153210"/>
            <a:ext cx="8919521" cy="749785"/>
          </a:xfrm>
          <a:prstGeom prst="rect">
            <a:avLst/>
          </a:prstGeom>
          <a:effectLst/>
        </p:spPr>
        <p:txBody>
          <a:bodyPr vert="horz" lIns="91440" tIns="45720" rIns="91440" bIns="45720" rtlCol="0" anchor="b">
            <a:normAutofit fontScale="92500"/>
          </a:bodyPr>
          <a:lstStyle>
            <a:lvl1pPr algn="l" defTabSz="457200" rtl="0" eaLnBrk="1" latinLnBrk="0" hangingPunct="1">
              <a:spcBef>
                <a:spcPct val="0"/>
              </a:spcBef>
              <a:buNone/>
              <a:defRPr sz="48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200" dirty="0"/>
              <a:t>BINARY LOGISTIC REGRESSION MODEL: THEORY (cont.)</a:t>
            </a:r>
          </a:p>
        </p:txBody>
      </p:sp>
      <p:pic>
        <p:nvPicPr>
          <p:cNvPr id="6" name="Picture 5">
            <a:extLst>
              <a:ext uri="{FF2B5EF4-FFF2-40B4-BE49-F238E27FC236}">
                <a16:creationId xmlns:a16="http://schemas.microsoft.com/office/drawing/2014/main" id="{DEFF9EA6-9105-4EC2-A515-3AACD0B5A4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983914" y="917158"/>
            <a:ext cx="10349837" cy="120423"/>
          </a:xfrm>
          <a:prstGeom prst="rect">
            <a:avLst/>
          </a:prstGeom>
        </p:spPr>
      </p:pic>
      <p:pic>
        <p:nvPicPr>
          <p:cNvPr id="7" name="Picture 6">
            <a:extLst>
              <a:ext uri="{FF2B5EF4-FFF2-40B4-BE49-F238E27FC236}">
                <a16:creationId xmlns:a16="http://schemas.microsoft.com/office/drawing/2014/main" id="{17E14FB1-1BD2-4A63-A0DF-E4405EC79F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1082" y="6231544"/>
            <a:ext cx="9546110" cy="111071"/>
          </a:xfrm>
          <a:prstGeom prst="rect">
            <a:avLst/>
          </a:prstGeom>
        </p:spPr>
      </p:pic>
      <p:pic>
        <p:nvPicPr>
          <p:cNvPr id="8" name="Picture 7">
            <a:extLst>
              <a:ext uri="{FF2B5EF4-FFF2-40B4-BE49-F238E27FC236}">
                <a16:creationId xmlns:a16="http://schemas.microsoft.com/office/drawing/2014/main" id="{826DC6EE-B35E-4CCC-B3D5-2189B5339A3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10154" y="6037529"/>
            <a:ext cx="700390" cy="823031"/>
          </a:xfrm>
          <a:prstGeom prst="rect">
            <a:avLst/>
          </a:prstGeom>
        </p:spPr>
      </p:pic>
      <p:sp>
        <p:nvSpPr>
          <p:cNvPr id="9" name="Slide Number Placeholder 3">
            <a:extLst>
              <a:ext uri="{FF2B5EF4-FFF2-40B4-BE49-F238E27FC236}">
                <a16:creationId xmlns:a16="http://schemas.microsoft.com/office/drawing/2014/main" id="{3AFDFEFC-0E68-42B0-8674-D5C566B69E76}"/>
              </a:ext>
            </a:extLst>
          </p:cNvPr>
          <p:cNvSpPr txBox="1">
            <a:spLocks/>
          </p:cNvSpPr>
          <p:nvPr/>
        </p:nvSpPr>
        <p:spPr>
          <a:xfrm>
            <a:off x="10807431" y="6081483"/>
            <a:ext cx="526320" cy="569779"/>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3A98EE3D-8CD1-4C3F-BD1C-C98C9596463C}" type="slidenum">
              <a:rPr lang="en-US" sz="2600" smtClean="0">
                <a:solidFill>
                  <a:schemeClr val="bg1"/>
                </a:solidFill>
              </a:rPr>
              <a:pPr algn="ctr"/>
              <a:t>34</a:t>
            </a:fld>
            <a:endParaRPr lang="en-US" sz="2600" dirty="0">
              <a:solidFill>
                <a:schemeClr val="bg1"/>
              </a:solidFill>
            </a:endParaRPr>
          </a:p>
        </p:txBody>
      </p:sp>
    </p:spTree>
    <p:extLst>
      <p:ext uri="{BB962C8B-B14F-4D97-AF65-F5344CB8AC3E}">
        <p14:creationId xmlns:p14="http://schemas.microsoft.com/office/powerpoint/2010/main" val="813936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19E71EA-C0CD-452C-8483-A0E0F9FAE2BD}"/>
                  </a:ext>
                </a:extLst>
              </p:cNvPr>
              <p:cNvSpPr>
                <a:spLocks noGrp="1"/>
              </p:cNvSpPr>
              <p:nvPr>
                <p:ph idx="1"/>
              </p:nvPr>
            </p:nvSpPr>
            <p:spPr>
              <a:xfrm>
                <a:off x="770558" y="1483693"/>
                <a:ext cx="10500360" cy="2029714"/>
              </a:xfrm>
            </p:spPr>
            <p:txBody>
              <a:bodyPr>
                <a:noAutofit/>
              </a:bodyPr>
              <a:lstStyle/>
              <a:p>
                <a:pPr>
                  <a:buClr>
                    <a:srgbClr val="7030A0"/>
                  </a:buClr>
                  <a:buFont typeface="Wingdings" panose="05000000000000000000" pitchFamily="2" charset="2"/>
                  <a:buChar char="q"/>
                </a:pPr>
                <a:r>
                  <a:rPr lang="en-US" sz="2600" dirty="0">
                    <a:solidFill>
                      <a:schemeClr val="tx1">
                        <a:lumMod val="95000"/>
                        <a:lumOff val="5000"/>
                      </a:schemeClr>
                    </a:solidFill>
                  </a:rPr>
                  <a:t>Prediction:</a:t>
                </a:r>
              </a:p>
              <a:p>
                <a:pPr>
                  <a:buFont typeface="Wingdings" panose="05000000000000000000" pitchFamily="2" charset="2"/>
                  <a:buChar char="q"/>
                </a:pPr>
                <a:endParaRPr lang="en-US" sz="2400" dirty="0">
                  <a:solidFill>
                    <a:schemeClr val="tx1">
                      <a:lumMod val="95000"/>
                      <a:lumOff val="5000"/>
                    </a:schemeClr>
                  </a:solidFill>
                </a:endParaRPr>
              </a:p>
              <a:p>
                <a:pPr marL="0" indent="0">
                  <a:buNone/>
                </a:pPr>
                <a:r>
                  <a:rPr lang="en-US" sz="2400" dirty="0">
                    <a:solidFill>
                      <a:schemeClr val="tx1">
                        <a:lumMod val="95000"/>
                        <a:lumOff val="5000"/>
                      </a:schemeClr>
                    </a:solidFill>
                    <a:latin typeface="Bodoni MT Black" panose="02070A03080606020203" pitchFamily="18" charset="0"/>
                  </a:rPr>
                  <a:t>               </a:t>
                </a:r>
                <a14:m>
                  <m:oMath xmlns:m="http://schemas.openxmlformats.org/officeDocument/2006/math">
                    <m:sSup>
                      <m:sSupPr>
                        <m:ctrlPr>
                          <a:rPr lang="en-US" sz="2800" i="1">
                            <a:latin typeface="Cambria Math" panose="02040503050406030204" pitchFamily="18" charset="0"/>
                          </a:rPr>
                        </m:ctrlPr>
                      </m:sSupPr>
                      <m:e>
                        <m:r>
                          <a:rPr lang="en-US" sz="2800" i="1">
                            <a:latin typeface="Cambria Math"/>
                          </a:rPr>
                          <m:t>𝜋</m:t>
                        </m:r>
                      </m:e>
                      <m:sup>
                        <m:r>
                          <a:rPr lang="en-US" sz="2800" i="1">
                            <a:latin typeface="Cambria Math"/>
                          </a:rPr>
                          <m:t>0</m:t>
                        </m:r>
                      </m:sup>
                    </m:sSup>
                    <m:r>
                      <a:rPr lang="en-US" sz="2800" i="1">
                        <a:latin typeface="Cambria Math"/>
                      </a:rPr>
                      <m:t>=</m:t>
                    </m:r>
                    <m:f>
                      <m:fPr>
                        <m:ctrlPr>
                          <a:rPr lang="en-US" sz="2800" i="1">
                            <a:latin typeface="Cambria Math" panose="02040503050406030204" pitchFamily="18" charset="0"/>
                          </a:rPr>
                        </m:ctrlPr>
                      </m:fPr>
                      <m:num>
                        <m:func>
                          <m:funcPr>
                            <m:ctrlPr>
                              <a:rPr lang="en-US" sz="2800" b="0" i="1" smtClean="0">
                                <a:latin typeface="Cambria Math" panose="02040503050406030204" pitchFamily="18" charset="0"/>
                              </a:rPr>
                            </m:ctrlPr>
                          </m:funcPr>
                          <m:fName>
                            <m:r>
                              <m:rPr>
                                <m:sty m:val="p"/>
                              </m:rPr>
                              <a:rPr lang="en-US" sz="2800" i="0" smtClean="0">
                                <a:latin typeface="Cambria Math" panose="02040503050406030204" pitchFamily="18" charset="0"/>
                              </a:rPr>
                              <m:t>exp</m:t>
                            </m:r>
                          </m:fName>
                          <m:e>
                            <m:d>
                              <m:dPr>
                                <m:ctrlPr>
                                  <a:rPr lang="en-US" sz="2800" i="1" smtClean="0">
                                    <a:latin typeface="Cambria Math" panose="02040503050406030204" pitchFamily="18" charset="0"/>
                                  </a:rPr>
                                </m:ctrlPr>
                              </m:dPr>
                              <m:e>
                                <m:sSub>
                                  <m:sSubPr>
                                    <m:ctrlPr>
                                      <a:rPr lang="en-US" sz="2800" i="1">
                                        <a:latin typeface="Cambria Math" panose="02040503050406030204" pitchFamily="18" charset="0"/>
                                      </a:rPr>
                                    </m:ctrlPr>
                                  </m:sSubPr>
                                  <m:e>
                                    <m:acc>
                                      <m:accPr>
                                        <m:chr m:val="̂"/>
                                        <m:ctrlPr>
                                          <a:rPr lang="en-US" sz="2800" i="1">
                                            <a:latin typeface="Cambria Math" panose="02040503050406030204" pitchFamily="18" charset="0"/>
                                          </a:rPr>
                                        </m:ctrlPr>
                                      </m:accPr>
                                      <m:e>
                                        <m:r>
                                          <a:rPr lang="en-US" sz="2800" i="1">
                                            <a:latin typeface="Cambria Math"/>
                                          </a:rPr>
                                          <m:t>𝛽</m:t>
                                        </m:r>
                                      </m:e>
                                    </m:acc>
                                  </m:e>
                                  <m:sub>
                                    <m:r>
                                      <a:rPr lang="en-US" sz="2800" i="1">
                                        <a:latin typeface="Cambria Math"/>
                                      </a:rPr>
                                      <m:t>0</m:t>
                                    </m:r>
                                  </m:sub>
                                </m:sSub>
                                <m:r>
                                  <a:rPr lang="en-US" sz="2800" i="1">
                                    <a:latin typeface="Cambria Math"/>
                                  </a:rPr>
                                  <m:t>+</m:t>
                                </m:r>
                                <m:sSub>
                                  <m:sSubPr>
                                    <m:ctrlPr>
                                      <a:rPr lang="en-US" sz="2800" i="1">
                                        <a:latin typeface="Cambria Math" panose="02040503050406030204" pitchFamily="18" charset="0"/>
                                      </a:rPr>
                                    </m:ctrlPr>
                                  </m:sSubPr>
                                  <m:e>
                                    <m:acc>
                                      <m:accPr>
                                        <m:chr m:val="̂"/>
                                        <m:ctrlPr>
                                          <a:rPr lang="en-US" sz="2800" i="1">
                                            <a:latin typeface="Cambria Math" panose="02040503050406030204" pitchFamily="18" charset="0"/>
                                          </a:rPr>
                                        </m:ctrlPr>
                                      </m:accPr>
                                      <m:e>
                                        <m:r>
                                          <a:rPr lang="en-US" sz="2800" i="1">
                                            <a:latin typeface="Cambria Math"/>
                                          </a:rPr>
                                          <m:t>𝛽</m:t>
                                        </m:r>
                                      </m:e>
                                    </m:acc>
                                  </m:e>
                                  <m:sub>
                                    <m:r>
                                      <a:rPr lang="en-US" sz="2800" i="1">
                                        <a:latin typeface="Cambria Math"/>
                                      </a:rPr>
                                      <m:t>1</m:t>
                                    </m:r>
                                  </m:sub>
                                </m:sSub>
                                <m:sSubSup>
                                  <m:sSubSupPr>
                                    <m:ctrlPr>
                                      <a:rPr lang="en-US" sz="2800" i="1">
                                        <a:latin typeface="Cambria Math" panose="02040503050406030204" pitchFamily="18" charset="0"/>
                                      </a:rPr>
                                    </m:ctrlPr>
                                  </m:sSubSupPr>
                                  <m:e>
                                    <m:r>
                                      <a:rPr lang="en-US" sz="2800" i="1">
                                        <a:latin typeface="Cambria Math"/>
                                      </a:rPr>
                                      <m:t>𝑥</m:t>
                                    </m:r>
                                  </m:e>
                                  <m:sub>
                                    <m:r>
                                      <a:rPr lang="en-US" sz="2800" i="1">
                                        <a:latin typeface="Cambria Math"/>
                                      </a:rPr>
                                      <m:t>1</m:t>
                                    </m:r>
                                  </m:sub>
                                  <m:sup>
                                    <m:r>
                                      <a:rPr lang="en-US" sz="2800" i="1">
                                        <a:latin typeface="Cambria Math"/>
                                      </a:rPr>
                                      <m:t>0</m:t>
                                    </m:r>
                                  </m:sup>
                                </m:sSubSup>
                                <m:r>
                                  <a:rPr lang="en-US" sz="2800" i="1">
                                    <a:latin typeface="Cambria Math"/>
                                  </a:rPr>
                                  <m:t>+…+</m:t>
                                </m:r>
                                <m:sSub>
                                  <m:sSubPr>
                                    <m:ctrlPr>
                                      <a:rPr lang="en-US" sz="2800" i="1">
                                        <a:latin typeface="Cambria Math" panose="02040503050406030204" pitchFamily="18" charset="0"/>
                                      </a:rPr>
                                    </m:ctrlPr>
                                  </m:sSubPr>
                                  <m:e>
                                    <m:acc>
                                      <m:accPr>
                                        <m:chr m:val="̂"/>
                                        <m:ctrlPr>
                                          <a:rPr lang="en-US" sz="2800" i="1">
                                            <a:latin typeface="Cambria Math" panose="02040503050406030204" pitchFamily="18" charset="0"/>
                                          </a:rPr>
                                        </m:ctrlPr>
                                      </m:accPr>
                                      <m:e>
                                        <m:r>
                                          <a:rPr lang="en-US" sz="2800" i="1">
                                            <a:latin typeface="Cambria Math"/>
                                          </a:rPr>
                                          <m:t>𝛽</m:t>
                                        </m:r>
                                      </m:e>
                                    </m:acc>
                                  </m:e>
                                  <m:sub>
                                    <m:r>
                                      <a:rPr lang="en-US" sz="2800" i="1">
                                        <a:latin typeface="Cambria Math"/>
                                      </a:rPr>
                                      <m:t>𝑘</m:t>
                                    </m:r>
                                  </m:sub>
                                </m:sSub>
                                <m:sSubSup>
                                  <m:sSubSupPr>
                                    <m:ctrlPr>
                                      <a:rPr lang="en-US" sz="2800" i="1">
                                        <a:latin typeface="Cambria Math" panose="02040503050406030204" pitchFamily="18" charset="0"/>
                                      </a:rPr>
                                    </m:ctrlPr>
                                  </m:sSubSupPr>
                                  <m:e>
                                    <m:r>
                                      <a:rPr lang="en-US" sz="2800" i="1">
                                        <a:latin typeface="Cambria Math"/>
                                      </a:rPr>
                                      <m:t>𝑥</m:t>
                                    </m:r>
                                  </m:e>
                                  <m:sub>
                                    <m:r>
                                      <a:rPr lang="en-US" sz="2800" i="1">
                                        <a:latin typeface="Cambria Math"/>
                                      </a:rPr>
                                      <m:t>𝑘</m:t>
                                    </m:r>
                                  </m:sub>
                                  <m:sup>
                                    <m:r>
                                      <a:rPr lang="en-US" sz="2800" i="1">
                                        <a:latin typeface="Cambria Math"/>
                                      </a:rPr>
                                      <m:t>0</m:t>
                                    </m:r>
                                  </m:sup>
                                </m:sSubSup>
                              </m:e>
                            </m:d>
                          </m:e>
                        </m:func>
                        <m:r>
                          <a:rPr lang="en-US" sz="2800" i="1">
                            <a:latin typeface="Cambria Math"/>
                          </a:rPr>
                          <m:t>⁡</m:t>
                        </m:r>
                      </m:num>
                      <m:den>
                        <m:r>
                          <a:rPr lang="en-US" sz="2800" i="1">
                            <a:latin typeface="Cambria Math"/>
                          </a:rPr>
                          <m:t>1+</m:t>
                        </m:r>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exp</m:t>
                            </m:r>
                          </m:fName>
                          <m:e>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acc>
                                      <m:accPr>
                                        <m:chr m:val="̂"/>
                                        <m:ctrlPr>
                                          <a:rPr lang="en-US" sz="2800" i="1">
                                            <a:latin typeface="Cambria Math" panose="02040503050406030204" pitchFamily="18" charset="0"/>
                                          </a:rPr>
                                        </m:ctrlPr>
                                      </m:accPr>
                                      <m:e>
                                        <m:r>
                                          <a:rPr lang="en-US" sz="2800" i="1">
                                            <a:latin typeface="Cambria Math"/>
                                          </a:rPr>
                                          <m:t>𝛽</m:t>
                                        </m:r>
                                      </m:e>
                                    </m:acc>
                                  </m:e>
                                  <m:sub>
                                    <m:r>
                                      <a:rPr lang="en-US" sz="2800" i="1">
                                        <a:latin typeface="Cambria Math"/>
                                      </a:rPr>
                                      <m:t>0</m:t>
                                    </m:r>
                                  </m:sub>
                                </m:sSub>
                                <m:r>
                                  <a:rPr lang="en-US" sz="2800" i="1">
                                    <a:latin typeface="Cambria Math"/>
                                  </a:rPr>
                                  <m:t>+</m:t>
                                </m:r>
                                <m:sSub>
                                  <m:sSubPr>
                                    <m:ctrlPr>
                                      <a:rPr lang="en-US" sz="2800" i="1">
                                        <a:latin typeface="Cambria Math" panose="02040503050406030204" pitchFamily="18" charset="0"/>
                                      </a:rPr>
                                    </m:ctrlPr>
                                  </m:sSubPr>
                                  <m:e>
                                    <m:acc>
                                      <m:accPr>
                                        <m:chr m:val="̂"/>
                                        <m:ctrlPr>
                                          <a:rPr lang="en-US" sz="2800" i="1">
                                            <a:latin typeface="Cambria Math" panose="02040503050406030204" pitchFamily="18" charset="0"/>
                                          </a:rPr>
                                        </m:ctrlPr>
                                      </m:accPr>
                                      <m:e>
                                        <m:r>
                                          <a:rPr lang="en-US" sz="2800" i="1">
                                            <a:latin typeface="Cambria Math"/>
                                          </a:rPr>
                                          <m:t>𝛽</m:t>
                                        </m:r>
                                      </m:e>
                                    </m:acc>
                                  </m:e>
                                  <m:sub>
                                    <m:r>
                                      <a:rPr lang="en-US" sz="2800" i="1">
                                        <a:latin typeface="Cambria Math"/>
                                      </a:rPr>
                                      <m:t>1</m:t>
                                    </m:r>
                                  </m:sub>
                                </m:sSub>
                                <m:sSubSup>
                                  <m:sSubSupPr>
                                    <m:ctrlPr>
                                      <a:rPr lang="en-US" sz="2800" i="1">
                                        <a:latin typeface="Cambria Math" panose="02040503050406030204" pitchFamily="18" charset="0"/>
                                      </a:rPr>
                                    </m:ctrlPr>
                                  </m:sSubSupPr>
                                  <m:e>
                                    <m:r>
                                      <a:rPr lang="en-US" sz="2800" i="1">
                                        <a:latin typeface="Cambria Math"/>
                                      </a:rPr>
                                      <m:t>𝑥</m:t>
                                    </m:r>
                                  </m:e>
                                  <m:sub>
                                    <m:r>
                                      <a:rPr lang="en-US" sz="2800" i="1">
                                        <a:latin typeface="Cambria Math"/>
                                      </a:rPr>
                                      <m:t>1</m:t>
                                    </m:r>
                                  </m:sub>
                                  <m:sup>
                                    <m:r>
                                      <a:rPr lang="en-US" sz="2800" i="1">
                                        <a:latin typeface="Cambria Math"/>
                                      </a:rPr>
                                      <m:t>0</m:t>
                                    </m:r>
                                  </m:sup>
                                </m:sSubSup>
                                <m:r>
                                  <a:rPr lang="en-US" sz="2800" i="1">
                                    <a:latin typeface="Cambria Math"/>
                                  </a:rPr>
                                  <m:t>+…+</m:t>
                                </m:r>
                                <m:sSub>
                                  <m:sSubPr>
                                    <m:ctrlPr>
                                      <a:rPr lang="en-US" sz="2800" i="1">
                                        <a:latin typeface="Cambria Math" panose="02040503050406030204" pitchFamily="18" charset="0"/>
                                      </a:rPr>
                                    </m:ctrlPr>
                                  </m:sSubPr>
                                  <m:e>
                                    <m:acc>
                                      <m:accPr>
                                        <m:chr m:val="̂"/>
                                        <m:ctrlPr>
                                          <a:rPr lang="en-US" sz="2800" i="1">
                                            <a:latin typeface="Cambria Math" panose="02040503050406030204" pitchFamily="18" charset="0"/>
                                          </a:rPr>
                                        </m:ctrlPr>
                                      </m:accPr>
                                      <m:e>
                                        <m:r>
                                          <a:rPr lang="en-US" sz="2800" i="1">
                                            <a:latin typeface="Cambria Math"/>
                                          </a:rPr>
                                          <m:t>𝛽</m:t>
                                        </m:r>
                                      </m:e>
                                    </m:acc>
                                  </m:e>
                                  <m:sub>
                                    <m:r>
                                      <a:rPr lang="en-US" sz="2800" i="1">
                                        <a:latin typeface="Cambria Math"/>
                                      </a:rPr>
                                      <m:t>𝑘</m:t>
                                    </m:r>
                                  </m:sub>
                                </m:sSub>
                                <m:sSubSup>
                                  <m:sSubSupPr>
                                    <m:ctrlPr>
                                      <a:rPr lang="en-US" sz="2800" i="1">
                                        <a:latin typeface="Cambria Math" panose="02040503050406030204" pitchFamily="18" charset="0"/>
                                      </a:rPr>
                                    </m:ctrlPr>
                                  </m:sSubSupPr>
                                  <m:e>
                                    <m:r>
                                      <a:rPr lang="en-US" sz="2800" i="1">
                                        <a:latin typeface="Cambria Math"/>
                                      </a:rPr>
                                      <m:t>𝑥</m:t>
                                    </m:r>
                                  </m:e>
                                  <m:sub>
                                    <m:r>
                                      <a:rPr lang="en-US" sz="2800" i="1">
                                        <a:latin typeface="Cambria Math"/>
                                      </a:rPr>
                                      <m:t>𝑘</m:t>
                                    </m:r>
                                  </m:sub>
                                  <m:sup>
                                    <m:r>
                                      <a:rPr lang="en-US" sz="2800" i="1">
                                        <a:latin typeface="Cambria Math"/>
                                      </a:rPr>
                                      <m:t>0</m:t>
                                    </m:r>
                                  </m:sup>
                                </m:sSubSup>
                              </m:e>
                            </m:d>
                          </m:e>
                        </m:func>
                      </m:den>
                    </m:f>
                  </m:oMath>
                </a14:m>
                <a:r>
                  <a:rPr lang="en-US" sz="2800" dirty="0"/>
                  <a:t>.</a:t>
                </a:r>
              </a:p>
              <a:p>
                <a:pPr marL="0" indent="0">
                  <a:buNone/>
                </a:pPr>
                <a:endParaRPr lang="en-US" sz="2800" dirty="0">
                  <a:solidFill>
                    <a:schemeClr val="tx1"/>
                  </a:solidFill>
                </a:endParaRPr>
              </a:p>
              <a:p>
                <a:pPr marL="0" indent="0">
                  <a:buNone/>
                </a:pPr>
                <a:endParaRPr lang="en-US" sz="2400" dirty="0">
                  <a:solidFill>
                    <a:srgbClr val="FFFFFF"/>
                  </a:solidFill>
                </a:endParaRPr>
              </a:p>
              <a:p>
                <a:endParaRPr lang="en-US" sz="2400" dirty="0">
                  <a:solidFill>
                    <a:srgbClr val="FFFFFF"/>
                  </a:solidFill>
                </a:endParaRPr>
              </a:p>
              <a:p>
                <a:pPr marL="0" indent="0">
                  <a:buNone/>
                </a:pPr>
                <a:endParaRPr lang="en-US" sz="2400" dirty="0">
                  <a:solidFill>
                    <a:srgbClr val="FFFFFF"/>
                  </a:solidFill>
                </a:endParaRPr>
              </a:p>
            </p:txBody>
          </p:sp>
        </mc:Choice>
        <mc:Fallback xmlns="">
          <p:sp>
            <p:nvSpPr>
              <p:cNvPr id="3" name="Content Placeholder 2">
                <a:extLst>
                  <a:ext uri="{FF2B5EF4-FFF2-40B4-BE49-F238E27FC236}">
                    <a16:creationId xmlns:a16="http://schemas.microsoft.com/office/drawing/2014/main" id="{019E71EA-C0CD-452C-8483-A0E0F9FAE2BD}"/>
                  </a:ext>
                </a:extLst>
              </p:cNvPr>
              <p:cNvSpPr>
                <a:spLocks noGrp="1" noRot="1" noChangeAspect="1" noMove="1" noResize="1" noEditPoints="1" noAdjustHandles="1" noChangeArrowheads="1" noChangeShapeType="1" noTextEdit="1"/>
              </p:cNvSpPr>
              <p:nvPr>
                <p:ph idx="1"/>
              </p:nvPr>
            </p:nvSpPr>
            <p:spPr>
              <a:xfrm>
                <a:off x="770558" y="1483693"/>
                <a:ext cx="10500360" cy="2029714"/>
              </a:xfrm>
              <a:blipFill>
                <a:blip r:embed="rId2"/>
                <a:stretch>
                  <a:fillRect l="-871" t="-2402"/>
                </a:stretch>
              </a:blipFill>
            </p:spPr>
            <p:txBody>
              <a:bodyPr/>
              <a:lstStyle/>
              <a:p>
                <a:r>
                  <a:rPr lang="en-US">
                    <a:noFill/>
                  </a:rPr>
                  <a:t> </a:t>
                </a:r>
              </a:p>
            </p:txBody>
          </p:sp>
        </mc:Fallback>
      </mc:AlternateContent>
      <p:sp>
        <p:nvSpPr>
          <p:cNvPr id="5" name="Title 1">
            <a:extLst>
              <a:ext uri="{FF2B5EF4-FFF2-40B4-BE49-F238E27FC236}">
                <a16:creationId xmlns:a16="http://schemas.microsoft.com/office/drawing/2014/main" id="{720DB60B-D44E-469C-B487-1D30FF664CFE}"/>
              </a:ext>
            </a:extLst>
          </p:cNvPr>
          <p:cNvSpPr txBox="1">
            <a:spLocks/>
          </p:cNvSpPr>
          <p:nvPr/>
        </p:nvSpPr>
        <p:spPr>
          <a:xfrm>
            <a:off x="1345425" y="239340"/>
            <a:ext cx="8919521" cy="749785"/>
          </a:xfrm>
          <a:prstGeom prst="rect">
            <a:avLst/>
          </a:prstGeom>
          <a:effectLst/>
        </p:spPr>
        <p:txBody>
          <a:bodyPr vert="horz" lIns="91440" tIns="45720" rIns="91440" bIns="45720" rtlCol="0" anchor="b">
            <a:normAutofit fontScale="92500"/>
          </a:bodyPr>
          <a:lstStyle>
            <a:lvl1pPr algn="l" defTabSz="457200" rtl="0" eaLnBrk="1" latinLnBrk="0" hangingPunct="1">
              <a:spcBef>
                <a:spcPct val="0"/>
              </a:spcBef>
              <a:buNone/>
              <a:defRPr sz="48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200" dirty="0"/>
              <a:t>BINARY LOGISTIC REGRESSION MODEL: THEORY (cont.)</a:t>
            </a:r>
          </a:p>
        </p:txBody>
      </p:sp>
      <p:pic>
        <p:nvPicPr>
          <p:cNvPr id="6" name="Picture 5">
            <a:extLst>
              <a:ext uri="{FF2B5EF4-FFF2-40B4-BE49-F238E27FC236}">
                <a16:creationId xmlns:a16="http://schemas.microsoft.com/office/drawing/2014/main" id="{B96118AC-83F2-4410-A3CF-ABE57EFF36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983914" y="1176275"/>
            <a:ext cx="10349837" cy="120423"/>
          </a:xfrm>
          <a:prstGeom prst="rect">
            <a:avLst/>
          </a:prstGeom>
        </p:spPr>
      </p:pic>
      <p:pic>
        <p:nvPicPr>
          <p:cNvPr id="7" name="Picture 6">
            <a:extLst>
              <a:ext uri="{FF2B5EF4-FFF2-40B4-BE49-F238E27FC236}">
                <a16:creationId xmlns:a16="http://schemas.microsoft.com/office/drawing/2014/main" id="{12CFC62F-3214-41DC-BF90-4C5349BFA5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1081" y="3700399"/>
            <a:ext cx="10349837" cy="120423"/>
          </a:xfrm>
          <a:prstGeom prst="rect">
            <a:avLst/>
          </a:prstGeom>
        </p:spPr>
      </p:pic>
      <p:pic>
        <p:nvPicPr>
          <p:cNvPr id="8" name="Picture 7">
            <a:extLst>
              <a:ext uri="{FF2B5EF4-FFF2-40B4-BE49-F238E27FC236}">
                <a16:creationId xmlns:a16="http://schemas.microsoft.com/office/drawing/2014/main" id="{3F8C8A10-8675-4637-9ED8-940DCF35C82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10154" y="6037529"/>
            <a:ext cx="700390" cy="823031"/>
          </a:xfrm>
          <a:prstGeom prst="rect">
            <a:avLst/>
          </a:prstGeom>
        </p:spPr>
      </p:pic>
      <p:sp>
        <p:nvSpPr>
          <p:cNvPr id="9" name="Slide Number Placeholder 3">
            <a:extLst>
              <a:ext uri="{FF2B5EF4-FFF2-40B4-BE49-F238E27FC236}">
                <a16:creationId xmlns:a16="http://schemas.microsoft.com/office/drawing/2014/main" id="{EBE83870-BA15-48F5-92F8-CA2C238D60D3}"/>
              </a:ext>
            </a:extLst>
          </p:cNvPr>
          <p:cNvSpPr txBox="1">
            <a:spLocks/>
          </p:cNvSpPr>
          <p:nvPr/>
        </p:nvSpPr>
        <p:spPr>
          <a:xfrm>
            <a:off x="10807431" y="6081483"/>
            <a:ext cx="526320" cy="569779"/>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3A98EE3D-8CD1-4C3F-BD1C-C98C9596463C}" type="slidenum">
              <a:rPr lang="en-US" sz="2600" smtClean="0">
                <a:solidFill>
                  <a:schemeClr val="bg1"/>
                </a:solidFill>
              </a:rPr>
              <a:pPr algn="ctr"/>
              <a:t>35</a:t>
            </a:fld>
            <a:endParaRPr lang="en-US" sz="2600" dirty="0">
              <a:solidFill>
                <a:schemeClr val="bg1"/>
              </a:solidFill>
            </a:endParaRPr>
          </a:p>
        </p:txBody>
      </p:sp>
    </p:spTree>
    <p:extLst>
      <p:ext uri="{BB962C8B-B14F-4D97-AF65-F5344CB8AC3E}">
        <p14:creationId xmlns:p14="http://schemas.microsoft.com/office/powerpoint/2010/main" val="344979979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19E71EA-C0CD-452C-8483-A0E0F9FAE2BD}"/>
              </a:ext>
            </a:extLst>
          </p:cNvPr>
          <p:cNvSpPr>
            <a:spLocks noGrp="1"/>
          </p:cNvSpPr>
          <p:nvPr>
            <p:ph idx="1"/>
          </p:nvPr>
        </p:nvSpPr>
        <p:spPr>
          <a:xfrm>
            <a:off x="834569" y="1456159"/>
            <a:ext cx="10802112" cy="4115950"/>
          </a:xfrm>
        </p:spPr>
        <p:txBody>
          <a:bodyPr>
            <a:noAutofit/>
          </a:bodyPr>
          <a:lstStyle/>
          <a:p>
            <a:pPr algn="just">
              <a:buClr>
                <a:srgbClr val="7030A0"/>
              </a:buClr>
              <a:buFont typeface="Wingdings" panose="05000000000000000000" pitchFamily="2" charset="2"/>
              <a:buChar char="q"/>
            </a:pPr>
            <a:r>
              <a:rPr lang="en-US" sz="2800" dirty="0"/>
              <a:t> A professor of organization and management is interested in studying the factors that influence the approach that company managers</a:t>
            </a:r>
          </a:p>
          <a:p>
            <a:pPr marL="0" indent="0" algn="just">
              <a:buNone/>
            </a:pPr>
            <a:r>
              <a:rPr lang="en-US" sz="2800" dirty="0"/>
              <a:t>     promote among their employees, competition or collaboration. The </a:t>
            </a:r>
          </a:p>
          <a:p>
            <a:pPr marL="0" indent="0" algn="just">
              <a:buNone/>
            </a:pPr>
            <a:r>
              <a:rPr lang="en-US" sz="2800" dirty="0"/>
              <a:t>     </a:t>
            </a:r>
            <a:r>
              <a:rPr lang="en-US" sz="2800" dirty="0">
                <a:hlinkClick r:id="rId2" action="ppaction://hlinkfile"/>
              </a:rPr>
              <a:t>data</a:t>
            </a:r>
            <a:r>
              <a:rPr lang="en-US" sz="2800" dirty="0"/>
              <a:t> on 50 companies are collected. The variables are the type of</a:t>
            </a:r>
          </a:p>
          <a:p>
            <a:pPr marL="0" indent="0" algn="just">
              <a:buNone/>
            </a:pPr>
            <a:r>
              <a:rPr lang="en-US" sz="2800" dirty="0"/>
              <a:t>     company ownership (sole ownership, partnership, or stock company), </a:t>
            </a:r>
          </a:p>
          <a:p>
            <a:pPr marL="0" indent="0" algn="just">
              <a:buNone/>
            </a:pPr>
            <a:r>
              <a:rPr lang="en-US" sz="2800" dirty="0"/>
              <a:t>     the number of employees, and the promoted approach (competition </a:t>
            </a:r>
          </a:p>
          <a:p>
            <a:pPr marL="0" indent="0" algn="just">
              <a:buNone/>
            </a:pPr>
            <a:r>
              <a:rPr lang="en-US" sz="2800" dirty="0"/>
              <a:t>     or collaboration). We model the probability of </a:t>
            </a:r>
            <a:r>
              <a:rPr lang="en-US" sz="2800" u="sng" dirty="0"/>
              <a:t>collaboration</a:t>
            </a:r>
            <a:r>
              <a:rPr lang="en-US" sz="2800" dirty="0"/>
              <a:t> via the </a:t>
            </a:r>
          </a:p>
          <a:p>
            <a:pPr marL="0" indent="0" algn="just">
              <a:buNone/>
            </a:pPr>
            <a:r>
              <a:rPr lang="en-US" sz="2800" dirty="0"/>
              <a:t>     binary logistic regression.</a:t>
            </a:r>
            <a:endParaRPr lang="en-US" sz="2800" dirty="0">
              <a:solidFill>
                <a:schemeClr val="tx1"/>
              </a:solidFill>
            </a:endParaRPr>
          </a:p>
          <a:p>
            <a:pPr marL="0" indent="0">
              <a:buNone/>
            </a:pPr>
            <a:endParaRPr lang="en-US" sz="2400" dirty="0">
              <a:solidFill>
                <a:srgbClr val="FFFFFF"/>
              </a:solidFill>
            </a:endParaRPr>
          </a:p>
          <a:p>
            <a:endParaRPr lang="en-US" sz="2400" dirty="0">
              <a:solidFill>
                <a:srgbClr val="FFFFFF"/>
              </a:solidFill>
            </a:endParaRPr>
          </a:p>
          <a:p>
            <a:pPr marL="0" indent="0">
              <a:buNone/>
            </a:pPr>
            <a:endParaRPr lang="en-US" sz="2400" dirty="0">
              <a:solidFill>
                <a:srgbClr val="FFFFFF"/>
              </a:solidFill>
            </a:endParaRPr>
          </a:p>
        </p:txBody>
      </p:sp>
      <p:sp>
        <p:nvSpPr>
          <p:cNvPr id="5" name="Title 1">
            <a:extLst>
              <a:ext uri="{FF2B5EF4-FFF2-40B4-BE49-F238E27FC236}">
                <a16:creationId xmlns:a16="http://schemas.microsoft.com/office/drawing/2014/main" id="{720DB60B-D44E-469C-B487-1D30FF664CFE}"/>
              </a:ext>
            </a:extLst>
          </p:cNvPr>
          <p:cNvSpPr txBox="1">
            <a:spLocks/>
          </p:cNvSpPr>
          <p:nvPr/>
        </p:nvSpPr>
        <p:spPr>
          <a:xfrm>
            <a:off x="1636239" y="202447"/>
            <a:ext cx="8919521" cy="749785"/>
          </a:xfrm>
          <a:prstGeom prst="rect">
            <a:avLst/>
          </a:prstGeom>
          <a:effectLst/>
        </p:spPr>
        <p:txBody>
          <a:bodyPr vert="horz" lIns="91440" tIns="45720" rIns="91440" bIns="45720" rtlCol="0" anchor="b">
            <a:normAutofit/>
          </a:bodyPr>
          <a:lstStyle>
            <a:lvl1pPr algn="l" defTabSz="457200" rtl="0" eaLnBrk="1" latinLnBrk="0" hangingPunct="1">
              <a:spcBef>
                <a:spcPct val="0"/>
              </a:spcBef>
              <a:buNone/>
              <a:defRPr sz="48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200" dirty="0"/>
              <a:t>BINARY LOGISTIC REGRESSION MODEL: EXAMPLE</a:t>
            </a:r>
          </a:p>
        </p:txBody>
      </p:sp>
      <p:pic>
        <p:nvPicPr>
          <p:cNvPr id="6" name="Picture 5">
            <a:extLst>
              <a:ext uri="{FF2B5EF4-FFF2-40B4-BE49-F238E27FC236}">
                <a16:creationId xmlns:a16="http://schemas.microsoft.com/office/drawing/2014/main" id="{0A618CCA-420B-4C95-A7EA-B0BA3F94BE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1060707" y="1076594"/>
            <a:ext cx="10349837" cy="120423"/>
          </a:xfrm>
          <a:prstGeom prst="rect">
            <a:avLst/>
          </a:prstGeom>
        </p:spPr>
      </p:pic>
      <p:pic>
        <p:nvPicPr>
          <p:cNvPr id="7" name="Picture 6">
            <a:extLst>
              <a:ext uri="{FF2B5EF4-FFF2-40B4-BE49-F238E27FC236}">
                <a16:creationId xmlns:a16="http://schemas.microsoft.com/office/drawing/2014/main" id="{B500E17D-1A09-47DA-80A9-AA9EA87BA2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V="1">
            <a:off x="1060707" y="5831249"/>
            <a:ext cx="9234362" cy="107831"/>
          </a:xfrm>
          <a:prstGeom prst="rect">
            <a:avLst/>
          </a:prstGeom>
        </p:spPr>
      </p:pic>
      <p:pic>
        <p:nvPicPr>
          <p:cNvPr id="8" name="Picture 7">
            <a:extLst>
              <a:ext uri="{FF2B5EF4-FFF2-40B4-BE49-F238E27FC236}">
                <a16:creationId xmlns:a16="http://schemas.microsoft.com/office/drawing/2014/main" id="{EF8B5C69-9A6E-4718-8ECA-2465E7E02C5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10154" y="6037529"/>
            <a:ext cx="700390" cy="823031"/>
          </a:xfrm>
          <a:prstGeom prst="rect">
            <a:avLst/>
          </a:prstGeom>
        </p:spPr>
      </p:pic>
      <p:sp>
        <p:nvSpPr>
          <p:cNvPr id="9" name="Slide Number Placeholder 3">
            <a:extLst>
              <a:ext uri="{FF2B5EF4-FFF2-40B4-BE49-F238E27FC236}">
                <a16:creationId xmlns:a16="http://schemas.microsoft.com/office/drawing/2014/main" id="{9752C0F3-89D6-47D3-809E-FB3CA817BB58}"/>
              </a:ext>
            </a:extLst>
          </p:cNvPr>
          <p:cNvSpPr txBox="1">
            <a:spLocks/>
          </p:cNvSpPr>
          <p:nvPr/>
        </p:nvSpPr>
        <p:spPr>
          <a:xfrm>
            <a:off x="10807431" y="6081483"/>
            <a:ext cx="526320" cy="569779"/>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3A98EE3D-8CD1-4C3F-BD1C-C98C9596463C}" type="slidenum">
              <a:rPr lang="en-US" sz="2600" smtClean="0">
                <a:solidFill>
                  <a:schemeClr val="bg1"/>
                </a:solidFill>
              </a:rPr>
              <a:pPr algn="ctr"/>
              <a:t>36</a:t>
            </a:fld>
            <a:endParaRPr lang="en-US" sz="2600" dirty="0">
              <a:solidFill>
                <a:schemeClr val="bg1"/>
              </a:solidFill>
            </a:endParaRPr>
          </a:p>
        </p:txBody>
      </p:sp>
    </p:spTree>
    <p:extLst>
      <p:ext uri="{BB962C8B-B14F-4D97-AF65-F5344CB8AC3E}">
        <p14:creationId xmlns:p14="http://schemas.microsoft.com/office/powerpoint/2010/main" val="74128489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19E71EA-C0CD-452C-8483-A0E0F9FAE2BD}"/>
              </a:ext>
            </a:extLst>
          </p:cNvPr>
          <p:cNvSpPr>
            <a:spLocks noGrp="1"/>
          </p:cNvSpPr>
          <p:nvPr>
            <p:ph idx="1"/>
          </p:nvPr>
        </p:nvSpPr>
        <p:spPr>
          <a:xfrm>
            <a:off x="781456" y="1076915"/>
            <a:ext cx="10802112" cy="5134389"/>
          </a:xfrm>
        </p:spPr>
        <p:txBody>
          <a:bodyPr>
            <a:noAutofit/>
          </a:bodyPr>
          <a:lstStyle/>
          <a:p>
            <a:pPr marL="0" indent="0">
              <a:buNone/>
            </a:pPr>
            <a:r>
              <a:rPr lang="en-US" sz="2000" dirty="0" err="1">
                <a:latin typeface="Courier New" panose="02070309020205020404" pitchFamily="49" charset="0"/>
                <a:cs typeface="Courier New" panose="02070309020205020404" pitchFamily="49" charset="0"/>
              </a:rPr>
              <a:t>companies.data</a:t>
            </a:r>
            <a:r>
              <a:rPr lang="en-US" sz="2000" dirty="0">
                <a:latin typeface="Courier New" panose="02070309020205020404" pitchFamily="49" charset="0"/>
                <a:cs typeface="Courier New" panose="02070309020205020404" pitchFamily="49" charset="0"/>
              </a:rPr>
              <a:t>&lt;- read.csv(file="./LogisticExampleData.csv", header=TRUE, </a:t>
            </a:r>
            <a:r>
              <a:rPr lang="en-US" sz="2000" dirty="0" err="1">
                <a:latin typeface="Courier New" panose="02070309020205020404" pitchFamily="49" charset="0"/>
                <a:cs typeface="Courier New" panose="02070309020205020404" pitchFamily="49" charset="0"/>
              </a:rPr>
              <a:t>sep</a:t>
            </a:r>
            <a:r>
              <a:rPr lang="en-US" sz="2000" dirty="0">
                <a:latin typeface="Courier New" panose="02070309020205020404" pitchFamily="49" charset="0"/>
                <a:cs typeface="Courier New" panose="02070309020205020404" pitchFamily="49" charset="0"/>
              </a:rPr>
              <a:t>=",")</a:t>
            </a:r>
          </a:p>
          <a:p>
            <a:pPr marL="0" indent="0">
              <a:buNone/>
            </a:pPr>
            <a:endParaRPr lang="en-US" sz="800" dirty="0"/>
          </a:p>
          <a:p>
            <a:pPr>
              <a:buClr>
                <a:srgbClr val="7030A0"/>
              </a:buClr>
              <a:buFont typeface="Wingdings" panose="05000000000000000000" pitchFamily="2" charset="2"/>
              <a:buChar char="q"/>
            </a:pPr>
            <a:r>
              <a:rPr lang="en-US" sz="2800" dirty="0"/>
              <a:t>Fitting a binary logistic regression model.</a:t>
            </a:r>
          </a:p>
          <a:p>
            <a:pPr marL="0" indent="0">
              <a:buNone/>
            </a:pPr>
            <a:endParaRPr lang="en-US" sz="1200" dirty="0">
              <a:solidFill>
                <a:schemeClr val="tx1"/>
              </a:solidFill>
            </a:endParaRPr>
          </a:p>
          <a:p>
            <a:pPr marL="0" indent="0">
              <a:buNone/>
            </a:pPr>
            <a:r>
              <a:rPr lang="en-US" sz="2000" dirty="0">
                <a:latin typeface="Courier New" panose="02070309020205020404" pitchFamily="49" charset="0"/>
                <a:cs typeface="Courier New" panose="02070309020205020404" pitchFamily="49" charset="0"/>
              </a:rPr>
              <a:t>#specifying reference category</a:t>
            </a:r>
          </a:p>
          <a:p>
            <a:pPr marL="0" indent="0">
              <a:buNone/>
            </a:pPr>
            <a:r>
              <a:rPr lang="en-US" sz="2000" dirty="0" err="1">
                <a:latin typeface="Courier New" panose="02070309020205020404" pitchFamily="49" charset="0"/>
                <a:cs typeface="Courier New" panose="02070309020205020404" pitchFamily="49" charset="0"/>
              </a:rPr>
              <a:t>approach.rel</a:t>
            </a:r>
            <a:r>
              <a:rPr lang="en-US" sz="2000" dirty="0">
                <a:latin typeface="Courier New" panose="02070309020205020404" pitchFamily="49" charset="0"/>
                <a:cs typeface="Courier New" panose="02070309020205020404" pitchFamily="49" charset="0"/>
              </a:rPr>
              <a:t>&lt;- relevel(</a:t>
            </a:r>
            <a:r>
              <a:rPr lang="en-US" sz="2000" dirty="0" err="1">
                <a:latin typeface="Courier New" panose="02070309020205020404" pitchFamily="49" charset="0"/>
                <a:cs typeface="Courier New" panose="02070309020205020404" pitchFamily="49" charset="0"/>
              </a:rPr>
              <a:t>companies.data$approach</a:t>
            </a:r>
            <a:r>
              <a:rPr lang="en-US" sz="2000" dirty="0">
                <a:latin typeface="Courier New" panose="02070309020205020404" pitchFamily="49" charset="0"/>
                <a:cs typeface="Courier New" panose="02070309020205020404" pitchFamily="49" charset="0"/>
              </a:rPr>
              <a:t>, ref="comp")</a:t>
            </a:r>
          </a:p>
          <a:p>
            <a:pPr marL="0" indent="0">
              <a:buNone/>
            </a:pPr>
            <a:endParaRPr lang="en-US" sz="800" dirty="0">
              <a:latin typeface="Courier New" panose="02070309020205020404" pitchFamily="49" charset="0"/>
              <a:cs typeface="Courier New" panose="02070309020205020404" pitchFamily="49" charset="0"/>
            </a:endParaRPr>
          </a:p>
          <a:p>
            <a:pPr marL="0" indent="0">
              <a:buNone/>
            </a:pPr>
            <a:r>
              <a:rPr lang="en-US" sz="2000" dirty="0">
                <a:latin typeface="Courier New" panose="02070309020205020404" pitchFamily="49" charset="0"/>
                <a:cs typeface="Courier New" panose="02070309020205020404" pitchFamily="49" charset="0"/>
              </a:rPr>
              <a:t>#fitting logistic model</a:t>
            </a:r>
          </a:p>
          <a:p>
            <a:pPr marL="0" indent="0">
              <a:buNone/>
            </a:pPr>
            <a:r>
              <a:rPr lang="en-US" sz="2000" dirty="0">
                <a:latin typeface="Courier New" panose="02070309020205020404" pitchFamily="49" charset="0"/>
                <a:cs typeface="Courier New" panose="02070309020205020404" pitchFamily="49" charset="0"/>
              </a:rPr>
              <a:t>summary(</a:t>
            </a:r>
            <a:r>
              <a:rPr lang="en-US" sz="2000" dirty="0" err="1">
                <a:latin typeface="Courier New" panose="02070309020205020404" pitchFamily="49" charset="0"/>
                <a:cs typeface="Courier New" panose="02070309020205020404" pitchFamily="49" charset="0"/>
              </a:rPr>
              <a:t>fitted.model</a:t>
            </a:r>
            <a:r>
              <a:rPr lang="en-US" sz="2000" dirty="0">
                <a:latin typeface="Courier New" panose="02070309020205020404" pitchFamily="49" charset="0"/>
                <a:cs typeface="Courier New" panose="02070309020205020404" pitchFamily="49" charset="0"/>
              </a:rPr>
              <a:t>&lt;- </a:t>
            </a:r>
            <a:r>
              <a:rPr lang="en-US" sz="2000" dirty="0" err="1">
                <a:latin typeface="Courier New" panose="02070309020205020404" pitchFamily="49" charset="0"/>
                <a:cs typeface="Courier New" panose="02070309020205020404" pitchFamily="49" charset="0"/>
              </a:rPr>
              <a:t>glm</a:t>
            </a:r>
            <a:r>
              <a:rPr lang="en-US" sz="2000" dirty="0">
                <a:latin typeface="Courier New" panose="02070309020205020404" pitchFamily="49" charset="0"/>
                <a:cs typeface="Courier New" panose="02070309020205020404" pitchFamily="49" charset="0"/>
              </a:rPr>
              <a:t>(</a:t>
            </a:r>
            <a:r>
              <a:rPr lang="en-US" sz="2000" dirty="0" err="1">
                <a:latin typeface="Courier New" panose="02070309020205020404" pitchFamily="49" charset="0"/>
                <a:cs typeface="Courier New" panose="02070309020205020404" pitchFamily="49" charset="0"/>
              </a:rPr>
              <a:t>approach.rel</a:t>
            </a:r>
            <a:r>
              <a:rPr lang="en-US" sz="2000" dirty="0">
                <a:latin typeface="Courier New" panose="02070309020205020404" pitchFamily="49" charset="0"/>
                <a:cs typeface="Courier New" panose="02070309020205020404" pitchFamily="49" charset="0"/>
              </a:rPr>
              <a:t> ~ ownership + </a:t>
            </a:r>
            <a:r>
              <a:rPr lang="en-US" sz="2000" dirty="0" err="1">
                <a:latin typeface="Courier New" panose="02070309020205020404" pitchFamily="49" charset="0"/>
                <a:cs typeface="Courier New" panose="02070309020205020404" pitchFamily="49" charset="0"/>
              </a:rPr>
              <a:t>nemployees</a:t>
            </a:r>
            <a:r>
              <a:rPr lang="en-US" sz="2000" dirty="0">
                <a:latin typeface="Courier New" panose="02070309020205020404" pitchFamily="49" charset="0"/>
                <a:cs typeface="Courier New" panose="02070309020205020404" pitchFamily="49" charset="0"/>
              </a:rPr>
              <a:t>, </a:t>
            </a:r>
          </a:p>
          <a:p>
            <a:pPr marL="0" indent="0">
              <a:buNone/>
            </a:pPr>
            <a:r>
              <a:rPr lang="en-US" sz="2000" dirty="0">
                <a:latin typeface="Courier New" panose="02070309020205020404" pitchFamily="49" charset="0"/>
                <a:cs typeface="Courier New" panose="02070309020205020404" pitchFamily="49" charset="0"/>
              </a:rPr>
              <a:t>data=</a:t>
            </a:r>
            <a:r>
              <a:rPr lang="en-US" sz="2000" dirty="0" err="1">
                <a:latin typeface="Courier New" panose="02070309020205020404" pitchFamily="49" charset="0"/>
                <a:cs typeface="Courier New" panose="02070309020205020404" pitchFamily="49" charset="0"/>
              </a:rPr>
              <a:t>companies.data</a:t>
            </a:r>
            <a:r>
              <a:rPr lang="en-US" sz="2000" dirty="0">
                <a:latin typeface="Courier New" panose="02070309020205020404" pitchFamily="49" charset="0"/>
                <a:cs typeface="Courier New" panose="02070309020205020404" pitchFamily="49" charset="0"/>
              </a:rPr>
              <a:t>, family=binomial(link=logit)))</a:t>
            </a:r>
            <a:endParaRPr lang="en-US" sz="2000" dirty="0">
              <a:solidFill>
                <a:srgbClr val="FFFFFF"/>
              </a:solidFill>
              <a:latin typeface="Courier New" panose="02070309020205020404" pitchFamily="49" charset="0"/>
              <a:cs typeface="Courier New" panose="02070309020205020404" pitchFamily="49" charset="0"/>
            </a:endParaRPr>
          </a:p>
          <a:p>
            <a:endParaRPr lang="en-US" sz="2400" dirty="0">
              <a:solidFill>
                <a:srgbClr val="FFFFFF"/>
              </a:solidFill>
            </a:endParaRPr>
          </a:p>
          <a:p>
            <a:pPr marL="0" indent="0">
              <a:buNone/>
            </a:pPr>
            <a:endParaRPr lang="en-US" sz="2400" dirty="0">
              <a:solidFill>
                <a:srgbClr val="FFFFFF"/>
              </a:solidFill>
            </a:endParaRPr>
          </a:p>
        </p:txBody>
      </p:sp>
      <p:sp>
        <p:nvSpPr>
          <p:cNvPr id="5" name="Title 1">
            <a:extLst>
              <a:ext uri="{FF2B5EF4-FFF2-40B4-BE49-F238E27FC236}">
                <a16:creationId xmlns:a16="http://schemas.microsoft.com/office/drawing/2014/main" id="{720DB60B-D44E-469C-B487-1D30FF664CFE}"/>
              </a:ext>
            </a:extLst>
          </p:cNvPr>
          <p:cNvSpPr txBox="1">
            <a:spLocks/>
          </p:cNvSpPr>
          <p:nvPr/>
        </p:nvSpPr>
        <p:spPr>
          <a:xfrm>
            <a:off x="1504893" y="118422"/>
            <a:ext cx="9565698" cy="749785"/>
          </a:xfrm>
          <a:prstGeom prst="rect">
            <a:avLst/>
          </a:prstGeom>
          <a:effectLst/>
        </p:spPr>
        <p:txBody>
          <a:bodyPr vert="horz" lIns="91440" tIns="45720" rIns="91440" bIns="45720" rtlCol="0" anchor="b">
            <a:normAutofit fontScale="92500"/>
          </a:bodyPr>
          <a:lstStyle>
            <a:lvl1pPr algn="l" defTabSz="457200" rtl="0" eaLnBrk="1" latinLnBrk="0" hangingPunct="1">
              <a:spcBef>
                <a:spcPct val="0"/>
              </a:spcBef>
              <a:buNone/>
              <a:defRPr sz="48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200" dirty="0"/>
              <a:t>BINARY LOGISTIC REGRESSION MODEL: EXAMPLE (cont.)</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58855" y="4663286"/>
            <a:ext cx="6315957" cy="1495634"/>
          </a:xfrm>
          <a:prstGeom prst="rect">
            <a:avLst/>
          </a:prstGeom>
        </p:spPr>
      </p:pic>
      <p:sp>
        <p:nvSpPr>
          <p:cNvPr id="6" name="Oval 5"/>
          <p:cNvSpPr/>
          <p:nvPr/>
        </p:nvSpPr>
        <p:spPr>
          <a:xfrm>
            <a:off x="4861278" y="4710972"/>
            <a:ext cx="1426464" cy="156509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2D29B3A7-7FDF-4366-B189-7D1221751B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921081" y="891728"/>
            <a:ext cx="10349837" cy="120423"/>
          </a:xfrm>
          <a:prstGeom prst="rect">
            <a:avLst/>
          </a:prstGeom>
        </p:spPr>
      </p:pic>
      <p:pic>
        <p:nvPicPr>
          <p:cNvPr id="8" name="Picture 7">
            <a:extLst>
              <a:ext uri="{FF2B5EF4-FFF2-40B4-BE49-F238E27FC236}">
                <a16:creationId xmlns:a16="http://schemas.microsoft.com/office/drawing/2014/main" id="{0E195646-0A19-49A1-B63D-0A96858514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1081" y="6437089"/>
            <a:ext cx="9524594" cy="110821"/>
          </a:xfrm>
          <a:prstGeom prst="rect">
            <a:avLst/>
          </a:prstGeom>
        </p:spPr>
      </p:pic>
      <p:pic>
        <p:nvPicPr>
          <p:cNvPr id="9" name="Picture 8">
            <a:extLst>
              <a:ext uri="{FF2B5EF4-FFF2-40B4-BE49-F238E27FC236}">
                <a16:creationId xmlns:a16="http://schemas.microsoft.com/office/drawing/2014/main" id="{56DBF4C8-312E-4EEE-A349-5FFD0D45D9B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10154" y="6037529"/>
            <a:ext cx="700390" cy="823031"/>
          </a:xfrm>
          <a:prstGeom prst="rect">
            <a:avLst/>
          </a:prstGeom>
        </p:spPr>
      </p:pic>
      <p:sp>
        <p:nvSpPr>
          <p:cNvPr id="10" name="Slide Number Placeholder 3">
            <a:extLst>
              <a:ext uri="{FF2B5EF4-FFF2-40B4-BE49-F238E27FC236}">
                <a16:creationId xmlns:a16="http://schemas.microsoft.com/office/drawing/2014/main" id="{A6B5A551-F07C-457D-B112-E4606F3B3971}"/>
              </a:ext>
            </a:extLst>
          </p:cNvPr>
          <p:cNvSpPr txBox="1">
            <a:spLocks/>
          </p:cNvSpPr>
          <p:nvPr/>
        </p:nvSpPr>
        <p:spPr>
          <a:xfrm>
            <a:off x="10807431" y="6081483"/>
            <a:ext cx="526320" cy="569779"/>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3A98EE3D-8CD1-4C3F-BD1C-C98C9596463C}" type="slidenum">
              <a:rPr lang="en-US" sz="2600" smtClean="0">
                <a:solidFill>
                  <a:schemeClr val="bg1"/>
                </a:solidFill>
              </a:rPr>
              <a:pPr algn="ctr"/>
              <a:t>37</a:t>
            </a:fld>
            <a:endParaRPr lang="en-US" sz="2600" dirty="0">
              <a:solidFill>
                <a:schemeClr val="bg1"/>
              </a:solidFill>
            </a:endParaRPr>
          </a:p>
        </p:txBody>
      </p:sp>
    </p:spTree>
    <p:extLst>
      <p:ext uri="{BB962C8B-B14F-4D97-AF65-F5344CB8AC3E}">
        <p14:creationId xmlns:p14="http://schemas.microsoft.com/office/powerpoint/2010/main" val="264468065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19E71EA-C0CD-452C-8483-A0E0F9FAE2BD}"/>
                  </a:ext>
                </a:extLst>
              </p:cNvPr>
              <p:cNvSpPr>
                <a:spLocks noGrp="1"/>
              </p:cNvSpPr>
              <p:nvPr>
                <p:ph idx="1"/>
              </p:nvPr>
            </p:nvSpPr>
            <p:spPr>
              <a:xfrm>
                <a:off x="731520" y="1411212"/>
                <a:ext cx="10802112" cy="5134389"/>
              </a:xfrm>
            </p:spPr>
            <p:txBody>
              <a:bodyPr>
                <a:noAutofit/>
              </a:bodyPr>
              <a:lstStyle/>
              <a:p>
                <a:pPr>
                  <a:buClr>
                    <a:srgbClr val="7030A0"/>
                  </a:buClr>
                  <a:buFont typeface="Wingdings" panose="05000000000000000000" pitchFamily="2" charset="2"/>
                  <a:buChar char="q"/>
                </a:pPr>
                <a:r>
                  <a:rPr lang="en-US" sz="2800" dirty="0"/>
                  <a:t>The fitted model is</a:t>
                </a:r>
                <a:endParaRPr lang="en-US" sz="1200" dirty="0">
                  <a:solidFill>
                    <a:schemeClr val="tx1"/>
                  </a:solidFill>
                </a:endParaRPr>
              </a:p>
              <a:p>
                <a:endParaRPr lang="en-US" sz="800" dirty="0">
                  <a:solidFill>
                    <a:srgbClr val="FFFFFF"/>
                  </a:solidFill>
                </a:endParaRPr>
              </a:p>
              <a:p>
                <a:pPr marL="0" indent="0">
                  <a:buNone/>
                </a:pPr>
                <a:r>
                  <a:rPr lang="en-US" sz="2400" dirty="0">
                    <a:solidFill>
                      <a:schemeClr val="tx1">
                        <a:lumMod val="95000"/>
                        <a:lumOff val="5000"/>
                      </a:schemeClr>
                    </a:solidFill>
                  </a:rPr>
                  <a:t>     </a:t>
                </a:r>
                <a14:m>
                  <m:oMath xmlns:m="http://schemas.openxmlformats.org/officeDocument/2006/math">
                    <m:acc>
                      <m:accPr>
                        <m:chr m:val="̂"/>
                        <m:ctrlPr>
                          <a:rPr lang="en-US" sz="2400" i="1">
                            <a:solidFill>
                              <a:schemeClr val="tx1">
                                <a:lumMod val="95000"/>
                                <a:lumOff val="5000"/>
                              </a:schemeClr>
                            </a:solidFill>
                            <a:latin typeface="Cambria Math" panose="02040503050406030204" pitchFamily="18" charset="0"/>
                          </a:rPr>
                        </m:ctrlPr>
                      </m:accPr>
                      <m:e>
                        <m:r>
                          <a:rPr lang="en-US" sz="2400" i="1">
                            <a:solidFill>
                              <a:schemeClr val="tx1">
                                <a:lumMod val="95000"/>
                                <a:lumOff val="5000"/>
                              </a:schemeClr>
                            </a:solidFill>
                            <a:latin typeface="Cambria Math" panose="02040503050406030204" pitchFamily="18" charset="0"/>
                          </a:rPr>
                          <m:t>𝑃</m:t>
                        </m:r>
                      </m:e>
                    </m:acc>
                    <m:r>
                      <a:rPr lang="en-US" sz="2400" b="0" i="1" smtClean="0">
                        <a:solidFill>
                          <a:schemeClr val="tx1">
                            <a:lumMod val="95000"/>
                            <a:lumOff val="5000"/>
                          </a:schemeClr>
                        </a:solidFill>
                        <a:latin typeface="Cambria Math"/>
                      </a:rPr>
                      <m:t>(</m:t>
                    </m:r>
                    <m:r>
                      <a:rPr lang="en-US" sz="2400" b="0" i="1" smtClean="0">
                        <a:solidFill>
                          <a:schemeClr val="tx1">
                            <a:lumMod val="95000"/>
                            <a:lumOff val="5000"/>
                          </a:schemeClr>
                        </a:solidFill>
                        <a:latin typeface="Cambria Math"/>
                      </a:rPr>
                      <m:t>𝑐𝑜𝑙𝑙𝑎𝑏𝑜𝑟𝑎𝑡𝑖𝑜𝑛</m:t>
                    </m:r>
                    <m:r>
                      <a:rPr lang="en-US" sz="2400" i="1">
                        <a:solidFill>
                          <a:schemeClr val="tx1">
                            <a:lumMod val="95000"/>
                            <a:lumOff val="5000"/>
                          </a:schemeClr>
                        </a:solidFill>
                        <a:latin typeface="Cambria Math" panose="02040503050406030204" pitchFamily="18" charset="0"/>
                      </a:rPr>
                      <m:t>)=</m:t>
                    </m:r>
                    <m:f>
                      <m:fPr>
                        <m:ctrlPr>
                          <a:rPr lang="en-US" sz="2400" i="1">
                            <a:solidFill>
                              <a:schemeClr val="tx1">
                                <a:lumMod val="95000"/>
                                <a:lumOff val="5000"/>
                              </a:schemeClr>
                            </a:solidFill>
                            <a:latin typeface="Cambria Math" panose="02040503050406030204" pitchFamily="18" charset="0"/>
                          </a:rPr>
                        </m:ctrlPr>
                      </m:fPr>
                      <m:num>
                        <m:func>
                          <m:funcPr>
                            <m:ctrlPr>
                              <a:rPr lang="en-US" sz="2400" b="0" i="1" smtClean="0">
                                <a:solidFill>
                                  <a:schemeClr val="tx1">
                                    <a:lumMod val="95000"/>
                                    <a:lumOff val="5000"/>
                                  </a:schemeClr>
                                </a:solidFill>
                                <a:latin typeface="Cambria Math" panose="02040503050406030204" pitchFamily="18" charset="0"/>
                              </a:rPr>
                            </m:ctrlPr>
                          </m:funcPr>
                          <m:fName>
                            <m:r>
                              <m:rPr>
                                <m:sty m:val="p"/>
                              </m:rPr>
                              <a:rPr lang="en-US" sz="2400" b="0" i="0" smtClean="0">
                                <a:solidFill>
                                  <a:schemeClr val="tx1">
                                    <a:lumMod val="95000"/>
                                    <a:lumOff val="5000"/>
                                  </a:schemeClr>
                                </a:solidFill>
                                <a:latin typeface="Cambria Math" panose="02040503050406030204" pitchFamily="18" charset="0"/>
                              </a:rPr>
                              <m:t>exp</m:t>
                            </m:r>
                          </m:fName>
                          <m:e>
                            <m:r>
                              <a:rPr lang="en-US" sz="2400" i="1">
                                <a:solidFill>
                                  <a:schemeClr val="tx1">
                                    <a:lumMod val="95000"/>
                                    <a:lumOff val="5000"/>
                                  </a:schemeClr>
                                </a:solidFill>
                                <a:latin typeface="Cambria Math" panose="02040503050406030204" pitchFamily="18" charset="0"/>
                              </a:rPr>
                              <m:t>(−2.5147+1.7388</m:t>
                            </m:r>
                            <m:r>
                              <a:rPr lang="en-US" sz="2400" i="1" smtClean="0">
                                <a:solidFill>
                                  <a:schemeClr val="tx1">
                                    <a:lumMod val="95000"/>
                                    <a:lumOff val="5000"/>
                                  </a:schemeClr>
                                </a:solidFill>
                                <a:latin typeface="Cambria Math" panose="02040503050406030204" pitchFamily="18" charset="0"/>
                                <a:ea typeface="Cambria Math" panose="02040503050406030204" pitchFamily="18" charset="0"/>
                              </a:rPr>
                              <m:t>∙</m:t>
                            </m:r>
                            <m:r>
                              <a:rPr lang="en-US" sz="2400" i="1">
                                <a:solidFill>
                                  <a:schemeClr val="tx1">
                                    <a:lumMod val="95000"/>
                                    <a:lumOff val="5000"/>
                                  </a:schemeClr>
                                </a:solidFill>
                                <a:latin typeface="Cambria Math"/>
                              </a:rPr>
                              <m:t>𝑠𝑜𝑙𝑒</m:t>
                            </m:r>
                            <m:r>
                              <a:rPr lang="en-US" sz="2400" i="1">
                                <a:solidFill>
                                  <a:schemeClr val="tx1">
                                    <a:lumMod val="95000"/>
                                    <a:lumOff val="5000"/>
                                  </a:schemeClr>
                                </a:solidFill>
                                <a:latin typeface="Cambria Math"/>
                              </a:rPr>
                              <m:t>+0.6726∙</m:t>
                            </m:r>
                            <m:r>
                              <a:rPr lang="en-US" sz="2400" i="1">
                                <a:solidFill>
                                  <a:schemeClr val="tx1">
                                    <a:lumMod val="95000"/>
                                    <a:lumOff val="5000"/>
                                  </a:schemeClr>
                                </a:solidFill>
                                <a:latin typeface="Cambria Math"/>
                              </a:rPr>
                              <m:t>𝑠𝑡𝑜𝑐𝑘</m:t>
                            </m:r>
                            <m:r>
                              <a:rPr lang="en-US" sz="2400" i="1">
                                <a:solidFill>
                                  <a:schemeClr val="tx1">
                                    <a:lumMod val="95000"/>
                                    <a:lumOff val="5000"/>
                                  </a:schemeClr>
                                </a:solidFill>
                                <a:latin typeface="Cambria Math"/>
                              </a:rPr>
                              <m:t>+0.0241∙</m:t>
                            </m:r>
                            <m:r>
                              <a:rPr lang="en-US" sz="2400" i="1">
                                <a:solidFill>
                                  <a:schemeClr val="tx1">
                                    <a:lumMod val="95000"/>
                                    <a:lumOff val="5000"/>
                                  </a:schemeClr>
                                </a:solidFill>
                                <a:latin typeface="Cambria Math"/>
                              </a:rPr>
                              <m:t>𝑛𝑒𝑚𝑝𝑙𝑜𝑦𝑒𝑒𝑠</m:t>
                            </m:r>
                            <m:r>
                              <a:rPr lang="en-US" sz="2400" i="1">
                                <a:solidFill>
                                  <a:schemeClr val="tx1">
                                    <a:lumMod val="95000"/>
                                    <a:lumOff val="5000"/>
                                  </a:schemeClr>
                                </a:solidFill>
                                <a:latin typeface="Cambria Math" panose="02040503050406030204" pitchFamily="18" charset="0"/>
                              </a:rPr>
                              <m:t>)</m:t>
                            </m:r>
                          </m:e>
                        </m:func>
                        <m:r>
                          <a:rPr lang="en-US" sz="2400" i="1" smtClean="0">
                            <a:solidFill>
                              <a:schemeClr val="tx1">
                                <a:lumMod val="95000"/>
                                <a:lumOff val="5000"/>
                              </a:schemeClr>
                            </a:solidFill>
                            <a:latin typeface="Cambria Math" panose="02040503050406030204" pitchFamily="18" charset="0"/>
                          </a:rPr>
                          <m:t> </m:t>
                        </m:r>
                      </m:num>
                      <m:den>
                        <m:r>
                          <a:rPr lang="en-US" sz="2400" i="1">
                            <a:solidFill>
                              <a:schemeClr val="tx1">
                                <a:lumMod val="95000"/>
                                <a:lumOff val="5000"/>
                              </a:schemeClr>
                            </a:solidFill>
                            <a:latin typeface="Cambria Math" panose="02040503050406030204" pitchFamily="18" charset="0"/>
                          </a:rPr>
                          <m:t>1+</m:t>
                        </m:r>
                        <m:func>
                          <m:funcPr>
                            <m:ctrlPr>
                              <a:rPr lang="en-US" sz="2400" i="1">
                                <a:solidFill>
                                  <a:schemeClr val="tx1">
                                    <a:lumMod val="95000"/>
                                    <a:lumOff val="5000"/>
                                  </a:schemeClr>
                                </a:solidFill>
                                <a:latin typeface="Cambria Math" panose="02040503050406030204" pitchFamily="18" charset="0"/>
                              </a:rPr>
                            </m:ctrlPr>
                          </m:funcPr>
                          <m:fName>
                            <m:r>
                              <m:rPr>
                                <m:sty m:val="p"/>
                              </m:rPr>
                              <a:rPr lang="en-US" sz="2400">
                                <a:solidFill>
                                  <a:schemeClr val="tx1">
                                    <a:lumMod val="95000"/>
                                    <a:lumOff val="5000"/>
                                  </a:schemeClr>
                                </a:solidFill>
                                <a:latin typeface="Cambria Math" panose="02040503050406030204" pitchFamily="18" charset="0"/>
                              </a:rPr>
                              <m:t>exp</m:t>
                            </m:r>
                          </m:fName>
                          <m:e>
                            <m:r>
                              <a:rPr lang="en-US" sz="2400" i="1">
                                <a:solidFill>
                                  <a:schemeClr val="tx1">
                                    <a:lumMod val="95000"/>
                                    <a:lumOff val="5000"/>
                                  </a:schemeClr>
                                </a:solidFill>
                                <a:latin typeface="Cambria Math" panose="02040503050406030204" pitchFamily="18" charset="0"/>
                              </a:rPr>
                              <m:t>(−2.5147+1.7388</m:t>
                            </m:r>
                            <m:r>
                              <a:rPr lang="en-US" sz="2400" i="1">
                                <a:solidFill>
                                  <a:schemeClr val="tx1">
                                    <a:lumMod val="95000"/>
                                    <a:lumOff val="5000"/>
                                  </a:schemeClr>
                                </a:solidFill>
                                <a:latin typeface="Cambria Math" panose="02040503050406030204" pitchFamily="18" charset="0"/>
                                <a:ea typeface="Cambria Math" panose="02040503050406030204" pitchFamily="18" charset="0"/>
                              </a:rPr>
                              <m:t>∙</m:t>
                            </m:r>
                            <m:r>
                              <a:rPr lang="en-US" sz="2400" i="1">
                                <a:solidFill>
                                  <a:schemeClr val="tx1">
                                    <a:lumMod val="95000"/>
                                    <a:lumOff val="5000"/>
                                  </a:schemeClr>
                                </a:solidFill>
                                <a:latin typeface="Cambria Math"/>
                              </a:rPr>
                              <m:t>𝑠𝑜𝑙𝑒</m:t>
                            </m:r>
                            <m:r>
                              <a:rPr lang="en-US" sz="2400" i="1">
                                <a:solidFill>
                                  <a:schemeClr val="tx1">
                                    <a:lumMod val="95000"/>
                                    <a:lumOff val="5000"/>
                                  </a:schemeClr>
                                </a:solidFill>
                                <a:latin typeface="Cambria Math"/>
                              </a:rPr>
                              <m:t>+0.6726∙</m:t>
                            </m:r>
                            <m:r>
                              <a:rPr lang="en-US" sz="2400" i="1">
                                <a:solidFill>
                                  <a:schemeClr val="tx1">
                                    <a:lumMod val="95000"/>
                                    <a:lumOff val="5000"/>
                                  </a:schemeClr>
                                </a:solidFill>
                                <a:latin typeface="Cambria Math"/>
                              </a:rPr>
                              <m:t>𝑠𝑡𝑜𝑐𝑘</m:t>
                            </m:r>
                            <m:r>
                              <a:rPr lang="en-US" sz="2400" i="1">
                                <a:solidFill>
                                  <a:schemeClr val="tx1">
                                    <a:lumMod val="95000"/>
                                    <a:lumOff val="5000"/>
                                  </a:schemeClr>
                                </a:solidFill>
                                <a:latin typeface="Cambria Math"/>
                              </a:rPr>
                              <m:t>+0.0241∙</m:t>
                            </m:r>
                            <m:r>
                              <a:rPr lang="en-US" sz="2400" i="1">
                                <a:solidFill>
                                  <a:schemeClr val="tx1">
                                    <a:lumMod val="95000"/>
                                    <a:lumOff val="5000"/>
                                  </a:schemeClr>
                                </a:solidFill>
                                <a:latin typeface="Cambria Math"/>
                              </a:rPr>
                              <m:t>𝑛𝑒𝑚𝑝𝑙𝑜𝑦𝑒𝑒𝑠</m:t>
                            </m:r>
                            <m:r>
                              <a:rPr lang="en-US" sz="2400" i="1">
                                <a:solidFill>
                                  <a:schemeClr val="tx1">
                                    <a:lumMod val="95000"/>
                                    <a:lumOff val="5000"/>
                                  </a:schemeClr>
                                </a:solidFill>
                                <a:latin typeface="Cambria Math" panose="02040503050406030204" pitchFamily="18" charset="0"/>
                              </a:rPr>
                              <m:t>)</m:t>
                            </m:r>
                          </m:e>
                        </m:func>
                      </m:den>
                    </m:f>
                  </m:oMath>
                </a14:m>
                <a:r>
                  <a:rPr lang="en-US" sz="2400" dirty="0">
                    <a:solidFill>
                      <a:schemeClr val="tx1">
                        <a:lumMod val="95000"/>
                        <a:lumOff val="5000"/>
                      </a:schemeClr>
                    </a:solidFill>
                  </a:rPr>
                  <a:t>.</a:t>
                </a:r>
              </a:p>
              <a:p>
                <a:pPr marL="0" indent="0">
                  <a:buNone/>
                </a:pPr>
                <a:endParaRPr lang="en-US" sz="2400" dirty="0">
                  <a:solidFill>
                    <a:schemeClr val="tx1">
                      <a:lumMod val="95000"/>
                      <a:lumOff val="5000"/>
                    </a:schemeClr>
                  </a:solidFill>
                </a:endParaRPr>
              </a:p>
              <a:p>
                <a:pPr>
                  <a:buClr>
                    <a:srgbClr val="7030A0"/>
                  </a:buClr>
                  <a:buFont typeface="Wingdings" panose="05000000000000000000" pitchFamily="2" charset="2"/>
                  <a:buChar char="q"/>
                </a:pPr>
                <a:r>
                  <a:rPr lang="en-US" sz="2400" dirty="0"/>
                  <a:t>Interpretation of estimated regression coefficients. For example,</a:t>
                </a:r>
              </a:p>
              <a:p>
                <a:pPr marL="0" indent="0">
                  <a:buNone/>
                </a:pPr>
                <a:endParaRPr lang="en-US" sz="1200" dirty="0"/>
              </a:p>
              <a:p>
                <a:pPr marL="0" indent="0">
                  <a:buNone/>
                </a:pPr>
                <a:r>
                  <a:rPr lang="en-US" sz="2200" dirty="0">
                    <a:latin typeface="Segoe UI"/>
                    <a:ea typeface="Segoe UI"/>
                    <a:cs typeface="Segoe UI"/>
                  </a:rPr>
                  <a:t>●  </a:t>
                </a:r>
                <a:r>
                  <a:rPr lang="en-US" sz="2400" dirty="0"/>
                  <a:t>For sole owned companies, the estimated odds in favor of collaboration are </a:t>
                </a:r>
              </a:p>
              <a:p>
                <a:pPr marL="0" indent="0">
                  <a:buNone/>
                </a:pPr>
                <a:r>
                  <a:rPr lang="en-US" sz="2400" b="0" dirty="0"/>
                  <a:t>    </a:t>
                </a:r>
                <a14:m>
                  <m:oMath xmlns:m="http://schemas.openxmlformats.org/officeDocument/2006/math">
                    <m:func>
                      <m:funcPr>
                        <m:ctrlPr>
                          <a:rPr lang="en-US" sz="2400" b="0" i="1" smtClean="0">
                            <a:latin typeface="Cambria Math" panose="02040503050406030204" pitchFamily="18" charset="0"/>
                          </a:rPr>
                        </m:ctrlPr>
                      </m:funcPr>
                      <m:fName>
                        <m:r>
                          <m:rPr>
                            <m:sty m:val="p"/>
                          </m:rPr>
                          <a:rPr lang="en-US" sz="2400" b="0" i="0" smtClean="0">
                            <a:latin typeface="Cambria Math" panose="02040503050406030204" pitchFamily="18" charset="0"/>
                          </a:rPr>
                          <m:t>exp</m:t>
                        </m:r>
                      </m:fName>
                      <m:e>
                        <m:d>
                          <m:dPr>
                            <m:ctrlPr>
                              <a:rPr lang="en-US" sz="2400" b="0" i="1" smtClean="0">
                                <a:latin typeface="Cambria Math" panose="02040503050406030204" pitchFamily="18" charset="0"/>
                              </a:rPr>
                            </m:ctrlPr>
                          </m:dPr>
                          <m:e>
                            <m:r>
                              <a:rPr lang="en-US" sz="2400" i="1">
                                <a:latin typeface="Cambria Math"/>
                              </a:rPr>
                              <m:t>1.7388</m:t>
                            </m:r>
                          </m:e>
                        </m:d>
                      </m:e>
                    </m:func>
                  </m:oMath>
                </a14:m>
                <a:r>
                  <a:rPr lang="en-US" sz="2400" b="0" dirty="0"/>
                  <a:t> </a:t>
                </a:r>
                <a14:m>
                  <m:oMath xmlns:m="http://schemas.openxmlformats.org/officeDocument/2006/math">
                    <m:r>
                      <a:rPr lang="en-US" sz="2400" b="0" i="1" smtClean="0">
                        <a:latin typeface="Cambria Math"/>
                      </a:rPr>
                      <m:t>∙100%=569.05%</m:t>
                    </m:r>
                  </m:oMath>
                </a14:m>
                <a:r>
                  <a:rPr lang="en-US" sz="2400" dirty="0"/>
                  <a:t> of those for partnership companies.</a:t>
                </a:r>
              </a:p>
              <a:p>
                <a:pPr marL="0" indent="0">
                  <a:buNone/>
                </a:pPr>
                <a:r>
                  <a:rPr lang="en-US" sz="2400" dirty="0">
                    <a:latin typeface="Segoe UI"/>
                    <a:ea typeface="Segoe UI"/>
                    <a:cs typeface="Segoe UI"/>
                  </a:rPr>
                  <a:t>●  </a:t>
                </a:r>
                <a:r>
                  <a:rPr lang="en-US" sz="2400" dirty="0"/>
                  <a:t>As the number of employees increase by one, the estimated odds in favor of  </a:t>
                </a:r>
              </a:p>
              <a:p>
                <a:pPr marL="0" indent="0">
                  <a:buNone/>
                </a:pPr>
                <a:r>
                  <a:rPr lang="en-US" sz="2400" dirty="0"/>
                  <a:t>     collaboration increase by </a:t>
                </a:r>
                <a14:m>
                  <m:oMath xmlns:m="http://schemas.openxmlformats.org/officeDocument/2006/math">
                    <m:d>
                      <m:dPr>
                        <m:ctrlPr>
                          <a:rPr lang="en-US" sz="2400" b="0" i="1" smtClean="0">
                            <a:latin typeface="Cambria Math" panose="02040503050406030204" pitchFamily="18" charset="0"/>
                          </a:rPr>
                        </m:ctrlPr>
                      </m:dPr>
                      <m:e>
                        <m:func>
                          <m:funcPr>
                            <m:ctrlPr>
                              <a:rPr lang="en-US" sz="2400" b="0" i="1" smtClean="0">
                                <a:latin typeface="Cambria Math" panose="02040503050406030204" pitchFamily="18" charset="0"/>
                              </a:rPr>
                            </m:ctrlPr>
                          </m:funcPr>
                          <m:fName>
                            <m:r>
                              <m:rPr>
                                <m:sty m:val="p"/>
                              </m:rPr>
                              <a:rPr lang="en-US" sz="2400" b="0" i="0" smtClean="0">
                                <a:latin typeface="Cambria Math" panose="02040503050406030204" pitchFamily="18" charset="0"/>
                              </a:rPr>
                              <m:t>exp</m:t>
                            </m:r>
                          </m:fName>
                          <m:e>
                            <m:d>
                              <m:dPr>
                                <m:ctrlPr>
                                  <a:rPr lang="en-US" sz="2400" b="0" i="1" smtClean="0">
                                    <a:latin typeface="Cambria Math" panose="02040503050406030204" pitchFamily="18" charset="0"/>
                                  </a:rPr>
                                </m:ctrlPr>
                              </m:dPr>
                              <m:e>
                                <m:r>
                                  <a:rPr lang="en-US" sz="2400" i="1">
                                    <a:latin typeface="Cambria Math"/>
                                  </a:rPr>
                                  <m:t>0.0241</m:t>
                                </m:r>
                              </m:e>
                            </m:d>
                          </m:e>
                        </m:func>
                        <m:r>
                          <a:rPr lang="en-US" sz="2400" b="0" i="1" smtClean="0">
                            <a:latin typeface="Cambria Math"/>
                          </a:rPr>
                          <m:t>−1</m:t>
                        </m:r>
                      </m:e>
                    </m:d>
                    <m:r>
                      <a:rPr lang="en-US" sz="2400" i="1">
                        <a:latin typeface="Cambria Math"/>
                        <a:ea typeface="Cambria Math"/>
                      </a:rPr>
                      <m:t>∙</m:t>
                    </m:r>
                    <m:r>
                      <a:rPr lang="en-US" sz="2400" b="0" i="1" smtClean="0">
                        <a:latin typeface="Cambria Math"/>
                      </a:rPr>
                      <m:t>100%=2.44%.</m:t>
                    </m:r>
                  </m:oMath>
                </a14:m>
                <a:endParaRPr lang="en-US" sz="2400" dirty="0"/>
              </a:p>
              <a:p>
                <a:pPr marL="0" indent="0">
                  <a:buNone/>
                </a:pPr>
                <a:endParaRPr lang="en-US" sz="2400" dirty="0"/>
              </a:p>
            </p:txBody>
          </p:sp>
        </mc:Choice>
        <mc:Fallback xmlns="">
          <p:sp>
            <p:nvSpPr>
              <p:cNvPr id="3" name="Content Placeholder 2">
                <a:extLst>
                  <a:ext uri="{FF2B5EF4-FFF2-40B4-BE49-F238E27FC236}">
                    <a16:creationId xmlns:a16="http://schemas.microsoft.com/office/drawing/2014/main" id="{019E71EA-C0CD-452C-8483-A0E0F9FAE2BD}"/>
                  </a:ext>
                </a:extLst>
              </p:cNvPr>
              <p:cNvSpPr>
                <a:spLocks noGrp="1" noRot="1" noChangeAspect="1" noMove="1" noResize="1" noEditPoints="1" noAdjustHandles="1" noChangeArrowheads="1" noChangeShapeType="1" noTextEdit="1"/>
              </p:cNvSpPr>
              <p:nvPr>
                <p:ph idx="1"/>
              </p:nvPr>
            </p:nvSpPr>
            <p:spPr>
              <a:xfrm>
                <a:off x="731520" y="1411212"/>
                <a:ext cx="10802112" cy="5134389"/>
              </a:xfrm>
              <a:blipFill>
                <a:blip r:embed="rId2"/>
                <a:stretch>
                  <a:fillRect l="-959" t="-1068"/>
                </a:stretch>
              </a:blipFill>
            </p:spPr>
            <p:txBody>
              <a:bodyPr/>
              <a:lstStyle/>
              <a:p>
                <a:r>
                  <a:rPr lang="en-US">
                    <a:noFill/>
                  </a:rPr>
                  <a:t> </a:t>
                </a:r>
              </a:p>
            </p:txBody>
          </p:sp>
        </mc:Fallback>
      </mc:AlternateContent>
      <p:sp>
        <p:nvSpPr>
          <p:cNvPr id="5" name="Title 1">
            <a:extLst>
              <a:ext uri="{FF2B5EF4-FFF2-40B4-BE49-F238E27FC236}">
                <a16:creationId xmlns:a16="http://schemas.microsoft.com/office/drawing/2014/main" id="{720DB60B-D44E-469C-B487-1D30FF664CFE}"/>
              </a:ext>
            </a:extLst>
          </p:cNvPr>
          <p:cNvSpPr txBox="1">
            <a:spLocks/>
          </p:cNvSpPr>
          <p:nvPr/>
        </p:nvSpPr>
        <p:spPr>
          <a:xfrm>
            <a:off x="1407102" y="207264"/>
            <a:ext cx="9565698" cy="749785"/>
          </a:xfrm>
          <a:prstGeom prst="rect">
            <a:avLst/>
          </a:prstGeom>
          <a:effectLst/>
        </p:spPr>
        <p:txBody>
          <a:bodyPr vert="horz" lIns="91440" tIns="45720" rIns="91440" bIns="45720" rtlCol="0" anchor="b">
            <a:normAutofit fontScale="92500"/>
          </a:bodyPr>
          <a:lstStyle>
            <a:lvl1pPr algn="l" defTabSz="457200" rtl="0" eaLnBrk="1" latinLnBrk="0" hangingPunct="1">
              <a:spcBef>
                <a:spcPct val="0"/>
              </a:spcBef>
              <a:buNone/>
              <a:defRPr sz="48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200" dirty="0"/>
              <a:t>BINARY LOGISTIC REGRESSION MODEL: EXAMPLE (cont.)</a:t>
            </a:r>
          </a:p>
        </p:txBody>
      </p:sp>
      <p:pic>
        <p:nvPicPr>
          <p:cNvPr id="6" name="Picture 5">
            <a:extLst>
              <a:ext uri="{FF2B5EF4-FFF2-40B4-BE49-F238E27FC236}">
                <a16:creationId xmlns:a16="http://schemas.microsoft.com/office/drawing/2014/main" id="{151A288A-D01B-4980-AA70-0F0DEBCF9D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957657" y="1063707"/>
            <a:ext cx="10349837" cy="120423"/>
          </a:xfrm>
          <a:prstGeom prst="rect">
            <a:avLst/>
          </a:prstGeom>
        </p:spPr>
      </p:pic>
      <p:pic>
        <p:nvPicPr>
          <p:cNvPr id="7" name="Picture 6">
            <a:extLst>
              <a:ext uri="{FF2B5EF4-FFF2-40B4-BE49-F238E27FC236}">
                <a16:creationId xmlns:a16="http://schemas.microsoft.com/office/drawing/2014/main" id="{943CABC0-74D4-4555-99BB-DDECBD579E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0755" y="5919383"/>
            <a:ext cx="9348404" cy="108771"/>
          </a:xfrm>
          <a:prstGeom prst="rect">
            <a:avLst/>
          </a:prstGeom>
        </p:spPr>
      </p:pic>
      <p:pic>
        <p:nvPicPr>
          <p:cNvPr id="8" name="Picture 7">
            <a:extLst>
              <a:ext uri="{FF2B5EF4-FFF2-40B4-BE49-F238E27FC236}">
                <a16:creationId xmlns:a16="http://schemas.microsoft.com/office/drawing/2014/main" id="{B5910796-6F72-437D-9D54-C8227F2EC74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10154" y="6037529"/>
            <a:ext cx="700390" cy="823031"/>
          </a:xfrm>
          <a:prstGeom prst="rect">
            <a:avLst/>
          </a:prstGeom>
        </p:spPr>
      </p:pic>
      <p:sp>
        <p:nvSpPr>
          <p:cNvPr id="9" name="Slide Number Placeholder 3">
            <a:extLst>
              <a:ext uri="{FF2B5EF4-FFF2-40B4-BE49-F238E27FC236}">
                <a16:creationId xmlns:a16="http://schemas.microsoft.com/office/drawing/2014/main" id="{27332B78-4F9B-462A-8678-AD14F387C31F}"/>
              </a:ext>
            </a:extLst>
          </p:cNvPr>
          <p:cNvSpPr txBox="1">
            <a:spLocks/>
          </p:cNvSpPr>
          <p:nvPr/>
        </p:nvSpPr>
        <p:spPr>
          <a:xfrm>
            <a:off x="10807431" y="6081483"/>
            <a:ext cx="526320" cy="569779"/>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3A98EE3D-8CD1-4C3F-BD1C-C98C9596463C}" type="slidenum">
              <a:rPr lang="en-US" sz="2600" smtClean="0">
                <a:solidFill>
                  <a:schemeClr val="bg1"/>
                </a:solidFill>
              </a:rPr>
              <a:pPr algn="ctr"/>
              <a:t>38</a:t>
            </a:fld>
            <a:endParaRPr lang="en-US" sz="2600" dirty="0">
              <a:solidFill>
                <a:schemeClr val="bg1"/>
              </a:solidFill>
            </a:endParaRPr>
          </a:p>
        </p:txBody>
      </p:sp>
    </p:spTree>
    <p:extLst>
      <p:ext uri="{BB962C8B-B14F-4D97-AF65-F5344CB8AC3E}">
        <p14:creationId xmlns:p14="http://schemas.microsoft.com/office/powerpoint/2010/main" val="51836171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19E71EA-C0CD-452C-8483-A0E0F9FAE2BD}"/>
                  </a:ext>
                </a:extLst>
              </p:cNvPr>
              <p:cNvSpPr>
                <a:spLocks noGrp="1"/>
              </p:cNvSpPr>
              <p:nvPr>
                <p:ph idx="1"/>
              </p:nvPr>
            </p:nvSpPr>
            <p:spPr>
              <a:xfrm>
                <a:off x="694944" y="1516347"/>
                <a:ext cx="10802112" cy="5134389"/>
              </a:xfrm>
            </p:spPr>
            <p:txBody>
              <a:bodyPr>
                <a:noAutofit/>
              </a:bodyPr>
              <a:lstStyle/>
              <a:p>
                <a:pPr>
                  <a:buClr>
                    <a:srgbClr val="7030A0"/>
                  </a:buClr>
                  <a:buFont typeface="Wingdings" panose="05000000000000000000" pitchFamily="2" charset="2"/>
                  <a:buChar char="q"/>
                </a:pPr>
                <a:r>
                  <a:rPr lang="en-US" sz="2600" dirty="0"/>
                  <a:t>Suppose the professor would like to estimate the probability of the collaborative approach in a solely owned company with 40 employees. </a:t>
                </a:r>
              </a:p>
              <a:p>
                <a:pPr marL="0" indent="0">
                  <a:buNone/>
                </a:pPr>
                <a:endParaRPr lang="en-US" sz="1200" dirty="0"/>
              </a:p>
              <a:p>
                <a:pPr marL="0" indent="0">
                  <a:buNone/>
                </a:pPr>
                <a:r>
                  <a:rPr lang="en-US" sz="2400" dirty="0">
                    <a:solidFill>
                      <a:schemeClr val="tx1">
                        <a:lumMod val="95000"/>
                        <a:lumOff val="5000"/>
                      </a:schemeClr>
                    </a:solidFill>
                  </a:rPr>
                  <a:t>            </a:t>
                </a:r>
                <a14:m>
                  <m:oMath xmlns:m="http://schemas.openxmlformats.org/officeDocument/2006/math">
                    <m:sSup>
                      <m:sSupPr>
                        <m:ctrlPr>
                          <a:rPr lang="en-US" sz="2400" i="1" smtClean="0">
                            <a:solidFill>
                              <a:schemeClr val="tx1">
                                <a:lumMod val="95000"/>
                                <a:lumOff val="5000"/>
                              </a:schemeClr>
                            </a:solidFill>
                            <a:latin typeface="Cambria Math" panose="02040503050406030204" pitchFamily="18" charset="0"/>
                          </a:rPr>
                        </m:ctrlPr>
                      </m:sSupPr>
                      <m:e>
                        <m:r>
                          <a:rPr lang="en-US" sz="2400" b="0" i="1" smtClean="0">
                            <a:solidFill>
                              <a:schemeClr val="tx1">
                                <a:lumMod val="95000"/>
                                <a:lumOff val="5000"/>
                              </a:schemeClr>
                            </a:solidFill>
                            <a:latin typeface="Cambria Math"/>
                          </a:rPr>
                          <m:t>𝑃</m:t>
                        </m:r>
                      </m:e>
                      <m:sup>
                        <m:r>
                          <a:rPr lang="en-US" sz="2400" b="0" i="1" smtClean="0">
                            <a:solidFill>
                              <a:schemeClr val="tx1">
                                <a:lumMod val="95000"/>
                                <a:lumOff val="5000"/>
                              </a:schemeClr>
                            </a:solidFill>
                            <a:latin typeface="Cambria Math"/>
                          </a:rPr>
                          <m:t>0</m:t>
                        </m:r>
                      </m:sup>
                    </m:sSup>
                    <m:d>
                      <m:dPr>
                        <m:ctrlPr>
                          <a:rPr lang="en-US" sz="2400" b="0" i="1" smtClean="0">
                            <a:solidFill>
                              <a:schemeClr val="tx1">
                                <a:lumMod val="95000"/>
                                <a:lumOff val="5000"/>
                              </a:schemeClr>
                            </a:solidFill>
                            <a:latin typeface="Cambria Math" panose="02040503050406030204" pitchFamily="18" charset="0"/>
                          </a:rPr>
                        </m:ctrlPr>
                      </m:dPr>
                      <m:e>
                        <m:r>
                          <a:rPr lang="en-US" sz="2400" i="1">
                            <a:solidFill>
                              <a:schemeClr val="tx1">
                                <a:lumMod val="95000"/>
                                <a:lumOff val="5000"/>
                              </a:schemeClr>
                            </a:solidFill>
                            <a:latin typeface="Cambria Math"/>
                          </a:rPr>
                          <m:t>𝑐𝑜𝑙𝑙𝑎𝑏𝑜𝑟𝑎𝑡𝑖𝑜𝑛</m:t>
                        </m:r>
                      </m:e>
                    </m:d>
                    <m:r>
                      <a:rPr lang="en-US" sz="2400" i="1">
                        <a:solidFill>
                          <a:schemeClr val="tx1">
                            <a:lumMod val="95000"/>
                            <a:lumOff val="5000"/>
                          </a:schemeClr>
                        </a:solidFill>
                        <a:latin typeface="Cambria Math" panose="02040503050406030204" pitchFamily="18" charset="0"/>
                      </a:rPr>
                      <m:t>=</m:t>
                    </m:r>
                    <m:f>
                      <m:fPr>
                        <m:ctrlPr>
                          <a:rPr lang="en-US" sz="2400" i="1">
                            <a:solidFill>
                              <a:schemeClr val="tx1">
                                <a:lumMod val="95000"/>
                                <a:lumOff val="5000"/>
                              </a:schemeClr>
                            </a:solidFill>
                            <a:latin typeface="Cambria Math" panose="02040503050406030204" pitchFamily="18" charset="0"/>
                          </a:rPr>
                        </m:ctrlPr>
                      </m:fPr>
                      <m:num>
                        <m:func>
                          <m:funcPr>
                            <m:ctrlPr>
                              <a:rPr lang="en-US" sz="2400" b="0" i="1" smtClean="0">
                                <a:solidFill>
                                  <a:schemeClr val="tx1">
                                    <a:lumMod val="95000"/>
                                    <a:lumOff val="5000"/>
                                  </a:schemeClr>
                                </a:solidFill>
                                <a:latin typeface="Cambria Math" panose="02040503050406030204" pitchFamily="18" charset="0"/>
                              </a:rPr>
                            </m:ctrlPr>
                          </m:funcPr>
                          <m:fName>
                            <m:r>
                              <m:rPr>
                                <m:sty m:val="p"/>
                              </m:rPr>
                              <a:rPr lang="en-US" sz="2400" b="0" i="0" smtClean="0">
                                <a:solidFill>
                                  <a:schemeClr val="tx1">
                                    <a:lumMod val="95000"/>
                                    <a:lumOff val="5000"/>
                                  </a:schemeClr>
                                </a:solidFill>
                                <a:latin typeface="Cambria Math" panose="02040503050406030204" pitchFamily="18" charset="0"/>
                              </a:rPr>
                              <m:t>exp</m:t>
                            </m:r>
                          </m:fName>
                          <m:e>
                            <m:d>
                              <m:dPr>
                                <m:ctrlPr>
                                  <a:rPr lang="en-US" sz="2400" i="1">
                                    <a:solidFill>
                                      <a:schemeClr val="tx1">
                                        <a:lumMod val="95000"/>
                                        <a:lumOff val="5000"/>
                                      </a:schemeClr>
                                    </a:solidFill>
                                    <a:latin typeface="Cambria Math" panose="02040503050406030204" pitchFamily="18" charset="0"/>
                                  </a:rPr>
                                </m:ctrlPr>
                              </m:dPr>
                              <m:e>
                                <m:r>
                                  <a:rPr lang="en-US" sz="2400" i="1">
                                    <a:solidFill>
                                      <a:schemeClr val="tx1">
                                        <a:lumMod val="95000"/>
                                        <a:lumOff val="5000"/>
                                      </a:schemeClr>
                                    </a:solidFill>
                                    <a:latin typeface="Cambria Math" panose="02040503050406030204" pitchFamily="18" charset="0"/>
                                  </a:rPr>
                                  <m:t>−2.5147+1.7388+0.0241</m:t>
                                </m:r>
                                <m:r>
                                  <a:rPr lang="en-US" sz="2400" i="1" smtClean="0">
                                    <a:solidFill>
                                      <a:schemeClr val="tx1">
                                        <a:lumMod val="95000"/>
                                        <a:lumOff val="5000"/>
                                      </a:schemeClr>
                                    </a:solidFill>
                                    <a:latin typeface="Cambria Math" panose="02040503050406030204" pitchFamily="18" charset="0"/>
                                    <a:ea typeface="Cambria Math" panose="02040503050406030204" pitchFamily="18" charset="0"/>
                                  </a:rPr>
                                  <m:t>∙</m:t>
                                </m:r>
                                <m:r>
                                  <a:rPr lang="en-US" sz="2400" i="1">
                                    <a:solidFill>
                                      <a:schemeClr val="tx1">
                                        <a:lumMod val="95000"/>
                                        <a:lumOff val="5000"/>
                                      </a:schemeClr>
                                    </a:solidFill>
                                    <a:latin typeface="Cambria Math" panose="02040503050406030204" pitchFamily="18" charset="0"/>
                                  </a:rPr>
                                  <m:t>40</m:t>
                                </m:r>
                              </m:e>
                            </m:d>
                          </m:e>
                        </m:func>
                      </m:num>
                      <m:den>
                        <m:r>
                          <a:rPr lang="en-US" sz="2400" i="1">
                            <a:solidFill>
                              <a:schemeClr val="tx1">
                                <a:lumMod val="95000"/>
                                <a:lumOff val="5000"/>
                              </a:schemeClr>
                            </a:solidFill>
                            <a:latin typeface="Cambria Math" panose="02040503050406030204" pitchFamily="18" charset="0"/>
                          </a:rPr>
                          <m:t>1+</m:t>
                        </m:r>
                        <m:func>
                          <m:funcPr>
                            <m:ctrlPr>
                              <a:rPr lang="en-US" sz="2400" i="1">
                                <a:solidFill>
                                  <a:schemeClr val="tx1">
                                    <a:lumMod val="95000"/>
                                    <a:lumOff val="5000"/>
                                  </a:schemeClr>
                                </a:solidFill>
                                <a:latin typeface="Cambria Math" panose="02040503050406030204" pitchFamily="18" charset="0"/>
                              </a:rPr>
                            </m:ctrlPr>
                          </m:funcPr>
                          <m:fName>
                            <m:r>
                              <m:rPr>
                                <m:sty m:val="p"/>
                              </m:rPr>
                              <a:rPr lang="en-US" sz="2400">
                                <a:solidFill>
                                  <a:schemeClr val="tx1">
                                    <a:lumMod val="95000"/>
                                    <a:lumOff val="5000"/>
                                  </a:schemeClr>
                                </a:solidFill>
                                <a:latin typeface="Cambria Math" panose="02040503050406030204" pitchFamily="18" charset="0"/>
                              </a:rPr>
                              <m:t>exp</m:t>
                            </m:r>
                          </m:fName>
                          <m:e>
                            <m:d>
                              <m:dPr>
                                <m:ctrlPr>
                                  <a:rPr lang="en-US" sz="2400" i="1">
                                    <a:solidFill>
                                      <a:schemeClr val="tx1">
                                        <a:lumMod val="95000"/>
                                        <a:lumOff val="5000"/>
                                      </a:schemeClr>
                                    </a:solidFill>
                                    <a:latin typeface="Cambria Math" panose="02040503050406030204" pitchFamily="18" charset="0"/>
                                  </a:rPr>
                                </m:ctrlPr>
                              </m:dPr>
                              <m:e>
                                <m:r>
                                  <a:rPr lang="en-US" sz="2400" i="1">
                                    <a:solidFill>
                                      <a:schemeClr val="tx1">
                                        <a:lumMod val="95000"/>
                                        <a:lumOff val="5000"/>
                                      </a:schemeClr>
                                    </a:solidFill>
                                    <a:latin typeface="Cambria Math" panose="02040503050406030204" pitchFamily="18" charset="0"/>
                                  </a:rPr>
                                  <m:t>−2.5147+1.7388+0.0241</m:t>
                                </m:r>
                                <m:r>
                                  <a:rPr lang="en-US" sz="2400" i="1" smtClean="0">
                                    <a:solidFill>
                                      <a:schemeClr val="tx1">
                                        <a:lumMod val="95000"/>
                                        <a:lumOff val="5000"/>
                                      </a:schemeClr>
                                    </a:solidFill>
                                    <a:latin typeface="Cambria Math" panose="02040503050406030204" pitchFamily="18" charset="0"/>
                                    <a:ea typeface="Cambria Math" panose="02040503050406030204" pitchFamily="18" charset="0"/>
                                  </a:rPr>
                                  <m:t>∙</m:t>
                                </m:r>
                                <m:r>
                                  <a:rPr lang="en-US" sz="2400" i="1">
                                    <a:solidFill>
                                      <a:schemeClr val="tx1">
                                        <a:lumMod val="95000"/>
                                        <a:lumOff val="5000"/>
                                      </a:schemeClr>
                                    </a:solidFill>
                                    <a:latin typeface="Cambria Math" panose="02040503050406030204" pitchFamily="18" charset="0"/>
                                  </a:rPr>
                                  <m:t>40</m:t>
                                </m:r>
                              </m:e>
                            </m:d>
                          </m:e>
                        </m:func>
                      </m:den>
                    </m:f>
                    <m:r>
                      <a:rPr lang="en-US" sz="2400" b="0" i="1" smtClean="0">
                        <a:solidFill>
                          <a:schemeClr val="tx1">
                            <a:lumMod val="95000"/>
                            <a:lumOff val="5000"/>
                          </a:schemeClr>
                        </a:solidFill>
                        <a:latin typeface="Cambria Math" panose="02040503050406030204" pitchFamily="18" charset="0"/>
                      </a:rPr>
                      <m:t>=0.5469.</m:t>
                    </m:r>
                  </m:oMath>
                </a14:m>
                <a:endParaRPr lang="en-US" sz="2400" dirty="0">
                  <a:solidFill>
                    <a:schemeClr val="tx1">
                      <a:lumMod val="95000"/>
                      <a:lumOff val="5000"/>
                    </a:schemeClr>
                  </a:solidFill>
                </a:endParaRPr>
              </a:p>
              <a:p>
                <a:endParaRPr lang="en-US" sz="2400" dirty="0"/>
              </a:p>
              <a:p>
                <a:pPr marL="0" indent="0">
                  <a:buNone/>
                </a:pPr>
                <a:r>
                  <a:rPr lang="en-US" sz="2000" dirty="0">
                    <a:latin typeface="Courier New" panose="02070309020205020404" pitchFamily="49" charset="0"/>
                    <a:cs typeface="Courier New" panose="02070309020205020404" pitchFamily="49" charset="0"/>
                  </a:rPr>
                  <a:t>print(predict(</a:t>
                </a:r>
                <a:r>
                  <a:rPr lang="en-US" sz="2000" dirty="0" err="1">
                    <a:latin typeface="Courier New" panose="02070309020205020404" pitchFamily="49" charset="0"/>
                    <a:cs typeface="Courier New" panose="02070309020205020404" pitchFamily="49" charset="0"/>
                  </a:rPr>
                  <a:t>fitted.model</a:t>
                </a:r>
                <a:r>
                  <a:rPr lang="en-US" sz="2000" dirty="0">
                    <a:latin typeface="Courier New" panose="02070309020205020404" pitchFamily="49" charset="0"/>
                    <a:cs typeface="Courier New" panose="02070309020205020404" pitchFamily="49" charset="0"/>
                  </a:rPr>
                  <a:t>, </a:t>
                </a:r>
                <a:r>
                  <a:rPr lang="en-US" sz="2000" b="1" dirty="0">
                    <a:latin typeface="Courier New" panose="02070309020205020404" pitchFamily="49" charset="0"/>
                    <a:cs typeface="Courier New" panose="02070309020205020404" pitchFamily="49" charset="0"/>
                  </a:rPr>
                  <a:t>type="response",      </a:t>
                </a:r>
                <a:r>
                  <a:rPr lang="en-US" sz="2000" dirty="0" err="1">
                    <a:latin typeface="Courier New" panose="02070309020205020404" pitchFamily="49" charset="0"/>
                    <a:cs typeface="Courier New" panose="02070309020205020404" pitchFamily="49" charset="0"/>
                  </a:rPr>
                  <a:t>data.frame</a:t>
                </a:r>
                <a:r>
                  <a:rPr lang="en-US" sz="2000" dirty="0">
                    <a:latin typeface="Courier New" panose="02070309020205020404" pitchFamily="49" charset="0"/>
                    <a:cs typeface="Courier New" panose="02070309020205020404" pitchFamily="49" charset="0"/>
                  </a:rPr>
                  <a:t>(ownership="sole", </a:t>
                </a:r>
                <a:r>
                  <a:rPr lang="en-US" sz="2000" dirty="0" err="1">
                    <a:latin typeface="Courier New" panose="02070309020205020404" pitchFamily="49" charset="0"/>
                    <a:cs typeface="Courier New" panose="02070309020205020404" pitchFamily="49" charset="0"/>
                  </a:rPr>
                  <a:t>nemployees</a:t>
                </a:r>
                <a:r>
                  <a:rPr lang="en-US" sz="2000" dirty="0">
                    <a:latin typeface="Courier New" panose="02070309020205020404" pitchFamily="49" charset="0"/>
                    <a:cs typeface="Courier New" panose="02070309020205020404" pitchFamily="49" charset="0"/>
                  </a:rPr>
                  <a:t>=40)))</a:t>
                </a:r>
              </a:p>
              <a:p>
                <a:pPr marL="0" indent="0">
                  <a:buNone/>
                </a:pPr>
                <a:endParaRPr lang="en-US" sz="2400" dirty="0"/>
              </a:p>
              <a:p>
                <a:pPr marL="0" indent="0">
                  <a:buNone/>
                </a:pPr>
                <a:r>
                  <a:rPr lang="en-US" sz="2400" dirty="0"/>
                  <a:t>0.5468756</a:t>
                </a:r>
              </a:p>
            </p:txBody>
          </p:sp>
        </mc:Choice>
        <mc:Fallback xmlns="">
          <p:sp>
            <p:nvSpPr>
              <p:cNvPr id="3" name="Content Placeholder 2">
                <a:extLst>
                  <a:ext uri="{FF2B5EF4-FFF2-40B4-BE49-F238E27FC236}">
                    <a16:creationId xmlns:a16="http://schemas.microsoft.com/office/drawing/2014/main" id="{019E71EA-C0CD-452C-8483-A0E0F9FAE2BD}"/>
                  </a:ext>
                </a:extLst>
              </p:cNvPr>
              <p:cNvSpPr>
                <a:spLocks noGrp="1" noRot="1" noChangeAspect="1" noMove="1" noResize="1" noEditPoints="1" noAdjustHandles="1" noChangeArrowheads="1" noChangeShapeType="1" noTextEdit="1"/>
              </p:cNvSpPr>
              <p:nvPr>
                <p:ph idx="1"/>
              </p:nvPr>
            </p:nvSpPr>
            <p:spPr>
              <a:xfrm>
                <a:off x="694944" y="1516347"/>
                <a:ext cx="10802112" cy="5134389"/>
              </a:xfrm>
              <a:blipFill>
                <a:blip r:embed="rId2"/>
                <a:stretch>
                  <a:fillRect l="-847" t="-1069"/>
                </a:stretch>
              </a:blipFill>
            </p:spPr>
            <p:txBody>
              <a:bodyPr/>
              <a:lstStyle/>
              <a:p>
                <a:r>
                  <a:rPr lang="en-US">
                    <a:noFill/>
                  </a:rPr>
                  <a:t> </a:t>
                </a:r>
              </a:p>
            </p:txBody>
          </p:sp>
        </mc:Fallback>
      </mc:AlternateContent>
      <p:sp>
        <p:nvSpPr>
          <p:cNvPr id="5" name="Title 1">
            <a:extLst>
              <a:ext uri="{FF2B5EF4-FFF2-40B4-BE49-F238E27FC236}">
                <a16:creationId xmlns:a16="http://schemas.microsoft.com/office/drawing/2014/main" id="{720DB60B-D44E-469C-B487-1D30FF664CFE}"/>
              </a:ext>
            </a:extLst>
          </p:cNvPr>
          <p:cNvSpPr txBox="1">
            <a:spLocks/>
          </p:cNvSpPr>
          <p:nvPr/>
        </p:nvSpPr>
        <p:spPr>
          <a:xfrm>
            <a:off x="1407102" y="207264"/>
            <a:ext cx="9565698" cy="749785"/>
          </a:xfrm>
          <a:prstGeom prst="rect">
            <a:avLst/>
          </a:prstGeom>
          <a:effectLst/>
        </p:spPr>
        <p:txBody>
          <a:bodyPr vert="horz" lIns="91440" tIns="45720" rIns="91440" bIns="45720" rtlCol="0" anchor="b">
            <a:normAutofit fontScale="92500"/>
          </a:bodyPr>
          <a:lstStyle>
            <a:lvl1pPr algn="l" defTabSz="457200" rtl="0" eaLnBrk="1" latinLnBrk="0" hangingPunct="1">
              <a:spcBef>
                <a:spcPct val="0"/>
              </a:spcBef>
              <a:buNone/>
              <a:defRPr sz="48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200" dirty="0"/>
              <a:t>BINARY LOGISTIC REGRESSION MODEL: EXAMPLE (cont.)</a:t>
            </a:r>
          </a:p>
        </p:txBody>
      </p:sp>
      <p:pic>
        <p:nvPicPr>
          <p:cNvPr id="6" name="Picture 5">
            <a:extLst>
              <a:ext uri="{FF2B5EF4-FFF2-40B4-BE49-F238E27FC236}">
                <a16:creationId xmlns:a16="http://schemas.microsoft.com/office/drawing/2014/main" id="{0FBDEA48-6C1C-439E-BD05-0308D237A6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983914" y="1123919"/>
            <a:ext cx="10349837" cy="120423"/>
          </a:xfrm>
          <a:prstGeom prst="rect">
            <a:avLst/>
          </a:prstGeom>
        </p:spPr>
      </p:pic>
      <p:pic>
        <p:nvPicPr>
          <p:cNvPr id="7" name="Picture 6">
            <a:extLst>
              <a:ext uri="{FF2B5EF4-FFF2-40B4-BE49-F238E27FC236}">
                <a16:creationId xmlns:a16="http://schemas.microsoft.com/office/drawing/2014/main" id="{16420E94-A3B0-4405-8611-E3EF55195F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5032" y="5588302"/>
            <a:ext cx="10349837" cy="120423"/>
          </a:xfrm>
          <a:prstGeom prst="rect">
            <a:avLst/>
          </a:prstGeom>
        </p:spPr>
      </p:pic>
      <p:pic>
        <p:nvPicPr>
          <p:cNvPr id="8" name="Picture 7">
            <a:extLst>
              <a:ext uri="{FF2B5EF4-FFF2-40B4-BE49-F238E27FC236}">
                <a16:creationId xmlns:a16="http://schemas.microsoft.com/office/drawing/2014/main" id="{D4582DF0-B120-4ACD-9D9F-E5496C9D740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10154" y="6037529"/>
            <a:ext cx="700390" cy="823031"/>
          </a:xfrm>
          <a:prstGeom prst="rect">
            <a:avLst/>
          </a:prstGeom>
        </p:spPr>
      </p:pic>
      <p:sp>
        <p:nvSpPr>
          <p:cNvPr id="9" name="Slide Number Placeholder 3">
            <a:extLst>
              <a:ext uri="{FF2B5EF4-FFF2-40B4-BE49-F238E27FC236}">
                <a16:creationId xmlns:a16="http://schemas.microsoft.com/office/drawing/2014/main" id="{47A10B1E-4DF7-4DC2-A339-B4C162785AE4}"/>
              </a:ext>
            </a:extLst>
          </p:cNvPr>
          <p:cNvSpPr txBox="1">
            <a:spLocks/>
          </p:cNvSpPr>
          <p:nvPr/>
        </p:nvSpPr>
        <p:spPr>
          <a:xfrm>
            <a:off x="10807431" y="6081483"/>
            <a:ext cx="526320" cy="569779"/>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3A98EE3D-8CD1-4C3F-BD1C-C98C9596463C}" type="slidenum">
              <a:rPr lang="en-US" sz="2600" smtClean="0">
                <a:solidFill>
                  <a:schemeClr val="bg1"/>
                </a:solidFill>
              </a:rPr>
              <a:pPr algn="ctr"/>
              <a:t>39</a:t>
            </a:fld>
            <a:endParaRPr lang="en-US" sz="2600" dirty="0">
              <a:solidFill>
                <a:schemeClr val="bg1"/>
              </a:solidFill>
            </a:endParaRPr>
          </a:p>
        </p:txBody>
      </p:sp>
    </p:spTree>
    <p:extLst>
      <p:ext uri="{BB962C8B-B14F-4D97-AF65-F5344CB8AC3E}">
        <p14:creationId xmlns:p14="http://schemas.microsoft.com/office/powerpoint/2010/main" val="2086681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0DB60B-D44E-469C-B487-1D30FF664CFE}"/>
              </a:ext>
            </a:extLst>
          </p:cNvPr>
          <p:cNvSpPr>
            <a:spLocks noGrp="1"/>
          </p:cNvSpPr>
          <p:nvPr>
            <p:ph type="title"/>
          </p:nvPr>
        </p:nvSpPr>
        <p:spPr>
          <a:xfrm>
            <a:off x="1167773" y="353568"/>
            <a:ext cx="10012291" cy="694952"/>
          </a:xfrm>
        </p:spPr>
        <p:txBody>
          <a:bodyPr>
            <a:normAutofit/>
          </a:bodyPr>
          <a:lstStyle/>
          <a:p>
            <a:r>
              <a:rPr lang="en-US" sz="3200" dirty="0"/>
              <a:t> GREEK LETTERS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19E71EA-C0CD-452C-8483-A0E0F9FAE2BD}"/>
                  </a:ext>
                </a:extLst>
              </p:cNvPr>
              <p:cNvSpPr>
                <a:spLocks noGrp="1"/>
              </p:cNvSpPr>
              <p:nvPr>
                <p:ph idx="1"/>
              </p:nvPr>
            </p:nvSpPr>
            <p:spPr>
              <a:xfrm>
                <a:off x="1060707" y="1288223"/>
                <a:ext cx="10497308" cy="4559808"/>
              </a:xfrm>
            </p:spPr>
            <p:txBody>
              <a:bodyPr>
                <a:noAutofit/>
              </a:bodyPr>
              <a:lstStyle/>
              <a:p>
                <a:pPr>
                  <a:buClr>
                    <a:srgbClr val="7030A0"/>
                  </a:buClr>
                  <a:buFont typeface="Wingdings" panose="05000000000000000000" pitchFamily="2" charset="2"/>
                  <a:buChar char="q"/>
                </a:pPr>
                <a:r>
                  <a:rPr lang="en-US" sz="2600" dirty="0"/>
                  <a:t> alpha           </a:t>
                </a:r>
                <a14:m>
                  <m:oMath xmlns:m="http://schemas.openxmlformats.org/officeDocument/2006/math">
                    <m:r>
                      <a:rPr lang="en-US" sz="2600" i="1">
                        <a:latin typeface="Cambria Math" panose="02040503050406030204" pitchFamily="18" charset="0"/>
                        <a:ea typeface="Cambria Math" panose="02040503050406030204" pitchFamily="18" charset="0"/>
                      </a:rPr>
                      <m:t>𝛼</m:t>
                    </m:r>
                  </m:oMath>
                </a14:m>
                <a:endParaRPr lang="en-US" sz="2600" dirty="0"/>
              </a:p>
              <a:p>
                <a:pPr>
                  <a:buClr>
                    <a:srgbClr val="7030A0"/>
                  </a:buClr>
                  <a:buFont typeface="Wingdings" panose="05000000000000000000" pitchFamily="2" charset="2"/>
                  <a:buChar char="q"/>
                </a:pPr>
                <a:r>
                  <a:rPr lang="en-US" sz="2600" dirty="0"/>
                  <a:t> beta             </a:t>
                </a:r>
                <a14:m>
                  <m:oMath xmlns:m="http://schemas.openxmlformats.org/officeDocument/2006/math">
                    <m:r>
                      <m:rPr>
                        <m:sty m:val="p"/>
                      </m:rPr>
                      <a:rPr lang="en-US" sz="2600" b="0" i="0" smtClean="0">
                        <a:latin typeface="Cambria Math" panose="02040503050406030204" pitchFamily="18" charset="0"/>
                        <a:ea typeface="Cambria Math" panose="02040503050406030204" pitchFamily="18" charset="0"/>
                      </a:rPr>
                      <m:t>B</m:t>
                    </m:r>
                    <m:r>
                      <a:rPr lang="en-US" sz="2600" b="0" i="0" smtClean="0">
                        <a:latin typeface="Cambria Math" panose="02040503050406030204" pitchFamily="18" charset="0"/>
                        <a:ea typeface="Cambria Math" panose="02040503050406030204" pitchFamily="18" charset="0"/>
                      </a:rPr>
                      <m:t>, </m:t>
                    </m:r>
                    <m:r>
                      <a:rPr lang="en-US" sz="2600" i="1">
                        <a:latin typeface="Cambria Math" panose="02040503050406030204" pitchFamily="18" charset="0"/>
                        <a:ea typeface="Cambria Math" panose="02040503050406030204" pitchFamily="18" charset="0"/>
                      </a:rPr>
                      <m:t>𝛽</m:t>
                    </m:r>
                  </m:oMath>
                </a14:m>
                <a:endParaRPr lang="en-US" sz="2600" dirty="0">
                  <a:ea typeface="Cambria Math" panose="02040503050406030204" pitchFamily="18" charset="0"/>
                </a:endParaRPr>
              </a:p>
              <a:p>
                <a:pPr>
                  <a:buClr>
                    <a:srgbClr val="7030A0"/>
                  </a:buClr>
                  <a:buFont typeface="Wingdings" panose="05000000000000000000" pitchFamily="2" charset="2"/>
                  <a:buChar char="q"/>
                </a:pPr>
                <a:r>
                  <a:rPr lang="en-US" sz="2600" dirty="0">
                    <a:ea typeface="Cambria Math" panose="02040503050406030204" pitchFamily="18" charset="0"/>
                  </a:rPr>
                  <a:t> gamma        </a:t>
                </a:r>
                <a14:m>
                  <m:oMath xmlns:m="http://schemas.openxmlformats.org/officeDocument/2006/math">
                    <m:r>
                      <m:rPr>
                        <m:sty m:val="p"/>
                      </m:rPr>
                      <a:rPr lang="el-GR" sz="2600" i="1" smtClean="0">
                        <a:latin typeface="Cambria Math" panose="02040503050406030204" pitchFamily="18" charset="0"/>
                        <a:ea typeface="Cambria Math" panose="02040503050406030204" pitchFamily="18" charset="0"/>
                      </a:rPr>
                      <m:t>Γ</m:t>
                    </m:r>
                    <m:r>
                      <a:rPr lang="en-US" sz="2600" b="0" i="1" smtClean="0">
                        <a:latin typeface="Cambria Math" panose="02040503050406030204" pitchFamily="18" charset="0"/>
                        <a:ea typeface="Cambria Math" panose="02040503050406030204" pitchFamily="18" charset="0"/>
                      </a:rPr>
                      <m:t>, </m:t>
                    </m:r>
                    <m:r>
                      <a:rPr lang="en-US" sz="2600" i="1" smtClean="0">
                        <a:latin typeface="Cambria Math" panose="02040503050406030204" pitchFamily="18" charset="0"/>
                        <a:ea typeface="Cambria Math" panose="02040503050406030204" pitchFamily="18" charset="0"/>
                      </a:rPr>
                      <m:t>𝛾</m:t>
                    </m:r>
                  </m:oMath>
                </a14:m>
                <a:endParaRPr lang="en-US" sz="2600" dirty="0"/>
              </a:p>
              <a:p>
                <a:pPr>
                  <a:buClr>
                    <a:srgbClr val="7030A0"/>
                  </a:buClr>
                  <a:buFont typeface="Wingdings" panose="05000000000000000000" pitchFamily="2" charset="2"/>
                  <a:buChar char="q"/>
                </a:pPr>
                <a:r>
                  <a:rPr lang="en-US" sz="2600" dirty="0"/>
                  <a:t> epsilon        </a:t>
                </a:r>
                <a14:m>
                  <m:oMath xmlns:m="http://schemas.openxmlformats.org/officeDocument/2006/math">
                    <m:r>
                      <a:rPr lang="en-US" sz="2600" i="1">
                        <a:latin typeface="Cambria Math" panose="02040503050406030204" pitchFamily="18" charset="0"/>
                        <a:ea typeface="Cambria Math" panose="02040503050406030204" pitchFamily="18" charset="0"/>
                      </a:rPr>
                      <m:t>𝜀</m:t>
                    </m:r>
                  </m:oMath>
                </a14:m>
                <a:r>
                  <a:rPr lang="en-US" sz="2600" dirty="0"/>
                  <a:t>  </a:t>
                </a:r>
              </a:p>
              <a:p>
                <a:pPr>
                  <a:buClr>
                    <a:srgbClr val="7030A0"/>
                  </a:buClr>
                  <a:buFont typeface="Wingdings" panose="05000000000000000000" pitchFamily="2" charset="2"/>
                  <a:buChar char="q"/>
                </a:pPr>
                <a:r>
                  <a:rPr lang="en-US" sz="2600" dirty="0"/>
                  <a:t> lambda       </a:t>
                </a:r>
                <a14:m>
                  <m:oMath xmlns:m="http://schemas.openxmlformats.org/officeDocument/2006/math">
                    <m:r>
                      <a:rPr lang="en-US" sz="2600" i="1" smtClean="0">
                        <a:latin typeface="Cambria Math" panose="02040503050406030204" pitchFamily="18" charset="0"/>
                        <a:ea typeface="Cambria Math" panose="02040503050406030204" pitchFamily="18" charset="0"/>
                      </a:rPr>
                      <m:t>𝜆</m:t>
                    </m:r>
                  </m:oMath>
                </a14:m>
                <a:r>
                  <a:rPr lang="en-US" sz="2600" dirty="0"/>
                  <a:t>  </a:t>
                </a:r>
              </a:p>
              <a:p>
                <a:pPr>
                  <a:buClr>
                    <a:srgbClr val="7030A0"/>
                  </a:buClr>
                  <a:buFont typeface="Wingdings" panose="05000000000000000000" pitchFamily="2" charset="2"/>
                  <a:buChar char="q"/>
                </a:pPr>
                <a:r>
                  <a:rPr lang="en-US" sz="2600" dirty="0"/>
                  <a:t> mu               </a:t>
                </a:r>
                <a14:m>
                  <m:oMath xmlns:m="http://schemas.openxmlformats.org/officeDocument/2006/math">
                    <m:r>
                      <a:rPr lang="en-US" sz="2600" i="1" smtClean="0">
                        <a:latin typeface="Cambria Math" panose="02040503050406030204" pitchFamily="18" charset="0"/>
                        <a:ea typeface="Cambria Math" panose="02040503050406030204" pitchFamily="18" charset="0"/>
                      </a:rPr>
                      <m:t>𝜇</m:t>
                    </m:r>
                  </m:oMath>
                </a14:m>
                <a:r>
                  <a:rPr lang="en-US" sz="2600" dirty="0"/>
                  <a:t>     </a:t>
                </a:r>
              </a:p>
              <a:p>
                <a:pPr>
                  <a:buClr>
                    <a:srgbClr val="7030A0"/>
                  </a:buClr>
                  <a:buFont typeface="Wingdings" panose="05000000000000000000" pitchFamily="2" charset="2"/>
                  <a:buChar char="q"/>
                </a:pPr>
                <a:r>
                  <a:rPr lang="en-US" sz="2600" dirty="0"/>
                  <a:t> pi                 </a:t>
                </a:r>
                <a14:m>
                  <m:oMath xmlns:m="http://schemas.openxmlformats.org/officeDocument/2006/math">
                    <m:r>
                      <a:rPr lang="en-US" sz="2600" i="1" smtClean="0">
                        <a:latin typeface="Cambria Math" panose="02040503050406030204" pitchFamily="18" charset="0"/>
                        <a:ea typeface="Cambria Math" panose="02040503050406030204" pitchFamily="18" charset="0"/>
                      </a:rPr>
                      <m:t>𝜋</m:t>
                    </m:r>
                  </m:oMath>
                </a14:m>
                <a:endParaRPr lang="en-US" sz="2600" dirty="0">
                  <a:ea typeface="Cambria Math" panose="02040503050406030204" pitchFamily="18" charset="0"/>
                </a:endParaRPr>
              </a:p>
              <a:p>
                <a:pPr>
                  <a:buClr>
                    <a:srgbClr val="7030A0"/>
                  </a:buClr>
                  <a:buFont typeface="Wingdings" panose="05000000000000000000" pitchFamily="2" charset="2"/>
                  <a:buChar char="q"/>
                </a:pPr>
                <a:r>
                  <a:rPr lang="en-US" sz="2600" dirty="0"/>
                  <a:t> sigma          </a:t>
                </a:r>
                <a14:m>
                  <m:oMath xmlns:m="http://schemas.openxmlformats.org/officeDocument/2006/math">
                    <m:r>
                      <a:rPr lang="en-US" sz="2600" i="1">
                        <a:latin typeface="Cambria Math" panose="02040503050406030204" pitchFamily="18" charset="0"/>
                        <a:ea typeface="Cambria Math" panose="02040503050406030204" pitchFamily="18" charset="0"/>
                      </a:rPr>
                      <m:t>𝜎</m:t>
                    </m:r>
                  </m:oMath>
                </a14:m>
                <a:endParaRPr lang="en-US" sz="2600" dirty="0">
                  <a:ea typeface="Cambria Math" panose="02040503050406030204" pitchFamily="18" charset="0"/>
                </a:endParaRPr>
              </a:p>
              <a:p>
                <a:pPr>
                  <a:buClr>
                    <a:srgbClr val="7030A0"/>
                  </a:buClr>
                  <a:buFont typeface="Wingdings" panose="05000000000000000000" pitchFamily="2" charset="2"/>
                  <a:buChar char="q"/>
                </a:pPr>
                <a:r>
                  <a:rPr lang="en-US" sz="2600" dirty="0">
                    <a:ea typeface="Cambria Math" panose="02040503050406030204" pitchFamily="18" charset="0"/>
                  </a:rPr>
                  <a:t> tau              </a:t>
                </a:r>
                <a14:m>
                  <m:oMath xmlns:m="http://schemas.openxmlformats.org/officeDocument/2006/math">
                    <m:r>
                      <a:rPr lang="en-US" sz="2600" i="1" smtClean="0">
                        <a:latin typeface="Cambria Math" panose="02040503050406030204" pitchFamily="18" charset="0"/>
                        <a:ea typeface="Cambria Math" panose="02040503050406030204" pitchFamily="18" charset="0"/>
                      </a:rPr>
                      <m:t>𝜏</m:t>
                    </m:r>
                  </m:oMath>
                </a14:m>
                <a:endParaRPr lang="en-US" sz="2600" dirty="0">
                  <a:ea typeface="Cambria Math" panose="02040503050406030204" pitchFamily="18" charset="0"/>
                </a:endParaRPr>
              </a:p>
              <a:p>
                <a:pPr>
                  <a:buClr>
                    <a:srgbClr val="7030A0"/>
                  </a:buClr>
                  <a:buFont typeface="Wingdings" panose="05000000000000000000" pitchFamily="2" charset="2"/>
                  <a:buChar char="q"/>
                </a:pPr>
                <a:r>
                  <a:rPr lang="en-US" sz="2600" dirty="0">
                    <a:ea typeface="Cambria Math" panose="02040503050406030204" pitchFamily="18" charset="0"/>
                  </a:rPr>
                  <a:t>phi               </a:t>
                </a:r>
                <a14:m>
                  <m:oMath xmlns:m="http://schemas.openxmlformats.org/officeDocument/2006/math">
                    <m:r>
                      <a:rPr lang="en-US" sz="2600" i="1" smtClean="0">
                        <a:latin typeface="Cambria Math" panose="02040503050406030204" pitchFamily="18" charset="0"/>
                        <a:ea typeface="Cambria Math" panose="02040503050406030204" pitchFamily="18" charset="0"/>
                      </a:rPr>
                      <m:t>𝜙</m:t>
                    </m:r>
                  </m:oMath>
                </a14:m>
                <a:endParaRPr lang="en-US" sz="2600" dirty="0">
                  <a:ea typeface="Cambria Math" panose="02040503050406030204" pitchFamily="18" charset="0"/>
                </a:endParaRPr>
              </a:p>
              <a:p>
                <a:pPr marL="0" indent="0">
                  <a:buNone/>
                </a:pPr>
                <a:endParaRPr lang="en-US" sz="2400" dirty="0">
                  <a:solidFill>
                    <a:schemeClr val="tx1"/>
                  </a:solidFill>
                </a:endParaRPr>
              </a:p>
            </p:txBody>
          </p:sp>
        </mc:Choice>
        <mc:Fallback xmlns="">
          <p:sp>
            <p:nvSpPr>
              <p:cNvPr id="3" name="Content Placeholder 2">
                <a:extLst>
                  <a:ext uri="{FF2B5EF4-FFF2-40B4-BE49-F238E27FC236}">
                    <a16:creationId xmlns:a16="http://schemas.microsoft.com/office/drawing/2014/main" id="{019E71EA-C0CD-452C-8483-A0E0F9FAE2BD}"/>
                  </a:ext>
                </a:extLst>
              </p:cNvPr>
              <p:cNvSpPr>
                <a:spLocks noGrp="1" noRot="1" noChangeAspect="1" noMove="1" noResize="1" noEditPoints="1" noAdjustHandles="1" noChangeArrowheads="1" noChangeShapeType="1" noTextEdit="1"/>
              </p:cNvSpPr>
              <p:nvPr>
                <p:ph idx="1"/>
              </p:nvPr>
            </p:nvSpPr>
            <p:spPr>
              <a:xfrm>
                <a:off x="1060707" y="1288223"/>
                <a:ext cx="10497308" cy="4559808"/>
              </a:xfrm>
              <a:blipFill>
                <a:blip r:embed="rId2"/>
                <a:stretch>
                  <a:fillRect l="-871" t="-1070" b="-8155"/>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DEEDC018-775E-48F4-8014-4C65EB4ACC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0708" y="1037168"/>
            <a:ext cx="10349837" cy="120423"/>
          </a:xfrm>
          <a:prstGeom prst="rect">
            <a:avLst/>
          </a:prstGeom>
        </p:spPr>
      </p:pic>
      <p:pic>
        <p:nvPicPr>
          <p:cNvPr id="8" name="Picture 7">
            <a:extLst>
              <a:ext uri="{FF2B5EF4-FFF2-40B4-BE49-F238E27FC236}">
                <a16:creationId xmlns:a16="http://schemas.microsoft.com/office/drawing/2014/main" id="{256CCF5C-3D11-40CA-8B6D-7DD9B85A312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93271" y="6034969"/>
            <a:ext cx="617273" cy="823031"/>
          </a:xfrm>
          <a:prstGeom prst="rect">
            <a:avLst/>
          </a:prstGeom>
        </p:spPr>
      </p:pic>
      <p:sp>
        <p:nvSpPr>
          <p:cNvPr id="9" name="Slide Number Placeholder 3">
            <a:extLst>
              <a:ext uri="{FF2B5EF4-FFF2-40B4-BE49-F238E27FC236}">
                <a16:creationId xmlns:a16="http://schemas.microsoft.com/office/drawing/2014/main" id="{956B9679-2AC7-4EA9-9C24-D2438A944B61}"/>
              </a:ext>
            </a:extLst>
          </p:cNvPr>
          <p:cNvSpPr>
            <a:spLocks noGrp="1"/>
          </p:cNvSpPr>
          <p:nvPr>
            <p:ph type="sldNum" sz="quarter" idx="12"/>
          </p:nvPr>
        </p:nvSpPr>
        <p:spPr>
          <a:xfrm>
            <a:off x="10870064" y="6048517"/>
            <a:ext cx="463685" cy="569779"/>
          </a:xfrm>
        </p:spPr>
        <p:txBody>
          <a:bodyPr/>
          <a:lstStyle/>
          <a:p>
            <a:pPr algn="ctr"/>
            <a:fld id="{3A98EE3D-8CD1-4C3F-BD1C-C98C9596463C}" type="slidenum">
              <a:rPr lang="en-US" sz="2600" smtClean="0">
                <a:solidFill>
                  <a:schemeClr val="bg1"/>
                </a:solidFill>
              </a:rPr>
              <a:pPr algn="ctr"/>
              <a:t>4</a:t>
            </a:fld>
            <a:endParaRPr lang="en-US" sz="2600" dirty="0">
              <a:solidFill>
                <a:schemeClr val="bg1"/>
              </a:solidFill>
            </a:endParaRPr>
          </a:p>
        </p:txBody>
      </p:sp>
      <p:pic>
        <p:nvPicPr>
          <p:cNvPr id="10" name="Picture 9">
            <a:extLst>
              <a:ext uri="{FF2B5EF4-FFF2-40B4-BE49-F238E27FC236}">
                <a16:creationId xmlns:a16="http://schemas.microsoft.com/office/drawing/2014/main" id="{08DD8E7D-E582-484F-869F-6220978ED8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1060706" y="6282911"/>
            <a:ext cx="9363453" cy="140331"/>
          </a:xfrm>
          <a:prstGeom prst="rect">
            <a:avLst/>
          </a:prstGeom>
        </p:spPr>
      </p:pic>
    </p:spTree>
    <p:extLst>
      <p:ext uri="{BB962C8B-B14F-4D97-AF65-F5344CB8AC3E}">
        <p14:creationId xmlns:p14="http://schemas.microsoft.com/office/powerpoint/2010/main" val="91076279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19E71EA-C0CD-452C-8483-A0E0F9FAE2BD}"/>
              </a:ext>
            </a:extLst>
          </p:cNvPr>
          <p:cNvSpPr>
            <a:spLocks noGrp="1"/>
          </p:cNvSpPr>
          <p:nvPr>
            <p:ph idx="1"/>
          </p:nvPr>
        </p:nvSpPr>
        <p:spPr>
          <a:xfrm>
            <a:off x="694944" y="1422511"/>
            <a:ext cx="10802112" cy="5134389"/>
          </a:xfrm>
        </p:spPr>
        <p:txBody>
          <a:bodyPr>
            <a:noAutofit/>
          </a:bodyPr>
          <a:lstStyle/>
          <a:p>
            <a:pPr>
              <a:buClr>
                <a:srgbClr val="7030A0"/>
              </a:buClr>
              <a:buFont typeface="Wingdings" panose="05000000000000000000" pitchFamily="2" charset="2"/>
              <a:buChar char="q"/>
            </a:pPr>
            <a:r>
              <a:rPr lang="en-US" sz="2600" dirty="0"/>
              <a:t>A bank needs to estimate the default rate of customers' home equity loans. The selected variables are loan-to-value (LTV) ratio defined as the ratio of a loan to the value of an asset purchased (in percent), age (in years), income (high/low), and response (yes=default, no=payoff). The </a:t>
            </a:r>
            <a:r>
              <a:rPr lang="en-US" sz="2600" dirty="0">
                <a:hlinkClick r:id="rId2" action="ppaction://hlinkfile"/>
              </a:rPr>
              <a:t>data</a:t>
            </a:r>
            <a:r>
              <a:rPr lang="en-US" sz="2600" dirty="0"/>
              <a:t> for 35 customers are available.</a:t>
            </a:r>
          </a:p>
          <a:p>
            <a:pPr marL="0" indent="0">
              <a:buNone/>
            </a:pPr>
            <a:r>
              <a:rPr lang="en-US" sz="2400" dirty="0"/>
              <a:t>(1) Fit a binary logistic regression to model default.</a:t>
            </a:r>
          </a:p>
          <a:p>
            <a:pPr marL="0" indent="0">
              <a:buNone/>
            </a:pPr>
            <a:r>
              <a:rPr lang="en-US" sz="2400" dirty="0"/>
              <a:t>(2) Give interpretation of the estimated regression coefficients.</a:t>
            </a:r>
          </a:p>
          <a:p>
            <a:pPr marL="0" indent="0">
              <a:buNone/>
            </a:pPr>
            <a:r>
              <a:rPr lang="en-US" sz="2400" dirty="0"/>
              <a:t>(3) Find predicted probability of loan default if LTV ratio is 50%, and the borrower is a 50-year old man with high income.</a:t>
            </a:r>
            <a:endParaRPr lang="en-US" sz="2600" dirty="0"/>
          </a:p>
          <a:p>
            <a:pPr marL="0" indent="0">
              <a:buNone/>
            </a:pPr>
            <a:endParaRPr lang="en-US" sz="2600" dirty="0"/>
          </a:p>
        </p:txBody>
      </p:sp>
      <p:sp>
        <p:nvSpPr>
          <p:cNvPr id="5" name="Title 1">
            <a:extLst>
              <a:ext uri="{FF2B5EF4-FFF2-40B4-BE49-F238E27FC236}">
                <a16:creationId xmlns:a16="http://schemas.microsoft.com/office/drawing/2014/main" id="{720DB60B-D44E-469C-B487-1D30FF664CFE}"/>
              </a:ext>
            </a:extLst>
          </p:cNvPr>
          <p:cNvSpPr txBox="1">
            <a:spLocks/>
          </p:cNvSpPr>
          <p:nvPr/>
        </p:nvSpPr>
        <p:spPr>
          <a:xfrm>
            <a:off x="1768053" y="271496"/>
            <a:ext cx="9565698" cy="749785"/>
          </a:xfrm>
          <a:prstGeom prst="rect">
            <a:avLst/>
          </a:prstGeom>
          <a:effectLst/>
        </p:spPr>
        <p:txBody>
          <a:bodyPr vert="horz" lIns="91440" tIns="45720" rIns="91440" bIns="45720" rtlCol="0" anchor="b">
            <a:normAutofit/>
          </a:bodyPr>
          <a:lstStyle>
            <a:lvl1pPr algn="l" defTabSz="457200" rtl="0" eaLnBrk="1" latinLnBrk="0" hangingPunct="1">
              <a:spcBef>
                <a:spcPct val="0"/>
              </a:spcBef>
              <a:buNone/>
              <a:defRPr sz="48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200" dirty="0"/>
              <a:t>BINARY LOGISTIC REGRESSION MODEL: exercise</a:t>
            </a:r>
          </a:p>
        </p:txBody>
      </p:sp>
      <p:pic>
        <p:nvPicPr>
          <p:cNvPr id="6" name="Picture 5">
            <a:extLst>
              <a:ext uri="{FF2B5EF4-FFF2-40B4-BE49-F238E27FC236}">
                <a16:creationId xmlns:a16="http://schemas.microsoft.com/office/drawing/2014/main" id="{6397B2F5-29C2-4F54-A15A-115C4ACABD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983914" y="1123919"/>
            <a:ext cx="10349837" cy="120423"/>
          </a:xfrm>
          <a:prstGeom prst="rect">
            <a:avLst/>
          </a:prstGeom>
        </p:spPr>
      </p:pic>
      <p:pic>
        <p:nvPicPr>
          <p:cNvPr id="7" name="Picture 6">
            <a:extLst>
              <a:ext uri="{FF2B5EF4-FFF2-40B4-BE49-F238E27FC236}">
                <a16:creationId xmlns:a16="http://schemas.microsoft.com/office/drawing/2014/main" id="{70C0868B-5675-47A1-9A0A-E2CC41B0B3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3914" y="5457615"/>
            <a:ext cx="10349837" cy="120423"/>
          </a:xfrm>
          <a:prstGeom prst="rect">
            <a:avLst/>
          </a:prstGeom>
        </p:spPr>
      </p:pic>
      <p:pic>
        <p:nvPicPr>
          <p:cNvPr id="8" name="Picture 7">
            <a:extLst>
              <a:ext uri="{FF2B5EF4-FFF2-40B4-BE49-F238E27FC236}">
                <a16:creationId xmlns:a16="http://schemas.microsoft.com/office/drawing/2014/main" id="{029AFA27-67EB-4E09-9ABF-11519C5E403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10154" y="6037529"/>
            <a:ext cx="700390" cy="823031"/>
          </a:xfrm>
          <a:prstGeom prst="rect">
            <a:avLst/>
          </a:prstGeom>
        </p:spPr>
      </p:pic>
      <p:sp>
        <p:nvSpPr>
          <p:cNvPr id="9" name="Slide Number Placeholder 3">
            <a:extLst>
              <a:ext uri="{FF2B5EF4-FFF2-40B4-BE49-F238E27FC236}">
                <a16:creationId xmlns:a16="http://schemas.microsoft.com/office/drawing/2014/main" id="{C2581AD5-98F3-4D64-88ED-823000AFD5A2}"/>
              </a:ext>
            </a:extLst>
          </p:cNvPr>
          <p:cNvSpPr txBox="1">
            <a:spLocks/>
          </p:cNvSpPr>
          <p:nvPr/>
        </p:nvSpPr>
        <p:spPr>
          <a:xfrm>
            <a:off x="10807431" y="6081483"/>
            <a:ext cx="526320" cy="569779"/>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3A98EE3D-8CD1-4C3F-BD1C-C98C9596463C}" type="slidenum">
              <a:rPr lang="en-US" sz="2600" smtClean="0">
                <a:solidFill>
                  <a:schemeClr val="bg1"/>
                </a:solidFill>
              </a:rPr>
              <a:pPr algn="ctr"/>
              <a:t>40</a:t>
            </a:fld>
            <a:endParaRPr lang="en-US" sz="2600" dirty="0">
              <a:solidFill>
                <a:schemeClr val="bg1"/>
              </a:solidFill>
            </a:endParaRPr>
          </a:p>
        </p:txBody>
      </p:sp>
    </p:spTree>
    <p:extLst>
      <p:ext uri="{BB962C8B-B14F-4D97-AF65-F5344CB8AC3E}">
        <p14:creationId xmlns:p14="http://schemas.microsoft.com/office/powerpoint/2010/main" val="178466720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19E71EA-C0CD-452C-8483-A0E0F9FAE2BD}"/>
              </a:ext>
            </a:extLst>
          </p:cNvPr>
          <p:cNvSpPr>
            <a:spLocks noGrp="1"/>
          </p:cNvSpPr>
          <p:nvPr>
            <p:ph idx="1"/>
          </p:nvPr>
        </p:nvSpPr>
        <p:spPr>
          <a:xfrm>
            <a:off x="858249" y="1394285"/>
            <a:ext cx="10802112" cy="5134389"/>
          </a:xfrm>
        </p:spPr>
        <p:txBody>
          <a:bodyPr>
            <a:noAutofit/>
          </a:bodyPr>
          <a:lstStyle/>
          <a:p>
            <a:pPr marL="0" indent="0">
              <a:buNone/>
            </a:pPr>
            <a:r>
              <a:rPr lang="en-US" sz="2000" dirty="0" err="1">
                <a:latin typeface="Courier New" panose="02070309020205020404" pitchFamily="49" charset="0"/>
                <a:cs typeface="Courier New" panose="02070309020205020404" pitchFamily="49" charset="0"/>
              </a:rPr>
              <a:t>rate.data</a:t>
            </a:r>
            <a:r>
              <a:rPr lang="en-US" sz="2000" dirty="0">
                <a:latin typeface="Courier New" panose="02070309020205020404" pitchFamily="49" charset="0"/>
                <a:cs typeface="Courier New" panose="02070309020205020404" pitchFamily="49" charset="0"/>
              </a:rPr>
              <a:t>&lt;- read.csv(file="./LogisticExerciseData.csv", header=TRUE, </a:t>
            </a:r>
            <a:r>
              <a:rPr lang="en-US" sz="2000" dirty="0" err="1">
                <a:latin typeface="Courier New" panose="02070309020205020404" pitchFamily="49" charset="0"/>
                <a:cs typeface="Courier New" panose="02070309020205020404" pitchFamily="49" charset="0"/>
              </a:rPr>
              <a:t>sep</a:t>
            </a:r>
            <a:r>
              <a:rPr lang="en-US" sz="2000" dirty="0">
                <a:latin typeface="Courier New" panose="02070309020205020404" pitchFamily="49" charset="0"/>
                <a:cs typeface="Courier New" panose="02070309020205020404" pitchFamily="49" charset="0"/>
              </a:rPr>
              <a:t>=",")</a:t>
            </a:r>
          </a:p>
          <a:p>
            <a:pPr marL="0" indent="0">
              <a:buNone/>
            </a:pPr>
            <a:endParaRPr lang="en-US" sz="1000" dirty="0"/>
          </a:p>
          <a:p>
            <a:pPr>
              <a:buClr>
                <a:srgbClr val="7030A0"/>
              </a:buClr>
              <a:buFont typeface="Wingdings" panose="05000000000000000000" pitchFamily="2" charset="2"/>
              <a:buChar char="q"/>
            </a:pPr>
            <a:r>
              <a:rPr lang="en-US" sz="2400" dirty="0"/>
              <a:t>Fitting a binary logistic model</a:t>
            </a:r>
          </a:p>
          <a:p>
            <a:pPr marL="0" indent="0">
              <a:buNone/>
            </a:pPr>
            <a:endParaRPr lang="en-US" sz="1200" dirty="0"/>
          </a:p>
          <a:p>
            <a:pPr marL="0" indent="0">
              <a:buNone/>
            </a:pPr>
            <a:r>
              <a:rPr lang="en-US" sz="1800" dirty="0">
                <a:latin typeface="Courier New" panose="02070309020205020404" pitchFamily="49" charset="0"/>
                <a:cs typeface="Courier New" panose="02070309020205020404" pitchFamily="49" charset="0"/>
              </a:rPr>
              <a:t>#specifying reference category</a:t>
            </a:r>
          </a:p>
          <a:p>
            <a:pPr marL="0" indent="0">
              <a:buNone/>
            </a:pPr>
            <a:r>
              <a:rPr lang="en-US" sz="1800" dirty="0" err="1">
                <a:latin typeface="Courier New" panose="02070309020205020404" pitchFamily="49" charset="0"/>
                <a:cs typeface="Courier New" panose="02070309020205020404" pitchFamily="49" charset="0"/>
              </a:rPr>
              <a:t>default.rel</a:t>
            </a:r>
            <a:r>
              <a:rPr lang="en-US" sz="1800" dirty="0">
                <a:latin typeface="Courier New" panose="02070309020205020404" pitchFamily="49" charset="0"/>
                <a:cs typeface="Courier New" panose="02070309020205020404" pitchFamily="49" charset="0"/>
              </a:rPr>
              <a:t>&lt;- relevel(</a:t>
            </a:r>
            <a:r>
              <a:rPr lang="en-US" sz="1800" dirty="0" err="1">
                <a:latin typeface="Courier New" panose="02070309020205020404" pitchFamily="49" charset="0"/>
                <a:cs typeface="Courier New" panose="02070309020205020404" pitchFamily="49" charset="0"/>
              </a:rPr>
              <a:t>rate.data$default</a:t>
            </a:r>
            <a:r>
              <a:rPr lang="en-US" sz="1800" dirty="0">
                <a:latin typeface="Courier New" panose="02070309020205020404" pitchFamily="49" charset="0"/>
                <a:cs typeface="Courier New" panose="02070309020205020404" pitchFamily="49" charset="0"/>
              </a:rPr>
              <a:t>, ref="No")</a:t>
            </a:r>
          </a:p>
          <a:p>
            <a:pPr marL="0" indent="0">
              <a:buNone/>
            </a:pPr>
            <a:endParaRPr lang="en-US" sz="1800" dirty="0">
              <a:latin typeface="Courier New" panose="02070309020205020404" pitchFamily="49" charset="0"/>
              <a:cs typeface="Courier New" panose="02070309020205020404" pitchFamily="49" charset="0"/>
            </a:endParaRPr>
          </a:p>
          <a:p>
            <a:pPr marL="0" indent="0">
              <a:buNone/>
            </a:pPr>
            <a:r>
              <a:rPr lang="en-US" sz="1800" dirty="0">
                <a:latin typeface="Courier New" panose="02070309020205020404" pitchFamily="49" charset="0"/>
                <a:cs typeface="Courier New" panose="02070309020205020404" pitchFamily="49" charset="0"/>
              </a:rPr>
              <a:t>summary(</a:t>
            </a:r>
            <a:r>
              <a:rPr lang="en-US" sz="1800" dirty="0" err="1">
                <a:latin typeface="Courier New" panose="02070309020205020404" pitchFamily="49" charset="0"/>
                <a:cs typeface="Courier New" panose="02070309020205020404" pitchFamily="49" charset="0"/>
              </a:rPr>
              <a:t>fitted.model.logit</a:t>
            </a:r>
            <a:r>
              <a:rPr lang="en-US" sz="1800" dirty="0">
                <a:latin typeface="Courier New" panose="02070309020205020404" pitchFamily="49" charset="0"/>
                <a:cs typeface="Courier New" panose="02070309020205020404" pitchFamily="49" charset="0"/>
              </a:rPr>
              <a:t>&lt;- </a:t>
            </a:r>
            <a:r>
              <a:rPr lang="en-US" sz="1800" dirty="0" err="1">
                <a:latin typeface="Courier New" panose="02070309020205020404" pitchFamily="49" charset="0"/>
                <a:cs typeface="Courier New" panose="02070309020205020404" pitchFamily="49" charset="0"/>
              </a:rPr>
              <a:t>glm</a:t>
            </a:r>
            <a:r>
              <a:rPr lang="en-US" sz="1800" dirty="0">
                <a:latin typeface="Courier New" panose="02070309020205020404" pitchFamily="49" charset="0"/>
                <a:cs typeface="Courier New" panose="02070309020205020404" pitchFamily="49" charset="0"/>
              </a:rPr>
              <a:t>(</a:t>
            </a:r>
            <a:r>
              <a:rPr lang="en-US" sz="1800" dirty="0" err="1">
                <a:latin typeface="Courier New" panose="02070309020205020404" pitchFamily="49" charset="0"/>
                <a:cs typeface="Courier New" panose="02070309020205020404" pitchFamily="49" charset="0"/>
              </a:rPr>
              <a:t>default.rel~LTV+age+income</a:t>
            </a:r>
            <a:r>
              <a:rPr lang="en-US" sz="1800" dirty="0">
                <a:latin typeface="Courier New" panose="02070309020205020404" pitchFamily="49" charset="0"/>
                <a:cs typeface="Courier New" panose="02070309020205020404" pitchFamily="49" charset="0"/>
              </a:rPr>
              <a:t>, data=</a:t>
            </a:r>
            <a:r>
              <a:rPr lang="en-US" sz="1800" dirty="0" err="1">
                <a:latin typeface="Courier New" panose="02070309020205020404" pitchFamily="49" charset="0"/>
                <a:cs typeface="Courier New" panose="02070309020205020404" pitchFamily="49" charset="0"/>
              </a:rPr>
              <a:t>rate.data</a:t>
            </a:r>
            <a:r>
              <a:rPr lang="en-US" sz="1800" dirty="0">
                <a:latin typeface="Courier New" panose="02070309020205020404" pitchFamily="49" charset="0"/>
                <a:cs typeface="Courier New" panose="02070309020205020404" pitchFamily="49" charset="0"/>
              </a:rPr>
              <a:t>, family=binomial(link=logit)))</a:t>
            </a:r>
          </a:p>
          <a:p>
            <a:pPr>
              <a:buFont typeface="Wingdings" panose="05000000000000000000" pitchFamily="2" charset="2"/>
              <a:buChar char="q"/>
            </a:pPr>
            <a:endParaRPr lang="en-US" sz="2400" dirty="0"/>
          </a:p>
          <a:p>
            <a:pPr>
              <a:buFont typeface="Wingdings" panose="05000000000000000000" pitchFamily="2" charset="2"/>
              <a:buChar char="q"/>
            </a:pPr>
            <a:endParaRPr lang="en-US" sz="2400" dirty="0"/>
          </a:p>
          <a:p>
            <a:pPr marL="0" indent="0">
              <a:buNone/>
            </a:pPr>
            <a:endParaRPr lang="en-US" sz="2400" dirty="0"/>
          </a:p>
          <a:p>
            <a:pPr>
              <a:buFont typeface="Wingdings" panose="05000000000000000000" pitchFamily="2" charset="2"/>
              <a:buChar char="q"/>
            </a:pPr>
            <a:endParaRPr lang="en-US" sz="2400" dirty="0"/>
          </a:p>
        </p:txBody>
      </p:sp>
      <p:sp>
        <p:nvSpPr>
          <p:cNvPr id="5" name="Title 1">
            <a:extLst>
              <a:ext uri="{FF2B5EF4-FFF2-40B4-BE49-F238E27FC236}">
                <a16:creationId xmlns:a16="http://schemas.microsoft.com/office/drawing/2014/main" id="{720DB60B-D44E-469C-B487-1D30FF664CFE}"/>
              </a:ext>
            </a:extLst>
          </p:cNvPr>
          <p:cNvSpPr txBox="1">
            <a:spLocks/>
          </p:cNvSpPr>
          <p:nvPr/>
        </p:nvSpPr>
        <p:spPr>
          <a:xfrm>
            <a:off x="1407102" y="207264"/>
            <a:ext cx="9565698" cy="749785"/>
          </a:xfrm>
          <a:prstGeom prst="rect">
            <a:avLst/>
          </a:prstGeom>
          <a:effectLst/>
        </p:spPr>
        <p:txBody>
          <a:bodyPr vert="horz" lIns="91440" tIns="45720" rIns="91440" bIns="45720" rtlCol="0" anchor="b">
            <a:normAutofit fontScale="92500"/>
          </a:bodyPr>
          <a:lstStyle>
            <a:lvl1pPr algn="l" defTabSz="457200" rtl="0" eaLnBrk="1" latinLnBrk="0" hangingPunct="1">
              <a:spcBef>
                <a:spcPct val="0"/>
              </a:spcBef>
              <a:buNone/>
              <a:defRPr sz="48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200" dirty="0"/>
              <a:t>BINARY LOGISTIC REGRESSION MODEL: exercise solution</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12932" y="4557996"/>
            <a:ext cx="5896798" cy="1486108"/>
          </a:xfrm>
          <a:prstGeom prst="rect">
            <a:avLst/>
          </a:prstGeom>
        </p:spPr>
      </p:pic>
      <p:sp>
        <p:nvSpPr>
          <p:cNvPr id="6" name="Oval 5"/>
          <p:cNvSpPr/>
          <p:nvPr/>
        </p:nvSpPr>
        <p:spPr>
          <a:xfrm>
            <a:off x="5590545" y="4644952"/>
            <a:ext cx="1426464" cy="156509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C99508AE-B9F4-4A10-B528-3ED93B9F86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983914" y="1123919"/>
            <a:ext cx="10349837" cy="120423"/>
          </a:xfrm>
          <a:prstGeom prst="rect">
            <a:avLst/>
          </a:prstGeom>
        </p:spPr>
      </p:pic>
      <p:pic>
        <p:nvPicPr>
          <p:cNvPr id="8" name="Picture 7">
            <a:extLst>
              <a:ext uri="{FF2B5EF4-FFF2-40B4-BE49-F238E27FC236}">
                <a16:creationId xmlns:a16="http://schemas.microsoft.com/office/drawing/2014/main" id="{495F492D-A6A3-4022-85B3-9E4F7C02B8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0754" y="6424891"/>
            <a:ext cx="9739583" cy="113323"/>
          </a:xfrm>
          <a:prstGeom prst="rect">
            <a:avLst/>
          </a:prstGeom>
        </p:spPr>
      </p:pic>
      <p:pic>
        <p:nvPicPr>
          <p:cNvPr id="9" name="Picture 8">
            <a:extLst>
              <a:ext uri="{FF2B5EF4-FFF2-40B4-BE49-F238E27FC236}">
                <a16:creationId xmlns:a16="http://schemas.microsoft.com/office/drawing/2014/main" id="{2B1C6E4F-452A-4E78-B00F-577915E21A9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10154" y="6037529"/>
            <a:ext cx="700390" cy="823031"/>
          </a:xfrm>
          <a:prstGeom prst="rect">
            <a:avLst/>
          </a:prstGeom>
        </p:spPr>
      </p:pic>
      <p:sp>
        <p:nvSpPr>
          <p:cNvPr id="10" name="Slide Number Placeholder 3">
            <a:extLst>
              <a:ext uri="{FF2B5EF4-FFF2-40B4-BE49-F238E27FC236}">
                <a16:creationId xmlns:a16="http://schemas.microsoft.com/office/drawing/2014/main" id="{4CFB8097-B7A5-4096-88E3-127D0F4DD373}"/>
              </a:ext>
            </a:extLst>
          </p:cNvPr>
          <p:cNvSpPr txBox="1">
            <a:spLocks/>
          </p:cNvSpPr>
          <p:nvPr/>
        </p:nvSpPr>
        <p:spPr>
          <a:xfrm>
            <a:off x="10807431" y="6081483"/>
            <a:ext cx="526320" cy="569779"/>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3A98EE3D-8CD1-4C3F-BD1C-C98C9596463C}" type="slidenum">
              <a:rPr lang="en-US" sz="2600" smtClean="0">
                <a:solidFill>
                  <a:schemeClr val="bg1"/>
                </a:solidFill>
              </a:rPr>
              <a:pPr algn="ctr"/>
              <a:t>41</a:t>
            </a:fld>
            <a:endParaRPr lang="en-US" sz="2600" dirty="0">
              <a:solidFill>
                <a:schemeClr val="bg1"/>
              </a:solidFill>
            </a:endParaRPr>
          </a:p>
        </p:txBody>
      </p:sp>
    </p:spTree>
    <p:extLst>
      <p:ext uri="{BB962C8B-B14F-4D97-AF65-F5344CB8AC3E}">
        <p14:creationId xmlns:p14="http://schemas.microsoft.com/office/powerpoint/2010/main" val="50774793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19E71EA-C0CD-452C-8483-A0E0F9FAE2BD}"/>
                  </a:ext>
                </a:extLst>
              </p:cNvPr>
              <p:cNvSpPr>
                <a:spLocks noGrp="1"/>
              </p:cNvSpPr>
              <p:nvPr>
                <p:ph idx="1"/>
              </p:nvPr>
            </p:nvSpPr>
            <p:spPr>
              <a:xfrm>
                <a:off x="921081" y="1399020"/>
                <a:ext cx="10802112" cy="5134389"/>
              </a:xfrm>
            </p:spPr>
            <p:txBody>
              <a:bodyPr>
                <a:noAutofit/>
              </a:bodyPr>
              <a:lstStyle/>
              <a:p>
                <a:pPr>
                  <a:buClr>
                    <a:srgbClr val="7030A0"/>
                  </a:buClr>
                  <a:buFont typeface="Wingdings" panose="05000000000000000000" pitchFamily="2" charset="2"/>
                  <a:buChar char="q"/>
                </a:pPr>
                <a:r>
                  <a:rPr lang="en-US" sz="2600" dirty="0"/>
                  <a:t>The fitted model is</a:t>
                </a:r>
              </a:p>
              <a:p>
                <a:pPr marL="0" indent="0">
                  <a:buNone/>
                </a:pPr>
                <a:endParaRPr lang="en-US" sz="2400" dirty="0"/>
              </a:p>
              <a:p>
                <a:pPr marL="0" indent="0">
                  <a:buNone/>
                </a:pPr>
                <a:r>
                  <a:rPr lang="en-US" sz="2400" dirty="0">
                    <a:solidFill>
                      <a:schemeClr val="tx1">
                        <a:lumMod val="95000"/>
                        <a:lumOff val="5000"/>
                      </a:schemeClr>
                    </a:solidFill>
                  </a:rPr>
                  <a:t>       </a:t>
                </a:r>
                <a14:m>
                  <m:oMath xmlns:m="http://schemas.openxmlformats.org/officeDocument/2006/math">
                    <m:acc>
                      <m:accPr>
                        <m:chr m:val="̂"/>
                        <m:ctrlPr>
                          <a:rPr lang="en-US" sz="2200" i="1">
                            <a:solidFill>
                              <a:schemeClr val="tx1">
                                <a:lumMod val="95000"/>
                                <a:lumOff val="5000"/>
                              </a:schemeClr>
                            </a:solidFill>
                            <a:latin typeface="Cambria Math" panose="02040503050406030204" pitchFamily="18" charset="0"/>
                          </a:rPr>
                        </m:ctrlPr>
                      </m:accPr>
                      <m:e>
                        <m:r>
                          <a:rPr lang="en-US" sz="2200" i="1">
                            <a:solidFill>
                              <a:schemeClr val="tx1">
                                <a:lumMod val="95000"/>
                                <a:lumOff val="5000"/>
                              </a:schemeClr>
                            </a:solidFill>
                            <a:latin typeface="Cambria Math" panose="02040503050406030204" pitchFamily="18" charset="0"/>
                          </a:rPr>
                          <m:t>𝑃</m:t>
                        </m:r>
                      </m:e>
                    </m:acc>
                    <m:r>
                      <a:rPr lang="en-US" sz="2200" i="1">
                        <a:solidFill>
                          <a:schemeClr val="tx1">
                            <a:lumMod val="95000"/>
                            <a:lumOff val="5000"/>
                          </a:schemeClr>
                        </a:solidFill>
                        <a:latin typeface="Cambria Math"/>
                      </a:rPr>
                      <m:t>(</m:t>
                    </m:r>
                    <m:r>
                      <a:rPr lang="en-US" sz="2200" b="0" i="1" smtClean="0">
                        <a:solidFill>
                          <a:schemeClr val="tx1">
                            <a:lumMod val="95000"/>
                            <a:lumOff val="5000"/>
                          </a:schemeClr>
                        </a:solidFill>
                        <a:latin typeface="Cambria Math"/>
                      </a:rPr>
                      <m:t>𝑑𝑒𝑓𝑎𝑢𝑙𝑡</m:t>
                    </m:r>
                    <m:r>
                      <a:rPr lang="en-US" sz="2200" i="1">
                        <a:solidFill>
                          <a:schemeClr val="tx1">
                            <a:lumMod val="95000"/>
                            <a:lumOff val="5000"/>
                          </a:schemeClr>
                        </a:solidFill>
                        <a:latin typeface="Cambria Math" panose="02040503050406030204" pitchFamily="18" charset="0"/>
                      </a:rPr>
                      <m:t>)=</m:t>
                    </m:r>
                    <m:f>
                      <m:fPr>
                        <m:ctrlPr>
                          <a:rPr lang="en-US" sz="2200" i="1">
                            <a:solidFill>
                              <a:schemeClr val="tx1">
                                <a:lumMod val="95000"/>
                                <a:lumOff val="5000"/>
                              </a:schemeClr>
                            </a:solidFill>
                            <a:latin typeface="Cambria Math" panose="02040503050406030204" pitchFamily="18" charset="0"/>
                          </a:rPr>
                        </m:ctrlPr>
                      </m:fPr>
                      <m:num>
                        <m:func>
                          <m:funcPr>
                            <m:ctrlPr>
                              <a:rPr lang="en-US" sz="2200" b="0" i="1" smtClean="0">
                                <a:solidFill>
                                  <a:schemeClr val="tx1">
                                    <a:lumMod val="95000"/>
                                    <a:lumOff val="5000"/>
                                  </a:schemeClr>
                                </a:solidFill>
                                <a:latin typeface="Cambria Math" panose="02040503050406030204" pitchFamily="18" charset="0"/>
                              </a:rPr>
                            </m:ctrlPr>
                          </m:funcPr>
                          <m:fName>
                            <m:r>
                              <m:rPr>
                                <m:sty m:val="p"/>
                              </m:rPr>
                              <a:rPr lang="en-US" sz="2200" b="0" i="0" smtClean="0">
                                <a:solidFill>
                                  <a:schemeClr val="tx1">
                                    <a:lumMod val="95000"/>
                                    <a:lumOff val="5000"/>
                                  </a:schemeClr>
                                </a:solidFill>
                                <a:latin typeface="Cambria Math" panose="02040503050406030204" pitchFamily="18" charset="0"/>
                              </a:rPr>
                              <m:t>exp</m:t>
                            </m:r>
                          </m:fName>
                          <m:e>
                            <m:r>
                              <a:rPr lang="en-US" sz="2200" i="1">
                                <a:solidFill>
                                  <a:schemeClr val="tx1">
                                    <a:lumMod val="95000"/>
                                    <a:lumOff val="5000"/>
                                  </a:schemeClr>
                                </a:solidFill>
                                <a:latin typeface="Cambria Math" panose="02040503050406030204" pitchFamily="18" charset="0"/>
                              </a:rPr>
                              <m:t>(−3.0087+0.1059</m:t>
                            </m:r>
                            <m:r>
                              <a:rPr lang="en-US" sz="2200" i="1" smtClean="0">
                                <a:solidFill>
                                  <a:schemeClr val="tx1">
                                    <a:lumMod val="95000"/>
                                    <a:lumOff val="5000"/>
                                  </a:schemeClr>
                                </a:solidFill>
                                <a:latin typeface="Cambria Math" panose="02040503050406030204" pitchFamily="18" charset="0"/>
                                <a:ea typeface="Cambria Math" panose="02040503050406030204" pitchFamily="18" charset="0"/>
                              </a:rPr>
                              <m:t>∙</m:t>
                            </m:r>
                            <m:r>
                              <a:rPr lang="en-US" sz="2200" i="1">
                                <a:solidFill>
                                  <a:schemeClr val="tx1">
                                    <a:lumMod val="95000"/>
                                    <a:lumOff val="5000"/>
                                  </a:schemeClr>
                                </a:solidFill>
                                <a:latin typeface="Cambria Math"/>
                              </a:rPr>
                              <m:t>𝐿𝑇𝑉</m:t>
                            </m:r>
                            <m:r>
                              <a:rPr lang="en-US" sz="2200" i="1">
                                <a:solidFill>
                                  <a:schemeClr val="tx1">
                                    <a:lumMod val="95000"/>
                                    <a:lumOff val="5000"/>
                                  </a:schemeClr>
                                </a:solidFill>
                                <a:latin typeface="Cambria Math"/>
                              </a:rPr>
                              <m:t>−0.1616∙</m:t>
                            </m:r>
                            <m:r>
                              <a:rPr lang="en-US" sz="2200" i="1">
                                <a:solidFill>
                                  <a:schemeClr val="tx1">
                                    <a:lumMod val="95000"/>
                                    <a:lumOff val="5000"/>
                                  </a:schemeClr>
                                </a:solidFill>
                                <a:latin typeface="Cambria Math"/>
                              </a:rPr>
                              <m:t>𝑎𝑔𝑒</m:t>
                            </m:r>
                            <m:r>
                              <a:rPr lang="en-US" sz="2200" i="1">
                                <a:solidFill>
                                  <a:schemeClr val="tx1">
                                    <a:lumMod val="95000"/>
                                    <a:lumOff val="5000"/>
                                  </a:schemeClr>
                                </a:solidFill>
                                <a:latin typeface="Cambria Math"/>
                              </a:rPr>
                              <m:t>+1.1162∙</m:t>
                            </m:r>
                            <m:r>
                              <a:rPr lang="en-US" sz="2200" i="1">
                                <a:solidFill>
                                  <a:schemeClr val="tx1">
                                    <a:lumMod val="95000"/>
                                    <a:lumOff val="5000"/>
                                  </a:schemeClr>
                                </a:solidFill>
                                <a:latin typeface="Cambria Math"/>
                              </a:rPr>
                              <m:t>𝑖𝑛𝑐𝑜𝑚𝑒𝑙𝑜𝑤</m:t>
                            </m:r>
                            <m:r>
                              <a:rPr lang="en-US" sz="2200" i="1">
                                <a:solidFill>
                                  <a:schemeClr val="tx1">
                                    <a:lumMod val="95000"/>
                                    <a:lumOff val="5000"/>
                                  </a:schemeClr>
                                </a:solidFill>
                                <a:latin typeface="Cambria Math" panose="02040503050406030204" pitchFamily="18" charset="0"/>
                              </a:rPr>
                              <m:t>)</m:t>
                            </m:r>
                          </m:e>
                        </m:func>
                      </m:num>
                      <m:den>
                        <m:r>
                          <a:rPr lang="en-US" sz="2200" i="1">
                            <a:solidFill>
                              <a:schemeClr val="tx1">
                                <a:lumMod val="95000"/>
                                <a:lumOff val="5000"/>
                              </a:schemeClr>
                            </a:solidFill>
                            <a:latin typeface="Cambria Math" panose="02040503050406030204" pitchFamily="18" charset="0"/>
                          </a:rPr>
                          <m:t>1+</m:t>
                        </m:r>
                        <m:func>
                          <m:funcPr>
                            <m:ctrlPr>
                              <a:rPr lang="en-US" sz="2200" i="1">
                                <a:solidFill>
                                  <a:schemeClr val="tx1">
                                    <a:lumMod val="95000"/>
                                    <a:lumOff val="5000"/>
                                  </a:schemeClr>
                                </a:solidFill>
                                <a:latin typeface="Cambria Math" panose="02040503050406030204" pitchFamily="18" charset="0"/>
                              </a:rPr>
                            </m:ctrlPr>
                          </m:funcPr>
                          <m:fName>
                            <m:r>
                              <m:rPr>
                                <m:sty m:val="p"/>
                              </m:rPr>
                              <a:rPr lang="en-US" sz="2200">
                                <a:solidFill>
                                  <a:schemeClr val="tx1">
                                    <a:lumMod val="95000"/>
                                    <a:lumOff val="5000"/>
                                  </a:schemeClr>
                                </a:solidFill>
                                <a:latin typeface="Cambria Math" panose="02040503050406030204" pitchFamily="18" charset="0"/>
                              </a:rPr>
                              <m:t>exp</m:t>
                            </m:r>
                          </m:fName>
                          <m:e>
                            <m:r>
                              <a:rPr lang="en-US" sz="2200" i="1">
                                <a:solidFill>
                                  <a:schemeClr val="tx1">
                                    <a:lumMod val="95000"/>
                                    <a:lumOff val="5000"/>
                                  </a:schemeClr>
                                </a:solidFill>
                                <a:latin typeface="Cambria Math" panose="02040503050406030204" pitchFamily="18" charset="0"/>
                              </a:rPr>
                              <m:t>(−3.0087+0.1059</m:t>
                            </m:r>
                            <m:r>
                              <a:rPr lang="en-US" sz="2200" i="1">
                                <a:solidFill>
                                  <a:schemeClr val="tx1">
                                    <a:lumMod val="95000"/>
                                    <a:lumOff val="5000"/>
                                  </a:schemeClr>
                                </a:solidFill>
                                <a:latin typeface="Cambria Math" panose="02040503050406030204" pitchFamily="18" charset="0"/>
                                <a:ea typeface="Cambria Math" panose="02040503050406030204" pitchFamily="18" charset="0"/>
                              </a:rPr>
                              <m:t>∙</m:t>
                            </m:r>
                            <m:r>
                              <a:rPr lang="en-US" sz="2200" i="1">
                                <a:solidFill>
                                  <a:schemeClr val="tx1">
                                    <a:lumMod val="95000"/>
                                    <a:lumOff val="5000"/>
                                  </a:schemeClr>
                                </a:solidFill>
                                <a:latin typeface="Cambria Math"/>
                              </a:rPr>
                              <m:t>𝐿𝑇𝑉</m:t>
                            </m:r>
                            <m:r>
                              <a:rPr lang="en-US" sz="2200" i="1">
                                <a:solidFill>
                                  <a:schemeClr val="tx1">
                                    <a:lumMod val="95000"/>
                                    <a:lumOff val="5000"/>
                                  </a:schemeClr>
                                </a:solidFill>
                                <a:latin typeface="Cambria Math"/>
                              </a:rPr>
                              <m:t>−0.1616∙</m:t>
                            </m:r>
                            <m:r>
                              <a:rPr lang="en-US" sz="2200" i="1">
                                <a:solidFill>
                                  <a:schemeClr val="tx1">
                                    <a:lumMod val="95000"/>
                                    <a:lumOff val="5000"/>
                                  </a:schemeClr>
                                </a:solidFill>
                                <a:latin typeface="Cambria Math"/>
                              </a:rPr>
                              <m:t>𝑎𝑔𝑒</m:t>
                            </m:r>
                            <m:r>
                              <a:rPr lang="en-US" sz="2200" i="1">
                                <a:solidFill>
                                  <a:schemeClr val="tx1">
                                    <a:lumMod val="95000"/>
                                    <a:lumOff val="5000"/>
                                  </a:schemeClr>
                                </a:solidFill>
                                <a:latin typeface="Cambria Math"/>
                              </a:rPr>
                              <m:t>+1.1162∙</m:t>
                            </m:r>
                            <m:r>
                              <a:rPr lang="en-US" sz="2200" i="1">
                                <a:solidFill>
                                  <a:schemeClr val="tx1">
                                    <a:lumMod val="95000"/>
                                    <a:lumOff val="5000"/>
                                  </a:schemeClr>
                                </a:solidFill>
                                <a:latin typeface="Cambria Math"/>
                              </a:rPr>
                              <m:t>𝑖𝑛𝑐𝑜𝑚𝑒𝑙𝑜𝑤</m:t>
                            </m:r>
                            <m:r>
                              <a:rPr lang="en-US" sz="2200" i="1">
                                <a:solidFill>
                                  <a:schemeClr val="tx1">
                                    <a:lumMod val="95000"/>
                                    <a:lumOff val="5000"/>
                                  </a:schemeClr>
                                </a:solidFill>
                                <a:latin typeface="Cambria Math" panose="02040503050406030204" pitchFamily="18" charset="0"/>
                              </a:rPr>
                              <m:t>)</m:t>
                            </m:r>
                          </m:e>
                        </m:func>
                      </m:den>
                    </m:f>
                  </m:oMath>
                </a14:m>
                <a:r>
                  <a:rPr lang="en-US" sz="2400" dirty="0">
                    <a:solidFill>
                      <a:schemeClr val="tx1">
                        <a:lumMod val="95000"/>
                        <a:lumOff val="5000"/>
                      </a:schemeClr>
                    </a:solidFill>
                  </a:rPr>
                  <a:t>.</a:t>
                </a:r>
              </a:p>
              <a:p>
                <a:pPr marL="0" indent="0">
                  <a:buNone/>
                </a:pPr>
                <a:endParaRPr lang="en-US" sz="2400" dirty="0">
                  <a:solidFill>
                    <a:schemeClr val="tx1">
                      <a:lumMod val="95000"/>
                      <a:lumOff val="5000"/>
                    </a:schemeClr>
                  </a:solidFill>
                </a:endParaRPr>
              </a:p>
              <a:p>
                <a:pPr>
                  <a:buClr>
                    <a:srgbClr val="7030A0"/>
                  </a:buClr>
                  <a:buFont typeface="Wingdings" panose="05000000000000000000" pitchFamily="2" charset="2"/>
                  <a:buChar char="q"/>
                </a:pPr>
                <a:r>
                  <a:rPr lang="en-US" sz="2600" dirty="0"/>
                  <a:t>Interpretation of estimated regression coefficients. For example,</a:t>
                </a:r>
              </a:p>
              <a:p>
                <a:pPr marL="0" indent="0">
                  <a:buNone/>
                </a:pPr>
                <a:endParaRPr lang="en-US" sz="1200" dirty="0"/>
              </a:p>
              <a:p>
                <a:pPr marL="0" indent="0">
                  <a:buNone/>
                </a:pPr>
                <a:r>
                  <a:rPr lang="en-US" sz="2200" dirty="0">
                    <a:latin typeface="Segoe UI"/>
                    <a:ea typeface="Segoe UI"/>
                    <a:cs typeface="Segoe UI"/>
                  </a:rPr>
                  <a:t>●  </a:t>
                </a:r>
                <a:r>
                  <a:rPr lang="en-US" sz="2200" dirty="0"/>
                  <a:t>As LTV ratio increases by one percent, the estimated odds in favor of default increase by </a:t>
                </a:r>
              </a:p>
              <a:p>
                <a:pPr marL="0" indent="0">
                  <a:buNone/>
                </a:pPr>
                <a:r>
                  <a:rPr lang="en-US" sz="2200" b="0" dirty="0"/>
                  <a:t>      </a:t>
                </a:r>
                <a14:m>
                  <m:oMath xmlns:m="http://schemas.openxmlformats.org/officeDocument/2006/math">
                    <m:r>
                      <a:rPr lang="en-US" sz="2200" i="1" dirty="0" smtClean="0">
                        <a:latin typeface="Cambria Math" panose="02040503050406030204" pitchFamily="18" charset="0"/>
                      </a:rPr>
                      <m:t>(</m:t>
                    </m:r>
                    <m:r>
                      <m:rPr>
                        <m:sty m:val="p"/>
                      </m:rPr>
                      <a:rPr lang="en-US" sz="2200" b="0" i="1" dirty="0" smtClean="0">
                        <a:latin typeface="Cambria Math" panose="02040503050406030204" pitchFamily="18" charset="0"/>
                      </a:rPr>
                      <m:t>exp</m:t>
                    </m:r>
                    <m:r>
                      <a:rPr lang="en-US" sz="2200" b="0" i="1" dirty="0" smtClean="0">
                        <a:latin typeface="Cambria Math" panose="02040503050406030204" pitchFamily="18" charset="0"/>
                      </a:rPr>
                      <m:t>⁡(0.1059)−1)∙100%=11.17% .</m:t>
                    </m:r>
                  </m:oMath>
                </a14:m>
                <a:endParaRPr lang="en-US" sz="2200" dirty="0"/>
              </a:p>
              <a:p>
                <a:pPr marL="0" indent="0">
                  <a:buNone/>
                </a:pPr>
                <a:r>
                  <a:rPr lang="en-US" sz="2200" dirty="0">
                    <a:latin typeface="Segoe UI"/>
                    <a:ea typeface="Segoe UI"/>
                    <a:cs typeface="Segoe UI"/>
                  </a:rPr>
                  <a:t>●  </a:t>
                </a:r>
                <a:r>
                  <a:rPr lang="en-US" sz="2200" dirty="0"/>
                  <a:t>For people with low income, the estimated odds in favor of default are </a:t>
                </a:r>
              </a:p>
              <a:p>
                <a:pPr marL="0" indent="0">
                  <a:buNone/>
                </a:pPr>
                <a:r>
                  <a:rPr lang="en-US" sz="2200" b="0" dirty="0"/>
                  <a:t>     </a:t>
                </a:r>
                <a14:m>
                  <m:oMath xmlns:m="http://schemas.openxmlformats.org/officeDocument/2006/math">
                    <m:r>
                      <m:rPr>
                        <m:sty m:val="p"/>
                      </m:rPr>
                      <a:rPr lang="en-US" sz="2200" b="0" i="0" smtClean="0">
                        <a:latin typeface="Cambria Math"/>
                      </a:rPr>
                      <m:t>exp</m:t>
                    </m:r>
                    <m:r>
                      <a:rPr lang="en-US" sz="2200" b="0" i="1" smtClean="0">
                        <a:latin typeface="Cambria Math"/>
                      </a:rPr>
                      <m:t>⁡</m:t>
                    </m:r>
                    <m:d>
                      <m:dPr>
                        <m:ctrlPr>
                          <a:rPr lang="en-US" sz="2200" b="0" i="1" smtClean="0">
                            <a:latin typeface="Cambria Math" panose="02040503050406030204" pitchFamily="18" charset="0"/>
                          </a:rPr>
                        </m:ctrlPr>
                      </m:dPr>
                      <m:e>
                        <m:r>
                          <a:rPr lang="en-US" sz="2200" i="1">
                            <a:latin typeface="Cambria Math"/>
                          </a:rPr>
                          <m:t>1.1162</m:t>
                        </m:r>
                      </m:e>
                    </m:d>
                    <m:r>
                      <a:rPr lang="en-US" sz="2200" b="0" i="1" smtClean="0">
                        <a:latin typeface="Cambria Math"/>
                        <a:ea typeface="Cambria Math"/>
                      </a:rPr>
                      <m:t>∙</m:t>
                    </m:r>
                    <m:r>
                      <a:rPr lang="en-US" sz="2200" i="1">
                        <a:latin typeface="Cambria Math"/>
                      </a:rPr>
                      <m:t>100%=</m:t>
                    </m:r>
                    <m:r>
                      <a:rPr lang="en-US" sz="2200" b="0" i="1" smtClean="0">
                        <a:latin typeface="Cambria Math"/>
                      </a:rPr>
                      <m:t>305.32</m:t>
                    </m:r>
                    <m:r>
                      <a:rPr lang="en-US" sz="2200" i="1">
                        <a:latin typeface="Cambria Math"/>
                      </a:rPr>
                      <m:t>%</m:t>
                    </m:r>
                    <m:r>
                      <a:rPr lang="en-US" sz="2200" b="0" i="1" smtClean="0">
                        <a:latin typeface="Cambria Math"/>
                      </a:rPr>
                      <m:t> </m:t>
                    </m:r>
                  </m:oMath>
                </a14:m>
                <a:r>
                  <a:rPr lang="en-US" sz="2400" dirty="0"/>
                  <a:t> of those for people with high income.</a:t>
                </a:r>
              </a:p>
              <a:p>
                <a:pPr>
                  <a:buFont typeface="Wingdings" panose="05000000000000000000" pitchFamily="2" charset="2"/>
                  <a:buChar char="q"/>
                </a:pPr>
                <a:endParaRPr lang="en-US" sz="2400" dirty="0"/>
              </a:p>
              <a:p>
                <a:pPr>
                  <a:buFont typeface="Wingdings" panose="05000000000000000000" pitchFamily="2" charset="2"/>
                  <a:buChar char="q"/>
                </a:pPr>
                <a:endParaRPr lang="en-US" sz="2400" dirty="0"/>
              </a:p>
            </p:txBody>
          </p:sp>
        </mc:Choice>
        <mc:Fallback xmlns="">
          <p:sp>
            <p:nvSpPr>
              <p:cNvPr id="3" name="Content Placeholder 2">
                <a:extLst>
                  <a:ext uri="{FF2B5EF4-FFF2-40B4-BE49-F238E27FC236}">
                    <a16:creationId xmlns:a16="http://schemas.microsoft.com/office/drawing/2014/main" id="{019E71EA-C0CD-452C-8483-A0E0F9FAE2BD}"/>
                  </a:ext>
                </a:extLst>
              </p:cNvPr>
              <p:cNvSpPr>
                <a:spLocks noGrp="1" noRot="1" noChangeAspect="1" noMove="1" noResize="1" noEditPoints="1" noAdjustHandles="1" noChangeArrowheads="1" noChangeShapeType="1" noTextEdit="1"/>
              </p:cNvSpPr>
              <p:nvPr>
                <p:ph idx="1"/>
              </p:nvPr>
            </p:nvSpPr>
            <p:spPr>
              <a:xfrm>
                <a:off x="921081" y="1399020"/>
                <a:ext cx="10802112" cy="5134389"/>
              </a:xfrm>
              <a:blipFill>
                <a:blip r:embed="rId2"/>
                <a:stretch>
                  <a:fillRect l="-847" t="-949"/>
                </a:stretch>
              </a:blipFill>
            </p:spPr>
            <p:txBody>
              <a:bodyPr/>
              <a:lstStyle/>
              <a:p>
                <a:r>
                  <a:rPr lang="en-US">
                    <a:noFill/>
                  </a:rPr>
                  <a:t> </a:t>
                </a:r>
              </a:p>
            </p:txBody>
          </p:sp>
        </mc:Fallback>
      </mc:AlternateContent>
      <p:sp>
        <p:nvSpPr>
          <p:cNvPr id="5" name="Title 1">
            <a:extLst>
              <a:ext uri="{FF2B5EF4-FFF2-40B4-BE49-F238E27FC236}">
                <a16:creationId xmlns:a16="http://schemas.microsoft.com/office/drawing/2014/main" id="{720DB60B-D44E-469C-B487-1D30FF664CFE}"/>
              </a:ext>
            </a:extLst>
          </p:cNvPr>
          <p:cNvSpPr txBox="1">
            <a:spLocks/>
          </p:cNvSpPr>
          <p:nvPr/>
        </p:nvSpPr>
        <p:spPr>
          <a:xfrm>
            <a:off x="1102302" y="219456"/>
            <a:ext cx="10028994" cy="749785"/>
          </a:xfrm>
          <a:prstGeom prst="rect">
            <a:avLst/>
          </a:prstGeom>
          <a:effectLst/>
        </p:spPr>
        <p:txBody>
          <a:bodyPr vert="horz" lIns="91440" tIns="45720" rIns="91440" bIns="45720" rtlCol="0" anchor="b">
            <a:normAutofit fontScale="85000" lnSpcReduction="10000"/>
          </a:bodyPr>
          <a:lstStyle>
            <a:lvl1pPr algn="l" defTabSz="457200" rtl="0" eaLnBrk="1" latinLnBrk="0" hangingPunct="1">
              <a:spcBef>
                <a:spcPct val="0"/>
              </a:spcBef>
              <a:buNone/>
              <a:defRPr sz="48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200" dirty="0"/>
              <a:t>BINARY LOGISTIC REGRESSION MODEL: exercise solution (cont.)</a:t>
            </a:r>
          </a:p>
        </p:txBody>
      </p:sp>
      <p:pic>
        <p:nvPicPr>
          <p:cNvPr id="6" name="Picture 5">
            <a:extLst>
              <a:ext uri="{FF2B5EF4-FFF2-40B4-BE49-F238E27FC236}">
                <a16:creationId xmlns:a16="http://schemas.microsoft.com/office/drawing/2014/main" id="{E8A83EB0-DF7D-4070-9887-36D917AA80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983914" y="1123919"/>
            <a:ext cx="10349837" cy="120423"/>
          </a:xfrm>
          <a:prstGeom prst="rect">
            <a:avLst/>
          </a:prstGeom>
        </p:spPr>
      </p:pic>
      <p:pic>
        <p:nvPicPr>
          <p:cNvPr id="7" name="Picture 6">
            <a:extLst>
              <a:ext uri="{FF2B5EF4-FFF2-40B4-BE49-F238E27FC236}">
                <a16:creationId xmlns:a16="http://schemas.microsoft.com/office/drawing/2014/main" id="{EA247382-EE39-44E8-8380-0716E6F86D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1082" y="5943292"/>
            <a:ext cx="9476424" cy="110261"/>
          </a:xfrm>
          <a:prstGeom prst="rect">
            <a:avLst/>
          </a:prstGeom>
        </p:spPr>
      </p:pic>
      <p:pic>
        <p:nvPicPr>
          <p:cNvPr id="8" name="Picture 7">
            <a:extLst>
              <a:ext uri="{FF2B5EF4-FFF2-40B4-BE49-F238E27FC236}">
                <a16:creationId xmlns:a16="http://schemas.microsoft.com/office/drawing/2014/main" id="{D5C2BB5E-1B95-48BC-BC13-92D4C5BF806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10154" y="6037529"/>
            <a:ext cx="700390" cy="823031"/>
          </a:xfrm>
          <a:prstGeom prst="rect">
            <a:avLst/>
          </a:prstGeom>
        </p:spPr>
      </p:pic>
      <p:sp>
        <p:nvSpPr>
          <p:cNvPr id="9" name="Slide Number Placeholder 3">
            <a:extLst>
              <a:ext uri="{FF2B5EF4-FFF2-40B4-BE49-F238E27FC236}">
                <a16:creationId xmlns:a16="http://schemas.microsoft.com/office/drawing/2014/main" id="{23D8683C-2D96-4AD1-B3F2-C0650F96F44F}"/>
              </a:ext>
            </a:extLst>
          </p:cNvPr>
          <p:cNvSpPr txBox="1">
            <a:spLocks/>
          </p:cNvSpPr>
          <p:nvPr/>
        </p:nvSpPr>
        <p:spPr>
          <a:xfrm>
            <a:off x="10807431" y="6081483"/>
            <a:ext cx="526320" cy="569779"/>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3A98EE3D-8CD1-4C3F-BD1C-C98C9596463C}" type="slidenum">
              <a:rPr lang="en-US" sz="2600" smtClean="0">
                <a:solidFill>
                  <a:schemeClr val="bg1"/>
                </a:solidFill>
              </a:rPr>
              <a:pPr algn="ctr"/>
              <a:t>42</a:t>
            </a:fld>
            <a:endParaRPr lang="en-US" sz="2600" dirty="0">
              <a:solidFill>
                <a:schemeClr val="bg1"/>
              </a:solidFill>
            </a:endParaRPr>
          </a:p>
        </p:txBody>
      </p:sp>
    </p:spTree>
    <p:extLst>
      <p:ext uri="{BB962C8B-B14F-4D97-AF65-F5344CB8AC3E}">
        <p14:creationId xmlns:p14="http://schemas.microsoft.com/office/powerpoint/2010/main" val="230124123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19E71EA-C0CD-452C-8483-A0E0F9FAE2BD}"/>
                  </a:ext>
                </a:extLst>
              </p:cNvPr>
              <p:cNvSpPr>
                <a:spLocks noGrp="1"/>
              </p:cNvSpPr>
              <p:nvPr>
                <p:ph idx="1"/>
              </p:nvPr>
            </p:nvSpPr>
            <p:spPr>
              <a:xfrm>
                <a:off x="781456" y="1400073"/>
                <a:ext cx="10802112" cy="5134389"/>
              </a:xfrm>
            </p:spPr>
            <p:txBody>
              <a:bodyPr>
                <a:noAutofit/>
              </a:bodyPr>
              <a:lstStyle/>
              <a:p>
                <a:pPr>
                  <a:buClr>
                    <a:srgbClr val="7030A0"/>
                  </a:buClr>
                  <a:buFont typeface="Wingdings" panose="05000000000000000000" pitchFamily="2" charset="2"/>
                  <a:buChar char="q"/>
                </a:pPr>
                <a:r>
                  <a:rPr lang="en-US" sz="2600" dirty="0"/>
                  <a:t>Find predicted probability of loan default if LTV ratio is 50%, and the borrower is a 50-year old men with high income.</a:t>
                </a:r>
              </a:p>
              <a:p>
                <a:pPr marL="0" indent="0">
                  <a:buNone/>
                </a:pPr>
                <a:endParaRPr lang="en-US" sz="1200" dirty="0"/>
              </a:p>
              <a:p>
                <a:pPr marL="0" indent="0">
                  <a:buNone/>
                </a:pPr>
                <a:endParaRPr lang="en-US" sz="1200" dirty="0"/>
              </a:p>
              <a:p>
                <a:pPr marL="0" indent="0">
                  <a:buNone/>
                </a:pPr>
                <a:r>
                  <a:rPr lang="en-US" sz="2400" dirty="0">
                    <a:solidFill>
                      <a:schemeClr val="tx1">
                        <a:lumMod val="95000"/>
                        <a:lumOff val="5000"/>
                      </a:schemeClr>
                    </a:solidFill>
                  </a:rPr>
                  <a:t>       </a:t>
                </a:r>
                <a14:m>
                  <m:oMath xmlns:m="http://schemas.openxmlformats.org/officeDocument/2006/math">
                    <m:sSup>
                      <m:sSupPr>
                        <m:ctrlPr>
                          <a:rPr lang="en-US" sz="2400" i="1" smtClean="0">
                            <a:solidFill>
                              <a:schemeClr val="tx1">
                                <a:lumMod val="95000"/>
                                <a:lumOff val="5000"/>
                              </a:schemeClr>
                            </a:solidFill>
                            <a:latin typeface="Cambria Math" panose="02040503050406030204" pitchFamily="18" charset="0"/>
                          </a:rPr>
                        </m:ctrlPr>
                      </m:sSupPr>
                      <m:e>
                        <m:r>
                          <a:rPr lang="en-US" sz="2400" b="0" i="1" smtClean="0">
                            <a:solidFill>
                              <a:schemeClr val="tx1">
                                <a:lumMod val="95000"/>
                                <a:lumOff val="5000"/>
                              </a:schemeClr>
                            </a:solidFill>
                            <a:latin typeface="Cambria Math"/>
                          </a:rPr>
                          <m:t>𝑃</m:t>
                        </m:r>
                      </m:e>
                      <m:sup>
                        <m:r>
                          <a:rPr lang="en-US" sz="2400" b="0" i="1" smtClean="0">
                            <a:solidFill>
                              <a:schemeClr val="tx1">
                                <a:lumMod val="95000"/>
                                <a:lumOff val="5000"/>
                              </a:schemeClr>
                            </a:solidFill>
                            <a:latin typeface="Cambria Math"/>
                          </a:rPr>
                          <m:t>0</m:t>
                        </m:r>
                      </m:sup>
                    </m:sSup>
                    <m:r>
                      <a:rPr lang="en-US" sz="2400" i="1">
                        <a:solidFill>
                          <a:schemeClr val="tx1">
                            <a:lumMod val="95000"/>
                            <a:lumOff val="5000"/>
                          </a:schemeClr>
                        </a:solidFill>
                        <a:latin typeface="Cambria Math"/>
                      </a:rPr>
                      <m:t>(</m:t>
                    </m:r>
                    <m:r>
                      <a:rPr lang="en-US" sz="2400" b="0" i="1" smtClean="0">
                        <a:solidFill>
                          <a:schemeClr val="tx1">
                            <a:lumMod val="95000"/>
                            <a:lumOff val="5000"/>
                          </a:schemeClr>
                        </a:solidFill>
                        <a:latin typeface="Cambria Math"/>
                      </a:rPr>
                      <m:t>𝑑𝑒𝑓𝑎𝑢𝑙𝑡</m:t>
                    </m:r>
                    <m:r>
                      <a:rPr lang="en-US" sz="2400" i="1">
                        <a:solidFill>
                          <a:schemeClr val="tx1">
                            <a:lumMod val="95000"/>
                            <a:lumOff val="5000"/>
                          </a:schemeClr>
                        </a:solidFill>
                        <a:latin typeface="Cambria Math" panose="02040503050406030204" pitchFamily="18" charset="0"/>
                      </a:rPr>
                      <m:t>)=</m:t>
                    </m:r>
                    <m:f>
                      <m:fPr>
                        <m:ctrlPr>
                          <a:rPr lang="en-US" sz="2400" i="1">
                            <a:solidFill>
                              <a:schemeClr val="tx1">
                                <a:lumMod val="95000"/>
                                <a:lumOff val="5000"/>
                              </a:schemeClr>
                            </a:solidFill>
                            <a:latin typeface="Cambria Math" panose="02040503050406030204" pitchFamily="18" charset="0"/>
                          </a:rPr>
                        </m:ctrlPr>
                      </m:fPr>
                      <m:num>
                        <m:func>
                          <m:funcPr>
                            <m:ctrlPr>
                              <a:rPr lang="en-US" sz="2400" b="0" i="1" smtClean="0">
                                <a:solidFill>
                                  <a:schemeClr val="tx1">
                                    <a:lumMod val="95000"/>
                                    <a:lumOff val="5000"/>
                                  </a:schemeClr>
                                </a:solidFill>
                                <a:latin typeface="Cambria Math" panose="02040503050406030204" pitchFamily="18" charset="0"/>
                              </a:rPr>
                            </m:ctrlPr>
                          </m:funcPr>
                          <m:fName>
                            <m:r>
                              <m:rPr>
                                <m:sty m:val="p"/>
                              </m:rPr>
                              <a:rPr lang="en-US" sz="2400" b="0" i="0" smtClean="0">
                                <a:solidFill>
                                  <a:schemeClr val="tx1">
                                    <a:lumMod val="95000"/>
                                    <a:lumOff val="5000"/>
                                  </a:schemeClr>
                                </a:solidFill>
                                <a:latin typeface="Cambria Math" panose="02040503050406030204" pitchFamily="18" charset="0"/>
                              </a:rPr>
                              <m:t>exp</m:t>
                            </m:r>
                          </m:fName>
                          <m:e>
                            <m:d>
                              <m:dPr>
                                <m:ctrlPr>
                                  <a:rPr lang="en-US" sz="2400" i="1">
                                    <a:solidFill>
                                      <a:schemeClr val="tx1">
                                        <a:lumMod val="95000"/>
                                        <a:lumOff val="5000"/>
                                      </a:schemeClr>
                                    </a:solidFill>
                                    <a:latin typeface="Cambria Math" panose="02040503050406030204" pitchFamily="18" charset="0"/>
                                  </a:rPr>
                                </m:ctrlPr>
                              </m:dPr>
                              <m:e>
                                <m:r>
                                  <a:rPr lang="en-US" sz="2400" i="1">
                                    <a:solidFill>
                                      <a:schemeClr val="tx1">
                                        <a:lumMod val="95000"/>
                                        <a:lumOff val="5000"/>
                                      </a:schemeClr>
                                    </a:solidFill>
                                    <a:latin typeface="Cambria Math" panose="02040503050406030204" pitchFamily="18" charset="0"/>
                                  </a:rPr>
                                  <m:t>−</m:t>
                                </m:r>
                                <m:r>
                                  <a:rPr lang="en-US" sz="2400" i="1">
                                    <a:solidFill>
                                      <a:schemeClr val="tx1">
                                        <a:lumMod val="95000"/>
                                        <a:lumOff val="5000"/>
                                      </a:schemeClr>
                                    </a:solidFill>
                                    <a:latin typeface="Cambria Math"/>
                                  </a:rPr>
                                  <m:t>3.0087</m:t>
                                </m:r>
                                <m:r>
                                  <a:rPr lang="en-US" sz="2400" i="1">
                                    <a:solidFill>
                                      <a:schemeClr val="tx1">
                                        <a:lumMod val="95000"/>
                                        <a:lumOff val="5000"/>
                                      </a:schemeClr>
                                    </a:solidFill>
                                    <a:latin typeface="Cambria Math" panose="02040503050406030204" pitchFamily="18" charset="0"/>
                                  </a:rPr>
                                  <m:t>+</m:t>
                                </m:r>
                                <m:r>
                                  <a:rPr lang="en-US" sz="2400" i="1">
                                    <a:solidFill>
                                      <a:schemeClr val="tx1">
                                        <a:lumMod val="95000"/>
                                        <a:lumOff val="5000"/>
                                      </a:schemeClr>
                                    </a:solidFill>
                                    <a:latin typeface="Cambria Math"/>
                                  </a:rPr>
                                  <m:t>0.1059</m:t>
                                </m:r>
                                <m:r>
                                  <a:rPr lang="en-US" sz="2400" i="1">
                                    <a:solidFill>
                                      <a:schemeClr val="tx1">
                                        <a:lumMod val="95000"/>
                                        <a:lumOff val="5000"/>
                                      </a:schemeClr>
                                    </a:solidFill>
                                    <a:latin typeface="Cambria Math"/>
                                    <a:ea typeface="Cambria Math" panose="02040503050406030204" pitchFamily="18" charset="0"/>
                                  </a:rPr>
                                  <m:t>∙</m:t>
                                </m:r>
                                <m:r>
                                  <a:rPr lang="en-US" sz="2400" i="1">
                                    <a:solidFill>
                                      <a:schemeClr val="tx1">
                                        <a:lumMod val="95000"/>
                                        <a:lumOff val="5000"/>
                                      </a:schemeClr>
                                    </a:solidFill>
                                    <a:latin typeface="Cambria Math"/>
                                  </a:rPr>
                                  <m:t>50−0.1616</m:t>
                                </m:r>
                                <m:r>
                                  <a:rPr lang="en-US" sz="2400" i="1" smtClean="0">
                                    <a:solidFill>
                                      <a:schemeClr val="tx1">
                                        <a:lumMod val="95000"/>
                                        <a:lumOff val="5000"/>
                                      </a:schemeClr>
                                    </a:solidFill>
                                    <a:latin typeface="Cambria Math" panose="02040503050406030204" pitchFamily="18" charset="0"/>
                                    <a:ea typeface="Cambria Math" panose="02040503050406030204" pitchFamily="18" charset="0"/>
                                  </a:rPr>
                                  <m:t>∙</m:t>
                                </m:r>
                                <m:r>
                                  <a:rPr lang="en-US" sz="2400" i="1">
                                    <a:solidFill>
                                      <a:schemeClr val="tx1">
                                        <a:lumMod val="95000"/>
                                        <a:lumOff val="5000"/>
                                      </a:schemeClr>
                                    </a:solidFill>
                                    <a:latin typeface="Cambria Math"/>
                                  </a:rPr>
                                  <m:t>50</m:t>
                                </m:r>
                              </m:e>
                            </m:d>
                          </m:e>
                        </m:func>
                      </m:num>
                      <m:den>
                        <m:r>
                          <a:rPr lang="en-US" sz="2400" i="1">
                            <a:solidFill>
                              <a:schemeClr val="tx1">
                                <a:lumMod val="95000"/>
                                <a:lumOff val="5000"/>
                              </a:schemeClr>
                            </a:solidFill>
                            <a:latin typeface="Cambria Math" panose="02040503050406030204" pitchFamily="18" charset="0"/>
                          </a:rPr>
                          <m:t>1+</m:t>
                        </m:r>
                        <m:func>
                          <m:funcPr>
                            <m:ctrlPr>
                              <a:rPr lang="en-US" sz="2400" i="1">
                                <a:solidFill>
                                  <a:schemeClr val="tx1">
                                    <a:lumMod val="95000"/>
                                    <a:lumOff val="5000"/>
                                  </a:schemeClr>
                                </a:solidFill>
                                <a:latin typeface="Cambria Math" panose="02040503050406030204" pitchFamily="18" charset="0"/>
                              </a:rPr>
                            </m:ctrlPr>
                          </m:funcPr>
                          <m:fName>
                            <m:r>
                              <m:rPr>
                                <m:sty m:val="p"/>
                              </m:rPr>
                              <a:rPr lang="en-US" sz="2400">
                                <a:solidFill>
                                  <a:schemeClr val="tx1">
                                    <a:lumMod val="95000"/>
                                    <a:lumOff val="5000"/>
                                  </a:schemeClr>
                                </a:solidFill>
                                <a:latin typeface="Cambria Math" panose="02040503050406030204" pitchFamily="18" charset="0"/>
                              </a:rPr>
                              <m:t>exp</m:t>
                            </m:r>
                          </m:fName>
                          <m:e>
                            <m:d>
                              <m:dPr>
                                <m:ctrlPr>
                                  <a:rPr lang="en-US" sz="2400" i="1">
                                    <a:solidFill>
                                      <a:schemeClr val="tx1">
                                        <a:lumMod val="95000"/>
                                        <a:lumOff val="5000"/>
                                      </a:schemeClr>
                                    </a:solidFill>
                                    <a:latin typeface="Cambria Math" panose="02040503050406030204" pitchFamily="18" charset="0"/>
                                  </a:rPr>
                                </m:ctrlPr>
                              </m:dPr>
                              <m:e>
                                <m:r>
                                  <a:rPr lang="en-US" sz="2400" i="1">
                                    <a:solidFill>
                                      <a:schemeClr val="tx1">
                                        <a:lumMod val="95000"/>
                                        <a:lumOff val="5000"/>
                                      </a:schemeClr>
                                    </a:solidFill>
                                    <a:latin typeface="Cambria Math" panose="02040503050406030204" pitchFamily="18" charset="0"/>
                                  </a:rPr>
                                  <m:t>−</m:t>
                                </m:r>
                                <m:r>
                                  <a:rPr lang="en-US" sz="2400" i="1">
                                    <a:solidFill>
                                      <a:schemeClr val="tx1">
                                        <a:lumMod val="95000"/>
                                        <a:lumOff val="5000"/>
                                      </a:schemeClr>
                                    </a:solidFill>
                                    <a:latin typeface="Cambria Math"/>
                                  </a:rPr>
                                  <m:t>3.0087</m:t>
                                </m:r>
                                <m:r>
                                  <a:rPr lang="en-US" sz="2400" i="1">
                                    <a:solidFill>
                                      <a:schemeClr val="tx1">
                                        <a:lumMod val="95000"/>
                                        <a:lumOff val="5000"/>
                                      </a:schemeClr>
                                    </a:solidFill>
                                    <a:latin typeface="Cambria Math" panose="02040503050406030204" pitchFamily="18" charset="0"/>
                                  </a:rPr>
                                  <m:t>+</m:t>
                                </m:r>
                                <m:r>
                                  <a:rPr lang="en-US" sz="2400" i="1">
                                    <a:solidFill>
                                      <a:schemeClr val="tx1">
                                        <a:lumMod val="95000"/>
                                        <a:lumOff val="5000"/>
                                      </a:schemeClr>
                                    </a:solidFill>
                                    <a:latin typeface="Cambria Math"/>
                                  </a:rPr>
                                  <m:t>0.1059</m:t>
                                </m:r>
                                <m:r>
                                  <a:rPr lang="en-US" sz="2400" i="1" smtClean="0">
                                    <a:solidFill>
                                      <a:schemeClr val="tx1">
                                        <a:lumMod val="95000"/>
                                        <a:lumOff val="5000"/>
                                      </a:schemeClr>
                                    </a:solidFill>
                                    <a:latin typeface="Cambria Math" panose="02040503050406030204" pitchFamily="18" charset="0"/>
                                    <a:ea typeface="Cambria Math" panose="02040503050406030204" pitchFamily="18" charset="0"/>
                                  </a:rPr>
                                  <m:t>∙</m:t>
                                </m:r>
                                <m:r>
                                  <a:rPr lang="en-US" sz="2400" i="1">
                                    <a:solidFill>
                                      <a:schemeClr val="tx1">
                                        <a:lumMod val="95000"/>
                                        <a:lumOff val="5000"/>
                                      </a:schemeClr>
                                    </a:solidFill>
                                    <a:latin typeface="Cambria Math"/>
                                  </a:rPr>
                                  <m:t>50−0.1616</m:t>
                                </m:r>
                                <m:r>
                                  <a:rPr lang="en-US" sz="2400" i="1" smtClean="0">
                                    <a:solidFill>
                                      <a:schemeClr val="tx1">
                                        <a:lumMod val="95000"/>
                                        <a:lumOff val="5000"/>
                                      </a:schemeClr>
                                    </a:solidFill>
                                    <a:latin typeface="Cambria Math" panose="02040503050406030204" pitchFamily="18" charset="0"/>
                                    <a:ea typeface="Cambria Math" panose="02040503050406030204" pitchFamily="18" charset="0"/>
                                  </a:rPr>
                                  <m:t>∙</m:t>
                                </m:r>
                                <m:r>
                                  <a:rPr lang="en-US" sz="2400" i="1">
                                    <a:solidFill>
                                      <a:schemeClr val="tx1">
                                        <a:lumMod val="95000"/>
                                        <a:lumOff val="5000"/>
                                      </a:schemeClr>
                                    </a:solidFill>
                                    <a:latin typeface="Cambria Math"/>
                                  </a:rPr>
                                  <m:t>50</m:t>
                                </m:r>
                              </m:e>
                            </m:d>
                          </m:e>
                        </m:func>
                      </m:den>
                    </m:f>
                    <m:r>
                      <a:rPr lang="en-US" sz="2400" b="0" i="1" dirty="0" smtClean="0">
                        <a:solidFill>
                          <a:schemeClr val="tx1">
                            <a:lumMod val="95000"/>
                            <a:lumOff val="5000"/>
                          </a:schemeClr>
                        </a:solidFill>
                        <a:latin typeface="Cambria Math"/>
                      </a:rPr>
                      <m:t>=0.0030.</m:t>
                    </m:r>
                  </m:oMath>
                </a14:m>
                <a:endParaRPr lang="en-US" sz="2400" dirty="0">
                  <a:solidFill>
                    <a:schemeClr val="tx1">
                      <a:lumMod val="95000"/>
                      <a:lumOff val="5000"/>
                    </a:schemeClr>
                  </a:solidFill>
                </a:endParaRPr>
              </a:p>
              <a:p>
                <a:pPr marL="0" indent="0">
                  <a:buNone/>
                </a:pPr>
                <a:endParaRPr lang="en-US" sz="2400" dirty="0">
                  <a:solidFill>
                    <a:schemeClr val="tx1">
                      <a:lumMod val="95000"/>
                      <a:lumOff val="5000"/>
                    </a:schemeClr>
                  </a:solidFill>
                </a:endParaRPr>
              </a:p>
              <a:p>
                <a:pPr marL="0" indent="0">
                  <a:buNone/>
                </a:pPr>
                <a:r>
                  <a:rPr lang="en-US" sz="2000" dirty="0">
                    <a:latin typeface="Courier New" panose="02070309020205020404" pitchFamily="49" charset="0"/>
                    <a:cs typeface="Courier New" panose="02070309020205020404" pitchFamily="49" charset="0"/>
                  </a:rPr>
                  <a:t>print(predict(</a:t>
                </a:r>
                <a:r>
                  <a:rPr lang="en-US" sz="2000" dirty="0" err="1">
                    <a:latin typeface="Courier New" panose="02070309020205020404" pitchFamily="49" charset="0"/>
                    <a:cs typeface="Courier New" panose="02070309020205020404" pitchFamily="49" charset="0"/>
                  </a:rPr>
                  <a:t>fitted.model.logit</a:t>
                </a:r>
                <a:r>
                  <a:rPr lang="en-US" sz="2000" dirty="0">
                    <a:latin typeface="Courier New" panose="02070309020205020404" pitchFamily="49" charset="0"/>
                    <a:cs typeface="Courier New" panose="02070309020205020404" pitchFamily="49" charset="0"/>
                  </a:rPr>
                  <a:t>, type="response", </a:t>
                </a:r>
                <a:r>
                  <a:rPr lang="en-US" sz="2000" dirty="0" err="1">
                    <a:latin typeface="Courier New" panose="02070309020205020404" pitchFamily="49" charset="0"/>
                    <a:cs typeface="Courier New" panose="02070309020205020404" pitchFamily="49" charset="0"/>
                  </a:rPr>
                  <a:t>data.frame</a:t>
                </a:r>
                <a:r>
                  <a:rPr lang="en-US" sz="2000" dirty="0">
                    <a:latin typeface="Courier New" panose="02070309020205020404" pitchFamily="49" charset="0"/>
                    <a:cs typeface="Courier New" panose="02070309020205020404" pitchFamily="49" charset="0"/>
                  </a:rPr>
                  <a:t>(LTV=50, </a:t>
                </a:r>
              </a:p>
              <a:p>
                <a:pPr marL="0" indent="0">
                  <a:buNone/>
                </a:pPr>
                <a:r>
                  <a:rPr lang="en-US" sz="2000" dirty="0">
                    <a:latin typeface="Courier New" panose="02070309020205020404" pitchFamily="49" charset="0"/>
                    <a:cs typeface="Courier New" panose="02070309020205020404" pitchFamily="49" charset="0"/>
                  </a:rPr>
                  <a:t>age=50, income="high")))</a:t>
                </a:r>
              </a:p>
              <a:p>
                <a:pPr marL="0" indent="0">
                  <a:buNone/>
                </a:pPr>
                <a:endParaRPr lang="en-US" sz="1200" dirty="0"/>
              </a:p>
              <a:p>
                <a:pPr marL="0" indent="0">
                  <a:buNone/>
                </a:pPr>
                <a:r>
                  <a:rPr lang="en-US" sz="2400" dirty="0"/>
                  <a:t>     0.00303576</a:t>
                </a:r>
                <a:endParaRPr lang="en-US" sz="2200" dirty="0"/>
              </a:p>
            </p:txBody>
          </p:sp>
        </mc:Choice>
        <mc:Fallback xmlns="">
          <p:sp>
            <p:nvSpPr>
              <p:cNvPr id="3" name="Content Placeholder 2">
                <a:extLst>
                  <a:ext uri="{FF2B5EF4-FFF2-40B4-BE49-F238E27FC236}">
                    <a16:creationId xmlns:a16="http://schemas.microsoft.com/office/drawing/2014/main" id="{019E71EA-C0CD-452C-8483-A0E0F9FAE2BD}"/>
                  </a:ext>
                </a:extLst>
              </p:cNvPr>
              <p:cNvSpPr>
                <a:spLocks noGrp="1" noRot="1" noChangeAspect="1" noMove="1" noResize="1" noEditPoints="1" noAdjustHandles="1" noChangeArrowheads="1" noChangeShapeType="1" noTextEdit="1"/>
              </p:cNvSpPr>
              <p:nvPr>
                <p:ph idx="1"/>
              </p:nvPr>
            </p:nvSpPr>
            <p:spPr>
              <a:xfrm>
                <a:off x="781456" y="1400073"/>
                <a:ext cx="10802112" cy="5134389"/>
              </a:xfrm>
              <a:blipFill>
                <a:blip r:embed="rId2"/>
                <a:stretch>
                  <a:fillRect l="-847" t="-1069" r="-1072"/>
                </a:stretch>
              </a:blipFill>
            </p:spPr>
            <p:txBody>
              <a:bodyPr/>
              <a:lstStyle/>
              <a:p>
                <a:r>
                  <a:rPr lang="en-US">
                    <a:noFill/>
                  </a:rPr>
                  <a:t> </a:t>
                </a:r>
              </a:p>
            </p:txBody>
          </p:sp>
        </mc:Fallback>
      </mc:AlternateContent>
      <p:sp>
        <p:nvSpPr>
          <p:cNvPr id="5" name="Title 1">
            <a:extLst>
              <a:ext uri="{FF2B5EF4-FFF2-40B4-BE49-F238E27FC236}">
                <a16:creationId xmlns:a16="http://schemas.microsoft.com/office/drawing/2014/main" id="{720DB60B-D44E-469C-B487-1D30FF664CFE}"/>
              </a:ext>
            </a:extLst>
          </p:cNvPr>
          <p:cNvSpPr txBox="1">
            <a:spLocks/>
          </p:cNvSpPr>
          <p:nvPr/>
        </p:nvSpPr>
        <p:spPr>
          <a:xfrm>
            <a:off x="1102302" y="219456"/>
            <a:ext cx="10028994" cy="749785"/>
          </a:xfrm>
          <a:prstGeom prst="rect">
            <a:avLst/>
          </a:prstGeom>
          <a:effectLst/>
        </p:spPr>
        <p:txBody>
          <a:bodyPr vert="horz" lIns="91440" tIns="45720" rIns="91440" bIns="45720" rtlCol="0" anchor="b">
            <a:normAutofit fontScale="85000" lnSpcReduction="10000"/>
          </a:bodyPr>
          <a:lstStyle>
            <a:lvl1pPr algn="l" defTabSz="457200" rtl="0" eaLnBrk="1" latinLnBrk="0" hangingPunct="1">
              <a:spcBef>
                <a:spcPct val="0"/>
              </a:spcBef>
              <a:buNone/>
              <a:defRPr sz="48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200" dirty="0"/>
              <a:t>BINARY LOGISTIC REGRESSION MODEL: exercise solution (cont.)</a:t>
            </a:r>
          </a:p>
        </p:txBody>
      </p:sp>
      <p:pic>
        <p:nvPicPr>
          <p:cNvPr id="6" name="Picture 5">
            <a:extLst>
              <a:ext uri="{FF2B5EF4-FFF2-40B4-BE49-F238E27FC236}">
                <a16:creationId xmlns:a16="http://schemas.microsoft.com/office/drawing/2014/main" id="{945B9DD7-8CDC-49C0-BA5B-4FE4FE2E71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983914" y="1123919"/>
            <a:ext cx="10349837" cy="120423"/>
          </a:xfrm>
          <a:prstGeom prst="rect">
            <a:avLst/>
          </a:prstGeom>
        </p:spPr>
      </p:pic>
      <p:pic>
        <p:nvPicPr>
          <p:cNvPr id="7" name="Picture 6">
            <a:extLst>
              <a:ext uri="{FF2B5EF4-FFF2-40B4-BE49-F238E27FC236}">
                <a16:creationId xmlns:a16="http://schemas.microsoft.com/office/drawing/2014/main" id="{4956A141-1C28-4056-809F-3149B684BC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3913" y="5410019"/>
            <a:ext cx="10349837" cy="120423"/>
          </a:xfrm>
          <a:prstGeom prst="rect">
            <a:avLst/>
          </a:prstGeom>
        </p:spPr>
      </p:pic>
      <p:pic>
        <p:nvPicPr>
          <p:cNvPr id="8" name="Picture 7">
            <a:extLst>
              <a:ext uri="{FF2B5EF4-FFF2-40B4-BE49-F238E27FC236}">
                <a16:creationId xmlns:a16="http://schemas.microsoft.com/office/drawing/2014/main" id="{03B2AF0B-2B22-4F35-852B-992D530C29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10154" y="6037529"/>
            <a:ext cx="700390" cy="823031"/>
          </a:xfrm>
          <a:prstGeom prst="rect">
            <a:avLst/>
          </a:prstGeom>
        </p:spPr>
      </p:pic>
      <p:sp>
        <p:nvSpPr>
          <p:cNvPr id="9" name="Slide Number Placeholder 3">
            <a:extLst>
              <a:ext uri="{FF2B5EF4-FFF2-40B4-BE49-F238E27FC236}">
                <a16:creationId xmlns:a16="http://schemas.microsoft.com/office/drawing/2014/main" id="{D0FFF374-E648-48CE-ACC4-2DE2D1B60643}"/>
              </a:ext>
            </a:extLst>
          </p:cNvPr>
          <p:cNvSpPr txBox="1">
            <a:spLocks/>
          </p:cNvSpPr>
          <p:nvPr/>
        </p:nvSpPr>
        <p:spPr>
          <a:xfrm>
            <a:off x="10807431" y="6081483"/>
            <a:ext cx="526320" cy="569779"/>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3A98EE3D-8CD1-4C3F-BD1C-C98C9596463C}" type="slidenum">
              <a:rPr lang="en-US" sz="2600" smtClean="0">
                <a:solidFill>
                  <a:schemeClr val="bg1"/>
                </a:solidFill>
              </a:rPr>
              <a:pPr algn="ctr"/>
              <a:t>43</a:t>
            </a:fld>
            <a:endParaRPr lang="en-US" sz="2600" dirty="0">
              <a:solidFill>
                <a:schemeClr val="bg1"/>
              </a:solidFill>
            </a:endParaRPr>
          </a:p>
        </p:txBody>
      </p:sp>
    </p:spTree>
    <p:extLst>
      <p:ext uri="{BB962C8B-B14F-4D97-AF65-F5344CB8AC3E}">
        <p14:creationId xmlns:p14="http://schemas.microsoft.com/office/powerpoint/2010/main" val="385646649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E2D6A-EB0F-4F67-8847-35AECB8A3F6B}"/>
              </a:ext>
            </a:extLst>
          </p:cNvPr>
          <p:cNvSpPr>
            <a:spLocks noGrp="1"/>
          </p:cNvSpPr>
          <p:nvPr>
            <p:ph type="ctrTitle"/>
          </p:nvPr>
        </p:nvSpPr>
        <p:spPr>
          <a:xfrm>
            <a:off x="832436" y="263394"/>
            <a:ext cx="10527128" cy="1023731"/>
          </a:xfrm>
        </p:spPr>
        <p:txBody>
          <a:bodyPr>
            <a:normAutofit/>
          </a:bodyPr>
          <a:lstStyle/>
          <a:p>
            <a:r>
              <a:rPr lang="en-US" sz="3200" dirty="0"/>
              <a:t>POISSON REGRESSION MODEL: THEORY</a:t>
            </a:r>
          </a:p>
        </p:txBody>
      </p:sp>
      <mc:AlternateContent xmlns:mc="http://schemas.openxmlformats.org/markup-compatibility/2006" xmlns:a14="http://schemas.microsoft.com/office/drawing/2010/main">
        <mc:Choice Requires="a14">
          <p:sp>
            <p:nvSpPr>
              <p:cNvPr id="3" name="Subtitle 2">
                <a:extLst>
                  <a:ext uri="{FF2B5EF4-FFF2-40B4-BE49-F238E27FC236}">
                    <a16:creationId xmlns:a16="http://schemas.microsoft.com/office/drawing/2014/main" id="{937977FE-7060-4554-8802-D380BB4E77D1}"/>
                  </a:ext>
                </a:extLst>
              </p:cNvPr>
              <p:cNvSpPr>
                <a:spLocks noGrp="1"/>
              </p:cNvSpPr>
              <p:nvPr>
                <p:ph type="subTitle" idx="1"/>
              </p:nvPr>
            </p:nvSpPr>
            <p:spPr>
              <a:xfrm>
                <a:off x="407195" y="1234359"/>
                <a:ext cx="11347484" cy="4055498"/>
              </a:xfrm>
            </p:spPr>
            <p:txBody>
              <a:bodyPr>
                <a:noAutofit/>
              </a:bodyPr>
              <a:lstStyle/>
              <a:p>
                <a:pPr marL="342900" indent="-342900" algn="l">
                  <a:buClr>
                    <a:srgbClr val="7030A0"/>
                  </a:buClr>
                  <a:buFont typeface="Wingdings" panose="05000000000000000000" pitchFamily="2" charset="2"/>
                  <a:buChar char="q"/>
                </a:pPr>
                <a:r>
                  <a:rPr lang="en-US" sz="2400" dirty="0">
                    <a:solidFill>
                      <a:schemeClr val="tx1"/>
                    </a:solidFill>
                  </a:rPr>
                  <a:t>Suppose the response </a:t>
                </a:r>
                <a14:m>
                  <m:oMath xmlns:m="http://schemas.openxmlformats.org/officeDocument/2006/math">
                    <m:r>
                      <a:rPr lang="en-US" sz="2400" b="0" i="1" smtClean="0">
                        <a:solidFill>
                          <a:schemeClr val="tx1"/>
                        </a:solidFill>
                        <a:latin typeface="Cambria Math" panose="02040503050406030204" pitchFamily="18" charset="0"/>
                      </a:rPr>
                      <m:t>𝑦</m:t>
                    </m:r>
                    <m:r>
                      <a:rPr lang="en-US" sz="2400" b="0" i="1" smtClean="0">
                        <a:solidFill>
                          <a:schemeClr val="tx1"/>
                        </a:solidFill>
                        <a:latin typeface="Cambria Math" panose="02040503050406030204" pitchFamily="18" charset="0"/>
                      </a:rPr>
                      <m:t> </m:t>
                    </m:r>
                  </m:oMath>
                </a14:m>
                <a:r>
                  <a:rPr lang="en-US" sz="2400" dirty="0">
                    <a:solidFill>
                      <a:schemeClr val="tx1"/>
                    </a:solidFill>
                  </a:rPr>
                  <a:t>assumes values 0, 1, 2, etc. The measurements like these are called </a:t>
                </a:r>
                <a:r>
                  <a:rPr lang="en-US" sz="2400" i="1" dirty="0">
                    <a:solidFill>
                      <a:schemeClr val="tx1"/>
                    </a:solidFill>
                  </a:rPr>
                  <a:t>count data</a:t>
                </a:r>
                <a:r>
                  <a:rPr lang="en-US" sz="2400" dirty="0">
                    <a:solidFill>
                      <a:schemeClr val="tx1"/>
                    </a:solidFill>
                  </a:rPr>
                  <a:t>.</a:t>
                </a:r>
              </a:p>
              <a:p>
                <a:pPr marL="342900" indent="-342900" algn="l">
                  <a:buClr>
                    <a:srgbClr val="7030A0"/>
                  </a:buClr>
                  <a:buFont typeface="Wingdings" panose="05000000000000000000" pitchFamily="2" charset="2"/>
                  <a:buChar char="q"/>
                </a:pPr>
                <a:r>
                  <a:rPr lang="en-US" sz="2400" dirty="0">
                    <a:solidFill>
                      <a:schemeClr val="tx1"/>
                    </a:solidFill>
                  </a:rPr>
                  <a:t>Suppose 0 is quite a common value and so is 1; 2 is more rare; 3, 4, 5 are even less frequent; 6, 7, 8 are very infrequent. Overall, we can  model </a:t>
                </a:r>
                <a14:m>
                  <m:oMath xmlns:m="http://schemas.openxmlformats.org/officeDocument/2006/math">
                    <m:r>
                      <a:rPr lang="en-US" sz="2400" b="0" i="1" smtClean="0">
                        <a:solidFill>
                          <a:schemeClr val="tx1"/>
                        </a:solidFill>
                        <a:latin typeface="Cambria Math" panose="02040503050406030204" pitchFamily="18" charset="0"/>
                      </a:rPr>
                      <m:t>𝑦</m:t>
                    </m:r>
                  </m:oMath>
                </a14:m>
                <a:r>
                  <a:rPr lang="en-US" sz="2400" dirty="0">
                    <a:solidFill>
                      <a:schemeClr val="tx1"/>
                    </a:solidFill>
                  </a:rPr>
                  <a:t> as having a Poisson distribution with mean </a:t>
                </a:r>
                <a14:m>
                  <m:oMath xmlns:m="http://schemas.openxmlformats.org/officeDocument/2006/math">
                    <m:r>
                      <a:rPr lang="en-US" sz="2400" i="1" smtClean="0">
                        <a:solidFill>
                          <a:schemeClr val="tx1"/>
                        </a:solidFill>
                        <a:latin typeface="Cambria Math" panose="02040503050406030204" pitchFamily="18" charset="0"/>
                        <a:ea typeface="Cambria Math" panose="02040503050406030204" pitchFamily="18" charset="0"/>
                      </a:rPr>
                      <m:t>𝜆</m:t>
                    </m:r>
                  </m:oMath>
                </a14:m>
                <a:r>
                  <a:rPr lang="en-US" sz="2400" dirty="0">
                    <a:solidFill>
                      <a:schemeClr val="tx1"/>
                    </a:solidFill>
                  </a:rPr>
                  <a:t> and probability mass function</a:t>
                </a:r>
                <a:r>
                  <a:rPr lang="en-US" sz="2400" b="0" dirty="0">
                    <a:solidFill>
                      <a:schemeClr val="tx1"/>
                    </a:solidFill>
                  </a:rPr>
                  <a:t>  </a:t>
                </a:r>
                <a14:m>
                  <m:oMath xmlns:m="http://schemas.openxmlformats.org/officeDocument/2006/math">
                    <m:r>
                      <a:rPr lang="en-US" sz="2400" b="0" i="1" smtClean="0">
                        <a:solidFill>
                          <a:schemeClr val="tx1"/>
                        </a:solidFill>
                        <a:latin typeface="Cambria Math" panose="02040503050406030204" pitchFamily="18" charset="0"/>
                      </a:rPr>
                      <m:t>𝑃</m:t>
                    </m:r>
                    <m:d>
                      <m:dPr>
                        <m:ctrlPr>
                          <a:rPr lang="en-US" sz="2400" b="0" i="1" smtClean="0">
                            <a:solidFill>
                              <a:schemeClr val="tx1"/>
                            </a:solidFill>
                            <a:latin typeface="Cambria Math" panose="02040503050406030204" pitchFamily="18" charset="0"/>
                          </a:rPr>
                        </m:ctrlPr>
                      </m:dPr>
                      <m:e>
                        <m:r>
                          <a:rPr lang="en-US" sz="2400" b="0" i="1" smtClean="0">
                            <a:solidFill>
                              <a:schemeClr val="tx1"/>
                            </a:solidFill>
                            <a:latin typeface="Cambria Math" panose="02040503050406030204" pitchFamily="18" charset="0"/>
                          </a:rPr>
                          <m:t>𝑌</m:t>
                        </m:r>
                        <m:r>
                          <a:rPr lang="en-US" sz="2400" b="0" i="1" smtClean="0">
                            <a:solidFill>
                              <a:schemeClr val="tx1"/>
                            </a:solidFill>
                            <a:latin typeface="Cambria Math" panose="02040503050406030204" pitchFamily="18" charset="0"/>
                          </a:rPr>
                          <m:t>=</m:t>
                        </m:r>
                        <m:r>
                          <a:rPr lang="en-US" sz="2400" b="0" i="1" smtClean="0">
                            <a:solidFill>
                              <a:schemeClr val="tx1"/>
                            </a:solidFill>
                            <a:latin typeface="Cambria Math" panose="02040503050406030204" pitchFamily="18" charset="0"/>
                          </a:rPr>
                          <m:t>𝑦</m:t>
                        </m:r>
                      </m:e>
                    </m:d>
                    <m:r>
                      <a:rPr lang="en-US" sz="2400" b="0" i="1" smtClean="0">
                        <a:solidFill>
                          <a:schemeClr val="tx1"/>
                        </a:solidFill>
                        <a:latin typeface="Cambria Math" panose="02040503050406030204" pitchFamily="18" charset="0"/>
                      </a:rPr>
                      <m:t>=</m:t>
                    </m:r>
                    <m:f>
                      <m:fPr>
                        <m:ctrlPr>
                          <a:rPr lang="en-US" sz="2400" b="0" i="1" smtClean="0">
                            <a:solidFill>
                              <a:schemeClr val="tx1"/>
                            </a:solidFill>
                            <a:latin typeface="Cambria Math" panose="02040503050406030204" pitchFamily="18" charset="0"/>
                          </a:rPr>
                        </m:ctrlPr>
                      </m:fPr>
                      <m:num>
                        <m:sSup>
                          <m:sSupPr>
                            <m:ctrlPr>
                              <a:rPr lang="en-US" sz="2400" b="0" i="1" smtClean="0">
                                <a:solidFill>
                                  <a:schemeClr val="tx1"/>
                                </a:solidFill>
                                <a:latin typeface="Cambria Math" panose="02040503050406030204" pitchFamily="18" charset="0"/>
                              </a:rPr>
                            </m:ctrlPr>
                          </m:sSupPr>
                          <m:e>
                            <m:r>
                              <a:rPr lang="en-US" sz="2400" b="0" i="1" smtClean="0">
                                <a:solidFill>
                                  <a:schemeClr val="tx1"/>
                                </a:solidFill>
                                <a:latin typeface="Cambria Math" panose="02040503050406030204" pitchFamily="18" charset="0"/>
                                <a:ea typeface="Cambria Math" panose="02040503050406030204" pitchFamily="18" charset="0"/>
                              </a:rPr>
                              <m:t>𝜆</m:t>
                            </m:r>
                          </m:e>
                          <m:sup>
                            <m:r>
                              <a:rPr lang="en-US" sz="2400" b="0" i="1" smtClean="0">
                                <a:solidFill>
                                  <a:schemeClr val="tx1"/>
                                </a:solidFill>
                                <a:latin typeface="Cambria Math" panose="02040503050406030204" pitchFamily="18" charset="0"/>
                              </a:rPr>
                              <m:t>𝑦</m:t>
                            </m:r>
                          </m:sup>
                        </m:sSup>
                      </m:num>
                      <m:den>
                        <m:r>
                          <a:rPr lang="en-US" sz="2400" b="0" i="1" smtClean="0">
                            <a:solidFill>
                              <a:schemeClr val="tx1"/>
                            </a:solidFill>
                            <a:latin typeface="Cambria Math" panose="02040503050406030204" pitchFamily="18" charset="0"/>
                          </a:rPr>
                          <m:t>𝑦</m:t>
                        </m:r>
                        <m:r>
                          <a:rPr lang="en-US" sz="2400" b="0" i="1" smtClean="0">
                            <a:solidFill>
                              <a:schemeClr val="tx1"/>
                            </a:solidFill>
                            <a:latin typeface="Cambria Math" panose="02040503050406030204" pitchFamily="18" charset="0"/>
                          </a:rPr>
                          <m:t>!</m:t>
                        </m:r>
                      </m:den>
                    </m:f>
                    <m:sSup>
                      <m:sSupPr>
                        <m:ctrlPr>
                          <a:rPr lang="en-US" sz="2400" b="0" i="1" smtClean="0">
                            <a:solidFill>
                              <a:schemeClr val="tx1"/>
                            </a:solidFill>
                            <a:latin typeface="Cambria Math" panose="02040503050406030204" pitchFamily="18" charset="0"/>
                          </a:rPr>
                        </m:ctrlPr>
                      </m:sSupPr>
                      <m:e>
                        <m:r>
                          <a:rPr lang="en-US" sz="2400" b="0" i="1" smtClean="0">
                            <a:solidFill>
                              <a:schemeClr val="tx1"/>
                            </a:solidFill>
                            <a:latin typeface="Cambria Math" panose="02040503050406030204" pitchFamily="18" charset="0"/>
                          </a:rPr>
                          <m:t>𝑒</m:t>
                        </m:r>
                      </m:e>
                      <m:sup>
                        <m:r>
                          <a:rPr lang="en-US" sz="2400" b="0" i="1" smtClean="0">
                            <a:solidFill>
                              <a:schemeClr val="tx1"/>
                            </a:solidFill>
                            <a:latin typeface="Cambria Math" panose="02040503050406030204" pitchFamily="18" charset="0"/>
                          </a:rPr>
                          <m:t>−</m:t>
                        </m:r>
                        <m:r>
                          <a:rPr lang="en-US" sz="2400" b="0" i="1" smtClean="0">
                            <a:solidFill>
                              <a:schemeClr val="tx1"/>
                            </a:solidFill>
                            <a:latin typeface="Cambria Math" panose="02040503050406030204" pitchFamily="18" charset="0"/>
                            <a:ea typeface="Cambria Math" panose="02040503050406030204" pitchFamily="18" charset="0"/>
                          </a:rPr>
                          <m:t>𝜆</m:t>
                        </m:r>
                      </m:sup>
                    </m:sSup>
                  </m:oMath>
                </a14:m>
                <a:r>
                  <a:rPr lang="en-US" sz="2400" dirty="0">
                    <a:solidFill>
                      <a:schemeClr val="tx1"/>
                    </a:solidFill>
                  </a:rPr>
                  <a:t>, </a:t>
                </a:r>
                <a14:m>
                  <m:oMath xmlns:m="http://schemas.openxmlformats.org/officeDocument/2006/math">
                    <m:r>
                      <a:rPr lang="en-US" sz="2400" b="0" i="1" smtClean="0">
                        <a:solidFill>
                          <a:schemeClr val="tx1"/>
                        </a:solidFill>
                        <a:latin typeface="Cambria Math" panose="02040503050406030204" pitchFamily="18" charset="0"/>
                      </a:rPr>
                      <m:t>𝑦</m:t>
                    </m:r>
                    <m:r>
                      <a:rPr lang="en-US" sz="2400" b="0" i="1" smtClean="0">
                        <a:solidFill>
                          <a:schemeClr val="tx1"/>
                        </a:solidFill>
                        <a:latin typeface="Cambria Math" panose="02040503050406030204" pitchFamily="18" charset="0"/>
                      </a:rPr>
                      <m:t>=0, 1, 2, ….</m:t>
                    </m:r>
                  </m:oMath>
                </a14:m>
                <a:endParaRPr lang="en-US" sz="2400" dirty="0">
                  <a:solidFill>
                    <a:schemeClr val="tx1"/>
                  </a:solidFill>
                </a:endParaRPr>
              </a:p>
              <a:p>
                <a:pPr marL="342900" indent="-342900" algn="l">
                  <a:buClr>
                    <a:srgbClr val="7030A0"/>
                  </a:buClr>
                  <a:buFont typeface="Wingdings" panose="05000000000000000000" pitchFamily="2" charset="2"/>
                  <a:buChar char="q"/>
                </a:pPr>
                <a:r>
                  <a:rPr lang="en-US" sz="2400" dirty="0">
                    <a:solidFill>
                      <a:schemeClr val="tx1"/>
                    </a:solidFill>
                  </a:rPr>
                  <a:t>We know that </a:t>
                </a:r>
                <a14:m>
                  <m:oMath xmlns:m="http://schemas.openxmlformats.org/officeDocument/2006/math">
                    <m:r>
                      <a:rPr lang="en-US" sz="2400" i="1" smtClean="0">
                        <a:solidFill>
                          <a:schemeClr val="tx1"/>
                        </a:solidFill>
                        <a:latin typeface="Cambria Math" panose="02040503050406030204" pitchFamily="18" charset="0"/>
                        <a:ea typeface="Cambria Math" panose="02040503050406030204" pitchFamily="18" charset="0"/>
                      </a:rPr>
                      <m:t>𝜆</m:t>
                    </m:r>
                  </m:oMath>
                </a14:m>
                <a:r>
                  <a:rPr lang="en-US" sz="2400" dirty="0">
                    <a:solidFill>
                      <a:schemeClr val="tx1"/>
                    </a:solidFill>
                  </a:rPr>
                  <a:t> must be positive, thus we can model</a:t>
                </a:r>
              </a:p>
              <a:p>
                <a:pPr algn="l"/>
                <a:r>
                  <a:rPr lang="en-US" sz="2400" b="0" dirty="0">
                    <a:solidFill>
                      <a:schemeClr val="tx1"/>
                    </a:solidFill>
                    <a:ea typeface="Cambria Math" panose="02040503050406030204" pitchFamily="18" charset="0"/>
                  </a:rPr>
                  <a:t>   </a:t>
                </a:r>
                <a14:m>
                  <m:oMath xmlns:m="http://schemas.openxmlformats.org/officeDocument/2006/math">
                    <m:r>
                      <a:rPr lang="en-US" sz="2400" b="0" i="1" smtClean="0">
                        <a:solidFill>
                          <a:schemeClr val="tx1"/>
                        </a:solidFill>
                        <a:latin typeface="Cambria Math" panose="02040503050406030204" pitchFamily="18" charset="0"/>
                        <a:ea typeface="Cambria Math" panose="02040503050406030204" pitchFamily="18" charset="0"/>
                      </a:rPr>
                      <m:t>             </m:t>
                    </m:r>
                    <m:r>
                      <a:rPr lang="en-US" sz="2400" i="1" smtClean="0">
                        <a:solidFill>
                          <a:schemeClr val="tx1"/>
                        </a:solidFill>
                        <a:latin typeface="Cambria Math" panose="02040503050406030204" pitchFamily="18" charset="0"/>
                        <a:ea typeface="Cambria Math" panose="02040503050406030204" pitchFamily="18" charset="0"/>
                      </a:rPr>
                      <m:t>𝜆</m:t>
                    </m:r>
                    <m:r>
                      <a:rPr lang="en-US" sz="2400" b="0" i="1" smtClean="0">
                        <a:solidFill>
                          <a:schemeClr val="tx1"/>
                        </a:solidFill>
                        <a:latin typeface="Cambria Math" panose="02040503050406030204" pitchFamily="18" charset="0"/>
                        <a:ea typeface="Cambria Math" panose="02040503050406030204" pitchFamily="18" charset="0"/>
                      </a:rPr>
                      <m:t>=</m:t>
                    </m:r>
                    <m:r>
                      <a:rPr lang="en-US" sz="2400" b="0" i="1" smtClean="0">
                        <a:solidFill>
                          <a:schemeClr val="tx1"/>
                        </a:solidFill>
                        <a:latin typeface="Cambria Math" panose="02040503050406030204" pitchFamily="18" charset="0"/>
                        <a:ea typeface="Cambria Math" panose="02040503050406030204" pitchFamily="18" charset="0"/>
                      </a:rPr>
                      <m:t>𝐸𝑦</m:t>
                    </m:r>
                    <m:r>
                      <a:rPr lang="en-US" sz="2400" b="0" i="1" smtClean="0">
                        <a:solidFill>
                          <a:schemeClr val="tx1"/>
                        </a:solidFill>
                        <a:latin typeface="Cambria Math" panose="02040503050406030204" pitchFamily="18" charset="0"/>
                        <a:ea typeface="Cambria Math" panose="02040503050406030204" pitchFamily="18" charset="0"/>
                      </a:rPr>
                      <m:t>=</m:t>
                    </m:r>
                    <m:func>
                      <m:funcPr>
                        <m:ctrlPr>
                          <a:rPr lang="en-US" sz="2400" b="0" i="1" smtClean="0">
                            <a:solidFill>
                              <a:schemeClr val="tx1"/>
                            </a:solidFill>
                            <a:latin typeface="Cambria Math" panose="02040503050406030204" pitchFamily="18" charset="0"/>
                            <a:ea typeface="Cambria Math" panose="02040503050406030204" pitchFamily="18" charset="0"/>
                          </a:rPr>
                        </m:ctrlPr>
                      </m:funcPr>
                      <m:fName>
                        <m:r>
                          <m:rPr>
                            <m:sty m:val="p"/>
                          </m:rPr>
                          <a:rPr lang="en-US" sz="2400" b="0" i="0" smtClean="0">
                            <a:solidFill>
                              <a:schemeClr val="tx1"/>
                            </a:solidFill>
                            <a:latin typeface="Cambria Math" panose="02040503050406030204" pitchFamily="18" charset="0"/>
                            <a:ea typeface="Cambria Math" panose="02040503050406030204" pitchFamily="18" charset="0"/>
                          </a:rPr>
                          <m:t>exp</m:t>
                        </m:r>
                      </m:fName>
                      <m:e>
                        <m:r>
                          <a:rPr lang="en-US" sz="2400" i="1">
                            <a:solidFill>
                              <a:schemeClr val="tx1"/>
                            </a:solidFill>
                            <a:latin typeface="Cambria Math" panose="02040503050406030204" pitchFamily="18" charset="0"/>
                            <a:ea typeface="Cambria Math" panose="02040503050406030204" pitchFamily="18" charset="0"/>
                          </a:rPr>
                          <m:t>(</m:t>
                        </m:r>
                        <m:sSub>
                          <m:sSubPr>
                            <m:ctrlPr>
                              <a:rPr lang="en-US" sz="2400" i="1">
                                <a:solidFill>
                                  <a:schemeClr val="tx1"/>
                                </a:solidFill>
                                <a:latin typeface="Cambria Math" panose="02040503050406030204" pitchFamily="18" charset="0"/>
                              </a:rPr>
                            </m:ctrlPr>
                          </m:sSubPr>
                          <m:e>
                            <m:r>
                              <a:rPr lang="en-US" sz="2400" i="1">
                                <a:solidFill>
                                  <a:schemeClr val="tx1"/>
                                </a:solidFill>
                                <a:latin typeface="Cambria Math" panose="02040503050406030204" pitchFamily="18" charset="0"/>
                                <a:ea typeface="Cambria Math" panose="02040503050406030204" pitchFamily="18" charset="0"/>
                              </a:rPr>
                              <m:t>𝛽</m:t>
                            </m:r>
                          </m:e>
                          <m:sub>
                            <m:r>
                              <a:rPr lang="en-US" sz="2400" i="1">
                                <a:solidFill>
                                  <a:schemeClr val="tx1"/>
                                </a:solidFill>
                                <a:latin typeface="Cambria Math" panose="02040503050406030204" pitchFamily="18" charset="0"/>
                              </a:rPr>
                              <m:t>0</m:t>
                            </m:r>
                          </m:sub>
                        </m:sSub>
                        <m:r>
                          <a:rPr lang="en-US" sz="2400" i="1">
                            <a:solidFill>
                              <a:schemeClr val="tx1"/>
                            </a:solidFill>
                            <a:latin typeface="Cambria Math" panose="02040503050406030204" pitchFamily="18" charset="0"/>
                          </a:rPr>
                          <m:t>+</m:t>
                        </m:r>
                        <m:sSub>
                          <m:sSubPr>
                            <m:ctrlPr>
                              <a:rPr lang="en-US" sz="2400" i="1">
                                <a:solidFill>
                                  <a:schemeClr val="tx1"/>
                                </a:solidFill>
                                <a:latin typeface="Cambria Math" panose="02040503050406030204" pitchFamily="18" charset="0"/>
                              </a:rPr>
                            </m:ctrlPr>
                          </m:sSubPr>
                          <m:e>
                            <m:sSub>
                              <m:sSubPr>
                                <m:ctrlPr>
                                  <a:rPr lang="en-US" sz="2400" i="1">
                                    <a:solidFill>
                                      <a:schemeClr val="tx1"/>
                                    </a:solidFill>
                                    <a:latin typeface="Cambria Math" panose="02040503050406030204" pitchFamily="18" charset="0"/>
                                  </a:rPr>
                                </m:ctrlPr>
                              </m:sSubPr>
                              <m:e>
                                <m:r>
                                  <a:rPr lang="en-US" sz="2400" i="1">
                                    <a:solidFill>
                                      <a:schemeClr val="tx1"/>
                                    </a:solidFill>
                                    <a:latin typeface="Cambria Math" panose="02040503050406030204" pitchFamily="18" charset="0"/>
                                    <a:ea typeface="Cambria Math" panose="02040503050406030204" pitchFamily="18" charset="0"/>
                                  </a:rPr>
                                  <m:t>𝛽</m:t>
                                </m:r>
                              </m:e>
                              <m:sub>
                                <m:r>
                                  <a:rPr lang="en-US" sz="2400" i="1">
                                    <a:solidFill>
                                      <a:schemeClr val="tx1"/>
                                    </a:solidFill>
                                    <a:latin typeface="Cambria Math" panose="02040503050406030204" pitchFamily="18" charset="0"/>
                                  </a:rPr>
                                  <m:t>1</m:t>
                                </m:r>
                              </m:sub>
                            </m:sSub>
                            <m:r>
                              <a:rPr lang="en-US" sz="2400" i="1">
                                <a:solidFill>
                                  <a:schemeClr val="tx1"/>
                                </a:solidFill>
                                <a:latin typeface="Cambria Math" panose="02040503050406030204" pitchFamily="18" charset="0"/>
                              </a:rPr>
                              <m:t>𝑥</m:t>
                            </m:r>
                          </m:e>
                          <m:sub>
                            <m:r>
                              <a:rPr lang="en-US" sz="2400" i="1">
                                <a:solidFill>
                                  <a:schemeClr val="tx1"/>
                                </a:solidFill>
                                <a:latin typeface="Cambria Math" panose="02040503050406030204" pitchFamily="18" charset="0"/>
                                <a:ea typeface="Cambria Math" panose="02040503050406030204" pitchFamily="18" charset="0"/>
                              </a:rPr>
                              <m:t>1</m:t>
                            </m:r>
                          </m:sub>
                        </m:sSub>
                        <m:r>
                          <a:rPr lang="en-US" sz="2400" i="1">
                            <a:solidFill>
                              <a:schemeClr val="tx1"/>
                            </a:solidFill>
                            <a:latin typeface="Cambria Math" panose="02040503050406030204" pitchFamily="18" charset="0"/>
                          </a:rPr>
                          <m:t>+…</m:t>
                        </m:r>
                        <m:r>
                          <a:rPr lang="en-US" sz="2400">
                            <a:solidFill>
                              <a:schemeClr val="tx1"/>
                            </a:solidFill>
                            <a:latin typeface="Cambria Math" panose="02040503050406030204" pitchFamily="18" charset="0"/>
                          </a:rPr>
                          <m:t>+</m:t>
                        </m:r>
                        <m:sSub>
                          <m:sSubPr>
                            <m:ctrlPr>
                              <a:rPr lang="en-US" sz="2400" i="1">
                                <a:solidFill>
                                  <a:schemeClr val="tx1"/>
                                </a:solidFill>
                                <a:latin typeface="Cambria Math" panose="02040503050406030204" pitchFamily="18" charset="0"/>
                              </a:rPr>
                            </m:ctrlPr>
                          </m:sSubPr>
                          <m:e>
                            <m:sSub>
                              <m:sSubPr>
                                <m:ctrlPr>
                                  <a:rPr lang="en-US" sz="2400" i="1">
                                    <a:solidFill>
                                      <a:schemeClr val="tx1"/>
                                    </a:solidFill>
                                    <a:latin typeface="Cambria Math" panose="02040503050406030204" pitchFamily="18" charset="0"/>
                                  </a:rPr>
                                </m:ctrlPr>
                              </m:sSubPr>
                              <m:e>
                                <m:r>
                                  <a:rPr lang="en-US" sz="2400" i="1">
                                    <a:solidFill>
                                      <a:schemeClr val="tx1"/>
                                    </a:solidFill>
                                    <a:latin typeface="Cambria Math" panose="02040503050406030204" pitchFamily="18" charset="0"/>
                                    <a:ea typeface="Cambria Math" panose="02040503050406030204" pitchFamily="18" charset="0"/>
                                  </a:rPr>
                                  <m:t>𝛽</m:t>
                                </m:r>
                              </m:e>
                              <m:sub>
                                <m:r>
                                  <a:rPr lang="en-US" sz="2400" i="1">
                                    <a:solidFill>
                                      <a:schemeClr val="tx1"/>
                                    </a:solidFill>
                                    <a:latin typeface="Cambria Math" panose="02040503050406030204" pitchFamily="18" charset="0"/>
                                    <a:ea typeface="Cambria Math" panose="02040503050406030204" pitchFamily="18" charset="0"/>
                                  </a:rPr>
                                  <m:t>𝑘</m:t>
                                </m:r>
                              </m:sub>
                            </m:sSub>
                            <m:r>
                              <a:rPr lang="en-US" sz="2400" i="1">
                                <a:solidFill>
                                  <a:schemeClr val="tx1"/>
                                </a:solidFill>
                                <a:latin typeface="Cambria Math" panose="02040503050406030204" pitchFamily="18" charset="0"/>
                              </a:rPr>
                              <m:t>𝑥</m:t>
                            </m:r>
                          </m:e>
                          <m:sub>
                            <m:r>
                              <a:rPr lang="en-US" sz="2400" i="1">
                                <a:solidFill>
                                  <a:schemeClr val="tx1"/>
                                </a:solidFill>
                                <a:latin typeface="Cambria Math" panose="02040503050406030204" pitchFamily="18" charset="0"/>
                              </a:rPr>
                              <m:t>𝑘</m:t>
                            </m:r>
                          </m:sub>
                        </m:sSub>
                        <m:r>
                          <m:rPr>
                            <m:nor/>
                          </m:rPr>
                          <a:rPr lang="en-US" sz="2400" dirty="0">
                            <a:solidFill>
                              <a:schemeClr val="tx1"/>
                            </a:solidFill>
                          </a:rPr>
                          <m:t>)</m:t>
                        </m:r>
                      </m:e>
                    </m:func>
                  </m:oMath>
                </a14:m>
                <a:r>
                  <a:rPr lang="en-US" sz="2400" dirty="0">
                    <a:solidFill>
                      <a:schemeClr val="tx1"/>
                    </a:solidFill>
                  </a:rPr>
                  <a:t>.</a:t>
                </a:r>
              </a:p>
              <a:p>
                <a:pPr marL="285750" indent="-285750" algn="l">
                  <a:buClr>
                    <a:srgbClr val="7030A0"/>
                  </a:buClr>
                  <a:buFont typeface="Wingdings" panose="05000000000000000000" pitchFamily="2" charset="2"/>
                  <a:buChar char="q"/>
                </a:pPr>
                <a:r>
                  <a:rPr lang="en-US" sz="2400" i="1" dirty="0">
                    <a:solidFill>
                      <a:schemeClr val="tx1"/>
                    </a:solidFill>
                  </a:rPr>
                  <a:t> Poisson regression </a:t>
                </a:r>
                <a:r>
                  <a:rPr lang="en-US" sz="2400" dirty="0">
                    <a:solidFill>
                      <a:schemeClr val="tx1"/>
                    </a:solidFill>
                  </a:rPr>
                  <a:t>models </a:t>
                </a:r>
                <a14:m>
                  <m:oMath xmlns:m="http://schemas.openxmlformats.org/officeDocument/2006/math">
                    <m:r>
                      <a:rPr lang="en-US" sz="2400" b="0" i="1" smtClean="0">
                        <a:solidFill>
                          <a:schemeClr val="tx1"/>
                        </a:solidFill>
                        <a:latin typeface="Cambria Math" panose="02040503050406030204" pitchFamily="18" charset="0"/>
                      </a:rPr>
                      <m:t>𝑦</m:t>
                    </m:r>
                  </m:oMath>
                </a14:m>
                <a:r>
                  <a:rPr lang="en-US" sz="2400" dirty="0">
                    <a:solidFill>
                      <a:schemeClr val="tx1"/>
                    </a:solidFill>
                  </a:rPr>
                  <a:t> as having Poisson distribution, and the mean relating to the linear regression term through the </a:t>
                </a:r>
                <a:r>
                  <a:rPr lang="en-US" sz="2400" i="1" dirty="0">
                    <a:solidFill>
                      <a:schemeClr val="tx1"/>
                    </a:solidFill>
                  </a:rPr>
                  <a:t>log</a:t>
                </a:r>
                <a:r>
                  <a:rPr lang="en-US" sz="2400" dirty="0">
                    <a:solidFill>
                      <a:schemeClr val="tx1"/>
                    </a:solidFill>
                  </a:rPr>
                  <a:t> link function</a:t>
                </a:r>
              </a:p>
              <a:p>
                <a:pPr algn="l"/>
                <a14:m>
                  <m:oMath xmlns:m="http://schemas.openxmlformats.org/officeDocument/2006/math">
                    <m:r>
                      <a:rPr lang="en-US" sz="2400" b="0" i="1" smtClean="0">
                        <a:solidFill>
                          <a:schemeClr val="tx1"/>
                        </a:solidFill>
                        <a:latin typeface="Cambria Math" panose="02040503050406030204" pitchFamily="18" charset="0"/>
                      </a:rPr>
                      <m:t>               </m:t>
                    </m:r>
                    <m:func>
                      <m:funcPr>
                        <m:ctrlPr>
                          <a:rPr lang="en-US" sz="2400" b="0" i="1" smtClean="0">
                            <a:solidFill>
                              <a:schemeClr val="tx1"/>
                            </a:solidFill>
                            <a:latin typeface="Cambria Math" panose="02040503050406030204" pitchFamily="18" charset="0"/>
                          </a:rPr>
                        </m:ctrlPr>
                      </m:funcPr>
                      <m:fName>
                        <m:r>
                          <m:rPr>
                            <m:sty m:val="p"/>
                          </m:rPr>
                          <a:rPr lang="en-US" sz="2400" b="0" i="0" smtClean="0">
                            <a:solidFill>
                              <a:schemeClr val="tx1"/>
                            </a:solidFill>
                            <a:latin typeface="Cambria Math" panose="02040503050406030204" pitchFamily="18" charset="0"/>
                          </a:rPr>
                          <m:t>ln</m:t>
                        </m:r>
                      </m:fName>
                      <m:e>
                        <m:d>
                          <m:dPr>
                            <m:ctrlPr>
                              <a:rPr lang="en-US" sz="2400" b="0" i="1" smtClean="0">
                                <a:solidFill>
                                  <a:schemeClr val="tx1"/>
                                </a:solidFill>
                                <a:latin typeface="Cambria Math" panose="02040503050406030204" pitchFamily="18" charset="0"/>
                              </a:rPr>
                            </m:ctrlPr>
                          </m:dPr>
                          <m:e>
                            <m:r>
                              <a:rPr lang="en-US" sz="2400" b="0" i="1" smtClean="0">
                                <a:solidFill>
                                  <a:schemeClr val="tx1"/>
                                </a:solidFill>
                                <a:latin typeface="Cambria Math" panose="02040503050406030204" pitchFamily="18" charset="0"/>
                                <a:ea typeface="Cambria Math" panose="02040503050406030204" pitchFamily="18" charset="0"/>
                              </a:rPr>
                              <m:t>𝜆</m:t>
                            </m:r>
                          </m:e>
                        </m:d>
                      </m:e>
                    </m:func>
                    <m:r>
                      <a:rPr lang="en-US" sz="2400" b="0" i="1" smtClean="0">
                        <a:solidFill>
                          <a:schemeClr val="tx1"/>
                        </a:solidFill>
                        <a:latin typeface="Cambria Math" panose="02040503050406030204" pitchFamily="18" charset="0"/>
                        <a:ea typeface="Cambria Math" panose="02040503050406030204" pitchFamily="18" charset="0"/>
                      </a:rPr>
                      <m:t>=</m:t>
                    </m:r>
                    <m:sSub>
                      <m:sSubPr>
                        <m:ctrlPr>
                          <a:rPr lang="en-US" sz="2400" i="1">
                            <a:solidFill>
                              <a:schemeClr val="tx1"/>
                            </a:solidFill>
                            <a:latin typeface="Cambria Math" panose="02040503050406030204" pitchFamily="18" charset="0"/>
                          </a:rPr>
                        </m:ctrlPr>
                      </m:sSubPr>
                      <m:e>
                        <m:r>
                          <a:rPr lang="en-US" sz="2400" i="1">
                            <a:solidFill>
                              <a:schemeClr val="tx1"/>
                            </a:solidFill>
                            <a:latin typeface="Cambria Math" panose="02040503050406030204" pitchFamily="18" charset="0"/>
                            <a:ea typeface="Cambria Math" panose="02040503050406030204" pitchFamily="18" charset="0"/>
                          </a:rPr>
                          <m:t>𝛽</m:t>
                        </m:r>
                      </m:e>
                      <m:sub>
                        <m:r>
                          <a:rPr lang="en-US" sz="2400" i="1">
                            <a:solidFill>
                              <a:schemeClr val="tx1"/>
                            </a:solidFill>
                            <a:latin typeface="Cambria Math" panose="02040503050406030204" pitchFamily="18" charset="0"/>
                          </a:rPr>
                          <m:t>0</m:t>
                        </m:r>
                      </m:sub>
                    </m:sSub>
                    <m:r>
                      <a:rPr lang="en-US" sz="2400" i="1">
                        <a:solidFill>
                          <a:schemeClr val="tx1"/>
                        </a:solidFill>
                        <a:latin typeface="Cambria Math" panose="02040503050406030204" pitchFamily="18" charset="0"/>
                      </a:rPr>
                      <m:t>+</m:t>
                    </m:r>
                    <m:sSub>
                      <m:sSubPr>
                        <m:ctrlPr>
                          <a:rPr lang="en-US" sz="2400" i="1">
                            <a:solidFill>
                              <a:schemeClr val="tx1"/>
                            </a:solidFill>
                            <a:latin typeface="Cambria Math" panose="02040503050406030204" pitchFamily="18" charset="0"/>
                          </a:rPr>
                        </m:ctrlPr>
                      </m:sSubPr>
                      <m:e>
                        <m:sSub>
                          <m:sSubPr>
                            <m:ctrlPr>
                              <a:rPr lang="en-US" sz="2400" i="1">
                                <a:solidFill>
                                  <a:schemeClr val="tx1"/>
                                </a:solidFill>
                                <a:latin typeface="Cambria Math" panose="02040503050406030204" pitchFamily="18" charset="0"/>
                              </a:rPr>
                            </m:ctrlPr>
                          </m:sSubPr>
                          <m:e>
                            <m:r>
                              <a:rPr lang="en-US" sz="2400" i="1">
                                <a:solidFill>
                                  <a:schemeClr val="tx1"/>
                                </a:solidFill>
                                <a:latin typeface="Cambria Math" panose="02040503050406030204" pitchFamily="18" charset="0"/>
                                <a:ea typeface="Cambria Math" panose="02040503050406030204" pitchFamily="18" charset="0"/>
                              </a:rPr>
                              <m:t>𝛽</m:t>
                            </m:r>
                          </m:e>
                          <m:sub>
                            <m:r>
                              <a:rPr lang="en-US" sz="2400" i="1">
                                <a:solidFill>
                                  <a:schemeClr val="tx1"/>
                                </a:solidFill>
                                <a:latin typeface="Cambria Math" panose="02040503050406030204" pitchFamily="18" charset="0"/>
                              </a:rPr>
                              <m:t>1</m:t>
                            </m:r>
                          </m:sub>
                        </m:sSub>
                        <m:r>
                          <a:rPr lang="en-US" sz="2400" i="1">
                            <a:solidFill>
                              <a:schemeClr val="tx1"/>
                            </a:solidFill>
                            <a:latin typeface="Cambria Math" panose="02040503050406030204" pitchFamily="18" charset="0"/>
                          </a:rPr>
                          <m:t>𝑥</m:t>
                        </m:r>
                      </m:e>
                      <m:sub>
                        <m:r>
                          <a:rPr lang="en-US" sz="2400" i="1">
                            <a:solidFill>
                              <a:schemeClr val="tx1"/>
                            </a:solidFill>
                            <a:latin typeface="Cambria Math" panose="02040503050406030204" pitchFamily="18" charset="0"/>
                            <a:ea typeface="Cambria Math" panose="02040503050406030204" pitchFamily="18" charset="0"/>
                          </a:rPr>
                          <m:t>1</m:t>
                        </m:r>
                      </m:sub>
                    </m:sSub>
                    <m:r>
                      <a:rPr lang="en-US" sz="2400" i="1">
                        <a:solidFill>
                          <a:schemeClr val="tx1"/>
                        </a:solidFill>
                        <a:latin typeface="Cambria Math" panose="02040503050406030204" pitchFamily="18" charset="0"/>
                      </a:rPr>
                      <m:t>+…</m:t>
                    </m:r>
                    <m:r>
                      <a:rPr lang="en-US" sz="2400">
                        <a:solidFill>
                          <a:schemeClr val="tx1"/>
                        </a:solidFill>
                        <a:latin typeface="Cambria Math" panose="02040503050406030204" pitchFamily="18" charset="0"/>
                      </a:rPr>
                      <m:t>+</m:t>
                    </m:r>
                    <m:sSub>
                      <m:sSubPr>
                        <m:ctrlPr>
                          <a:rPr lang="en-US" sz="2400" i="1">
                            <a:solidFill>
                              <a:schemeClr val="tx1"/>
                            </a:solidFill>
                            <a:latin typeface="Cambria Math" panose="02040503050406030204" pitchFamily="18" charset="0"/>
                          </a:rPr>
                        </m:ctrlPr>
                      </m:sSubPr>
                      <m:e>
                        <m:sSub>
                          <m:sSubPr>
                            <m:ctrlPr>
                              <a:rPr lang="en-US" sz="2400" i="1">
                                <a:solidFill>
                                  <a:schemeClr val="tx1"/>
                                </a:solidFill>
                                <a:latin typeface="Cambria Math" panose="02040503050406030204" pitchFamily="18" charset="0"/>
                              </a:rPr>
                            </m:ctrlPr>
                          </m:sSubPr>
                          <m:e>
                            <m:r>
                              <a:rPr lang="en-US" sz="2400" i="1">
                                <a:solidFill>
                                  <a:schemeClr val="tx1"/>
                                </a:solidFill>
                                <a:latin typeface="Cambria Math" panose="02040503050406030204" pitchFamily="18" charset="0"/>
                                <a:ea typeface="Cambria Math" panose="02040503050406030204" pitchFamily="18" charset="0"/>
                              </a:rPr>
                              <m:t>𝛽</m:t>
                            </m:r>
                          </m:e>
                          <m:sub>
                            <m:r>
                              <a:rPr lang="en-US" sz="2400" i="1">
                                <a:solidFill>
                                  <a:schemeClr val="tx1"/>
                                </a:solidFill>
                                <a:latin typeface="Cambria Math" panose="02040503050406030204" pitchFamily="18" charset="0"/>
                                <a:ea typeface="Cambria Math" panose="02040503050406030204" pitchFamily="18" charset="0"/>
                              </a:rPr>
                              <m:t>𝑘</m:t>
                            </m:r>
                          </m:sub>
                        </m:sSub>
                        <m:r>
                          <a:rPr lang="en-US" sz="2400" i="1">
                            <a:solidFill>
                              <a:schemeClr val="tx1"/>
                            </a:solidFill>
                            <a:latin typeface="Cambria Math" panose="02040503050406030204" pitchFamily="18" charset="0"/>
                          </a:rPr>
                          <m:t>𝑥</m:t>
                        </m:r>
                      </m:e>
                      <m:sub>
                        <m:r>
                          <a:rPr lang="en-US" sz="2400" i="1">
                            <a:solidFill>
                              <a:schemeClr val="tx1"/>
                            </a:solidFill>
                            <a:latin typeface="Cambria Math" panose="02040503050406030204" pitchFamily="18" charset="0"/>
                          </a:rPr>
                          <m:t>𝑘</m:t>
                        </m:r>
                      </m:sub>
                    </m:sSub>
                  </m:oMath>
                </a14:m>
                <a:r>
                  <a:rPr lang="en-US" sz="2400" dirty="0">
                    <a:solidFill>
                      <a:schemeClr val="tx1"/>
                    </a:solidFill>
                  </a:rPr>
                  <a:t>.      </a:t>
                </a:r>
              </a:p>
            </p:txBody>
          </p:sp>
        </mc:Choice>
        <mc:Fallback xmlns="">
          <p:sp>
            <p:nvSpPr>
              <p:cNvPr id="3" name="Subtitle 2">
                <a:extLst>
                  <a:ext uri="{FF2B5EF4-FFF2-40B4-BE49-F238E27FC236}">
                    <a16:creationId xmlns:a16="http://schemas.microsoft.com/office/drawing/2014/main" id="{937977FE-7060-4554-8802-D380BB4E77D1}"/>
                  </a:ext>
                </a:extLst>
              </p:cNvPr>
              <p:cNvSpPr>
                <a:spLocks noGrp="1" noRot="1" noChangeAspect="1" noMove="1" noResize="1" noEditPoints="1" noAdjustHandles="1" noChangeArrowheads="1" noChangeShapeType="1" noTextEdit="1"/>
              </p:cNvSpPr>
              <p:nvPr>
                <p:ph type="subTitle" idx="1"/>
              </p:nvPr>
            </p:nvSpPr>
            <p:spPr>
              <a:xfrm>
                <a:off x="407195" y="1234359"/>
                <a:ext cx="11347484" cy="4055498"/>
              </a:xfrm>
              <a:blipFill>
                <a:blip r:embed="rId2"/>
                <a:stretch>
                  <a:fillRect l="-860" t="-1201" b="-19520"/>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6945921A-0121-4C65-A3D5-BE935A003C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983914" y="1123919"/>
            <a:ext cx="10349837" cy="120423"/>
          </a:xfrm>
          <a:prstGeom prst="rect">
            <a:avLst/>
          </a:prstGeom>
        </p:spPr>
      </p:pic>
      <p:pic>
        <p:nvPicPr>
          <p:cNvPr id="6" name="Picture 5">
            <a:extLst>
              <a:ext uri="{FF2B5EF4-FFF2-40B4-BE49-F238E27FC236}">
                <a16:creationId xmlns:a16="http://schemas.microsoft.com/office/drawing/2014/main" id="{E31C9E06-4DF2-4C8A-8EC2-288B53CD12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8433" y="6207334"/>
            <a:ext cx="9771940" cy="113699"/>
          </a:xfrm>
          <a:prstGeom prst="rect">
            <a:avLst/>
          </a:prstGeom>
        </p:spPr>
      </p:pic>
      <p:pic>
        <p:nvPicPr>
          <p:cNvPr id="7" name="Picture 6">
            <a:extLst>
              <a:ext uri="{FF2B5EF4-FFF2-40B4-BE49-F238E27FC236}">
                <a16:creationId xmlns:a16="http://schemas.microsoft.com/office/drawing/2014/main" id="{FA957A3E-914E-4348-8FA3-6F71AA44684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10154" y="6037529"/>
            <a:ext cx="700390" cy="823031"/>
          </a:xfrm>
          <a:prstGeom prst="rect">
            <a:avLst/>
          </a:prstGeom>
        </p:spPr>
      </p:pic>
      <p:sp>
        <p:nvSpPr>
          <p:cNvPr id="8" name="Slide Number Placeholder 3">
            <a:extLst>
              <a:ext uri="{FF2B5EF4-FFF2-40B4-BE49-F238E27FC236}">
                <a16:creationId xmlns:a16="http://schemas.microsoft.com/office/drawing/2014/main" id="{FAC34714-D99F-4A10-B476-5307DDFC7CF6}"/>
              </a:ext>
            </a:extLst>
          </p:cNvPr>
          <p:cNvSpPr txBox="1">
            <a:spLocks/>
          </p:cNvSpPr>
          <p:nvPr/>
        </p:nvSpPr>
        <p:spPr>
          <a:xfrm>
            <a:off x="10807431" y="6081483"/>
            <a:ext cx="526320" cy="569779"/>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3A98EE3D-8CD1-4C3F-BD1C-C98C9596463C}" type="slidenum">
              <a:rPr lang="en-US" sz="2600" smtClean="0">
                <a:solidFill>
                  <a:schemeClr val="bg1"/>
                </a:solidFill>
              </a:rPr>
              <a:pPr algn="ctr"/>
              <a:t>44</a:t>
            </a:fld>
            <a:endParaRPr lang="en-US" sz="2600" dirty="0">
              <a:solidFill>
                <a:schemeClr val="bg1"/>
              </a:solidFill>
            </a:endParaRPr>
          </a:p>
        </p:txBody>
      </p:sp>
    </p:spTree>
    <p:extLst>
      <p:ext uri="{BB962C8B-B14F-4D97-AF65-F5344CB8AC3E}">
        <p14:creationId xmlns:p14="http://schemas.microsoft.com/office/powerpoint/2010/main" val="250674915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E2D6A-EB0F-4F67-8847-35AECB8A3F6B}"/>
              </a:ext>
            </a:extLst>
          </p:cNvPr>
          <p:cNvSpPr>
            <a:spLocks noGrp="1"/>
          </p:cNvSpPr>
          <p:nvPr>
            <p:ph type="ctrTitle"/>
          </p:nvPr>
        </p:nvSpPr>
        <p:spPr>
          <a:xfrm>
            <a:off x="731017" y="458922"/>
            <a:ext cx="10527128" cy="669925"/>
          </a:xfrm>
        </p:spPr>
        <p:txBody>
          <a:bodyPr>
            <a:normAutofit/>
          </a:bodyPr>
          <a:lstStyle/>
          <a:p>
            <a:r>
              <a:rPr lang="en-US" sz="3200" dirty="0"/>
              <a:t>POISSON REGRESSION MODEL: THEORY (CONT.)</a:t>
            </a:r>
          </a:p>
        </p:txBody>
      </p:sp>
      <mc:AlternateContent xmlns:mc="http://schemas.openxmlformats.org/markup-compatibility/2006" xmlns:a14="http://schemas.microsoft.com/office/drawing/2010/main">
        <mc:Choice Requires="a14">
          <p:sp>
            <p:nvSpPr>
              <p:cNvPr id="3" name="Subtitle 2">
                <a:extLst>
                  <a:ext uri="{FF2B5EF4-FFF2-40B4-BE49-F238E27FC236}">
                    <a16:creationId xmlns:a16="http://schemas.microsoft.com/office/drawing/2014/main" id="{937977FE-7060-4554-8802-D380BB4E77D1}"/>
                  </a:ext>
                </a:extLst>
              </p:cNvPr>
              <p:cNvSpPr>
                <a:spLocks noGrp="1"/>
              </p:cNvSpPr>
              <p:nvPr>
                <p:ph type="subTitle" idx="1"/>
              </p:nvPr>
            </p:nvSpPr>
            <p:spPr>
              <a:xfrm>
                <a:off x="447558" y="1316356"/>
                <a:ext cx="11744447" cy="5189410"/>
              </a:xfrm>
            </p:spPr>
            <p:txBody>
              <a:bodyPr>
                <a:normAutofit/>
              </a:bodyPr>
              <a:lstStyle/>
              <a:p>
                <a:pPr marL="342900" indent="-342900" algn="l">
                  <a:buClr>
                    <a:srgbClr val="7030A0"/>
                  </a:buClr>
                  <a:buFont typeface="Wingdings" panose="05000000000000000000" pitchFamily="2" charset="2"/>
                  <a:buChar char="q"/>
                </a:pPr>
                <a:r>
                  <a:rPr lang="en-US" sz="2400" dirty="0">
                    <a:solidFill>
                      <a:schemeClr val="tx1"/>
                    </a:solidFill>
                  </a:rPr>
                  <a:t> </a:t>
                </a:r>
                <a:r>
                  <a:rPr lang="en-US" sz="2600" dirty="0">
                    <a:solidFill>
                      <a:schemeClr val="tx1"/>
                    </a:solidFill>
                  </a:rPr>
                  <a:t>The fitted model is </a:t>
                </a:r>
                <a14:m>
                  <m:oMath xmlns:m="http://schemas.openxmlformats.org/officeDocument/2006/math">
                    <m:acc>
                      <m:accPr>
                        <m:chr m:val="̂"/>
                        <m:ctrlPr>
                          <a:rPr lang="en-US" sz="2400" b="0" i="1" smtClean="0">
                            <a:solidFill>
                              <a:schemeClr val="tx1"/>
                            </a:solidFill>
                            <a:latin typeface="Cambria Math" panose="02040503050406030204" pitchFamily="18" charset="0"/>
                          </a:rPr>
                        </m:ctrlPr>
                      </m:accPr>
                      <m:e>
                        <m:r>
                          <a:rPr lang="en-US" sz="2400" b="0" i="1" smtClean="0">
                            <a:solidFill>
                              <a:schemeClr val="tx1"/>
                            </a:solidFill>
                            <a:latin typeface="Cambria Math" panose="02040503050406030204" pitchFamily="18" charset="0"/>
                            <a:ea typeface="Cambria Math" panose="02040503050406030204" pitchFamily="18" charset="0"/>
                          </a:rPr>
                          <m:t>𝜆</m:t>
                        </m:r>
                      </m:e>
                    </m:acc>
                    <m:r>
                      <a:rPr lang="en-US" sz="2400" b="0" i="1" smtClean="0">
                        <a:solidFill>
                          <a:schemeClr val="tx1"/>
                        </a:solidFill>
                        <a:latin typeface="Cambria Math" panose="02040503050406030204" pitchFamily="18" charset="0"/>
                      </a:rPr>
                      <m:t>=</m:t>
                    </m:r>
                    <m:acc>
                      <m:accPr>
                        <m:chr m:val="̂"/>
                        <m:ctrlPr>
                          <a:rPr lang="en-US" sz="2400" b="0" i="1" smtClean="0">
                            <a:solidFill>
                              <a:schemeClr val="tx1"/>
                            </a:solidFill>
                            <a:latin typeface="Cambria Math" panose="02040503050406030204" pitchFamily="18" charset="0"/>
                          </a:rPr>
                        </m:ctrlPr>
                      </m:accPr>
                      <m:e>
                        <m:r>
                          <a:rPr lang="en-US" sz="2400" b="0" i="1" smtClean="0">
                            <a:solidFill>
                              <a:schemeClr val="tx1"/>
                            </a:solidFill>
                            <a:latin typeface="Cambria Math" panose="02040503050406030204" pitchFamily="18" charset="0"/>
                          </a:rPr>
                          <m:t>𝐸</m:t>
                        </m:r>
                      </m:e>
                    </m:acc>
                    <m:r>
                      <a:rPr lang="en-US" sz="2400" b="0" i="1" smtClean="0">
                        <a:solidFill>
                          <a:schemeClr val="tx1"/>
                        </a:solidFill>
                        <a:latin typeface="Cambria Math" panose="02040503050406030204" pitchFamily="18" charset="0"/>
                      </a:rPr>
                      <m:t>𝑦</m:t>
                    </m:r>
                    <m:r>
                      <a:rPr lang="en-US" sz="2400" b="0" i="1" smtClean="0">
                        <a:solidFill>
                          <a:schemeClr val="tx1"/>
                        </a:solidFill>
                        <a:latin typeface="Cambria Math" panose="02040503050406030204" pitchFamily="18" charset="0"/>
                      </a:rPr>
                      <m:t>=</m:t>
                    </m:r>
                    <m:func>
                      <m:funcPr>
                        <m:ctrlPr>
                          <a:rPr lang="en-US" sz="2400" b="0" i="1" smtClean="0">
                            <a:solidFill>
                              <a:schemeClr val="tx1"/>
                            </a:solidFill>
                            <a:latin typeface="Cambria Math" panose="02040503050406030204" pitchFamily="18" charset="0"/>
                          </a:rPr>
                        </m:ctrlPr>
                      </m:funcPr>
                      <m:fName>
                        <m:r>
                          <m:rPr>
                            <m:sty m:val="p"/>
                          </m:rPr>
                          <a:rPr lang="en-US" sz="2400" b="0" i="0" smtClean="0">
                            <a:solidFill>
                              <a:schemeClr val="tx1"/>
                            </a:solidFill>
                            <a:latin typeface="Cambria Math" panose="02040503050406030204" pitchFamily="18" charset="0"/>
                          </a:rPr>
                          <m:t>exp</m:t>
                        </m:r>
                      </m:fName>
                      <m:e>
                        <m:d>
                          <m:dPr>
                            <m:ctrlPr>
                              <a:rPr lang="en-US" sz="2400" i="1">
                                <a:solidFill>
                                  <a:schemeClr val="tx1"/>
                                </a:solidFill>
                                <a:latin typeface="Cambria Math" panose="02040503050406030204" pitchFamily="18" charset="0"/>
                              </a:rPr>
                            </m:ctrlPr>
                          </m:dPr>
                          <m:e>
                            <m:sSub>
                              <m:sSubPr>
                                <m:ctrlPr>
                                  <a:rPr lang="en-US" sz="2400" i="1">
                                    <a:solidFill>
                                      <a:schemeClr val="tx1"/>
                                    </a:solidFill>
                                    <a:latin typeface="Cambria Math" panose="02040503050406030204" pitchFamily="18" charset="0"/>
                                  </a:rPr>
                                </m:ctrlPr>
                              </m:sSubPr>
                              <m:e>
                                <m:acc>
                                  <m:accPr>
                                    <m:chr m:val="̂"/>
                                    <m:ctrlPr>
                                      <a:rPr lang="en-US" sz="2400" i="1">
                                        <a:solidFill>
                                          <a:schemeClr val="tx1"/>
                                        </a:solidFill>
                                        <a:latin typeface="Cambria Math" panose="02040503050406030204" pitchFamily="18" charset="0"/>
                                      </a:rPr>
                                    </m:ctrlPr>
                                  </m:accPr>
                                  <m:e>
                                    <m:r>
                                      <a:rPr lang="en-US" sz="2400" i="1">
                                        <a:solidFill>
                                          <a:schemeClr val="tx1"/>
                                        </a:solidFill>
                                        <a:latin typeface="Cambria Math" panose="02040503050406030204" pitchFamily="18" charset="0"/>
                                        <a:ea typeface="Cambria Math" panose="02040503050406030204" pitchFamily="18" charset="0"/>
                                      </a:rPr>
                                      <m:t>𝛽</m:t>
                                    </m:r>
                                  </m:e>
                                </m:acc>
                              </m:e>
                              <m:sub>
                                <m:r>
                                  <a:rPr lang="en-US" sz="2400" i="1">
                                    <a:solidFill>
                                      <a:schemeClr val="tx1"/>
                                    </a:solidFill>
                                    <a:latin typeface="Cambria Math" panose="02040503050406030204" pitchFamily="18" charset="0"/>
                                  </a:rPr>
                                  <m:t>0</m:t>
                                </m:r>
                              </m:sub>
                            </m:sSub>
                            <m:r>
                              <a:rPr lang="en-US" sz="2400" i="1">
                                <a:solidFill>
                                  <a:schemeClr val="tx1"/>
                                </a:solidFill>
                                <a:latin typeface="Cambria Math" panose="02040503050406030204" pitchFamily="18" charset="0"/>
                              </a:rPr>
                              <m:t>+</m:t>
                            </m:r>
                            <m:sSub>
                              <m:sSubPr>
                                <m:ctrlPr>
                                  <a:rPr lang="en-US" sz="2400" i="1">
                                    <a:solidFill>
                                      <a:schemeClr val="tx1"/>
                                    </a:solidFill>
                                    <a:latin typeface="Cambria Math" panose="02040503050406030204" pitchFamily="18" charset="0"/>
                                  </a:rPr>
                                </m:ctrlPr>
                              </m:sSubPr>
                              <m:e>
                                <m:acc>
                                  <m:accPr>
                                    <m:chr m:val="̂"/>
                                    <m:ctrlPr>
                                      <a:rPr lang="en-US" sz="2400" i="1">
                                        <a:solidFill>
                                          <a:schemeClr val="tx1"/>
                                        </a:solidFill>
                                        <a:latin typeface="Cambria Math" panose="02040503050406030204" pitchFamily="18" charset="0"/>
                                      </a:rPr>
                                    </m:ctrlPr>
                                  </m:accPr>
                                  <m:e>
                                    <m:r>
                                      <a:rPr lang="en-US" sz="2400" i="1">
                                        <a:solidFill>
                                          <a:schemeClr val="tx1"/>
                                        </a:solidFill>
                                        <a:latin typeface="Cambria Math" panose="02040503050406030204" pitchFamily="18" charset="0"/>
                                        <a:ea typeface="Cambria Math" panose="02040503050406030204" pitchFamily="18" charset="0"/>
                                      </a:rPr>
                                      <m:t>𝛽</m:t>
                                    </m:r>
                                  </m:e>
                                </m:acc>
                              </m:e>
                              <m:sub>
                                <m:r>
                                  <a:rPr lang="en-US" sz="2400" i="1">
                                    <a:solidFill>
                                      <a:schemeClr val="tx1"/>
                                    </a:solidFill>
                                    <a:latin typeface="Cambria Math" panose="02040503050406030204" pitchFamily="18" charset="0"/>
                                  </a:rPr>
                                  <m:t>1</m:t>
                                </m:r>
                              </m:sub>
                            </m:sSub>
                            <m:sSub>
                              <m:sSubPr>
                                <m:ctrlPr>
                                  <a:rPr lang="en-US" sz="2400" i="1">
                                    <a:solidFill>
                                      <a:schemeClr val="tx1"/>
                                    </a:solidFill>
                                    <a:latin typeface="Cambria Math" panose="02040503050406030204" pitchFamily="18" charset="0"/>
                                  </a:rPr>
                                </m:ctrlPr>
                              </m:sSubPr>
                              <m:e>
                                <m:r>
                                  <a:rPr lang="en-US" sz="2400" i="1">
                                    <a:solidFill>
                                      <a:schemeClr val="tx1"/>
                                    </a:solidFill>
                                    <a:latin typeface="Cambria Math" panose="02040503050406030204" pitchFamily="18" charset="0"/>
                                  </a:rPr>
                                  <m:t>𝑥</m:t>
                                </m:r>
                              </m:e>
                              <m:sub>
                                <m:r>
                                  <a:rPr lang="en-US" sz="2400" i="1">
                                    <a:solidFill>
                                      <a:schemeClr val="tx1"/>
                                    </a:solidFill>
                                    <a:latin typeface="Cambria Math" panose="02040503050406030204" pitchFamily="18" charset="0"/>
                                  </a:rPr>
                                  <m:t>1</m:t>
                                </m:r>
                              </m:sub>
                            </m:sSub>
                            <m:r>
                              <a:rPr lang="en-US" sz="2400" i="1">
                                <a:solidFill>
                                  <a:schemeClr val="tx1"/>
                                </a:solidFill>
                                <a:latin typeface="Cambria Math" panose="02040503050406030204" pitchFamily="18" charset="0"/>
                              </a:rPr>
                              <m:t>+…+</m:t>
                            </m:r>
                            <m:sSub>
                              <m:sSubPr>
                                <m:ctrlPr>
                                  <a:rPr lang="en-US" sz="2400" i="1">
                                    <a:solidFill>
                                      <a:schemeClr val="tx1"/>
                                    </a:solidFill>
                                    <a:latin typeface="Cambria Math" panose="02040503050406030204" pitchFamily="18" charset="0"/>
                                  </a:rPr>
                                </m:ctrlPr>
                              </m:sSubPr>
                              <m:e>
                                <m:acc>
                                  <m:accPr>
                                    <m:chr m:val="̂"/>
                                    <m:ctrlPr>
                                      <a:rPr lang="en-US" sz="2400" i="1">
                                        <a:solidFill>
                                          <a:schemeClr val="tx1"/>
                                        </a:solidFill>
                                        <a:latin typeface="Cambria Math" panose="02040503050406030204" pitchFamily="18" charset="0"/>
                                      </a:rPr>
                                    </m:ctrlPr>
                                  </m:accPr>
                                  <m:e>
                                    <m:r>
                                      <a:rPr lang="en-US" sz="2400" i="1">
                                        <a:solidFill>
                                          <a:schemeClr val="tx1"/>
                                        </a:solidFill>
                                        <a:latin typeface="Cambria Math" panose="02040503050406030204" pitchFamily="18" charset="0"/>
                                        <a:ea typeface="Cambria Math" panose="02040503050406030204" pitchFamily="18" charset="0"/>
                                      </a:rPr>
                                      <m:t>𝛽</m:t>
                                    </m:r>
                                  </m:e>
                                </m:acc>
                              </m:e>
                              <m:sub>
                                <m:r>
                                  <a:rPr lang="en-US" sz="2400" i="1">
                                    <a:solidFill>
                                      <a:schemeClr val="tx1"/>
                                    </a:solidFill>
                                    <a:latin typeface="Cambria Math" panose="02040503050406030204" pitchFamily="18" charset="0"/>
                                    <a:ea typeface="Cambria Math" panose="02040503050406030204" pitchFamily="18" charset="0"/>
                                  </a:rPr>
                                  <m:t>𝑘</m:t>
                                </m:r>
                              </m:sub>
                            </m:sSub>
                            <m:sSub>
                              <m:sSubPr>
                                <m:ctrlPr>
                                  <a:rPr lang="en-US" sz="2400" i="1">
                                    <a:solidFill>
                                      <a:schemeClr val="tx1"/>
                                    </a:solidFill>
                                    <a:latin typeface="Cambria Math" panose="02040503050406030204" pitchFamily="18" charset="0"/>
                                    <a:ea typeface="Cambria Math" panose="02040503050406030204" pitchFamily="18" charset="0"/>
                                  </a:rPr>
                                </m:ctrlPr>
                              </m:sSubPr>
                              <m:e>
                                <m:r>
                                  <a:rPr lang="en-US" sz="2400" i="1">
                                    <a:solidFill>
                                      <a:schemeClr val="tx1"/>
                                    </a:solidFill>
                                    <a:latin typeface="Cambria Math" panose="02040503050406030204" pitchFamily="18" charset="0"/>
                                    <a:ea typeface="Cambria Math" panose="02040503050406030204" pitchFamily="18" charset="0"/>
                                  </a:rPr>
                                  <m:t>𝑥</m:t>
                                </m:r>
                              </m:e>
                              <m:sub>
                                <m:r>
                                  <a:rPr lang="en-US" sz="2400" i="1">
                                    <a:solidFill>
                                      <a:schemeClr val="tx1"/>
                                    </a:solidFill>
                                    <a:latin typeface="Cambria Math" panose="02040503050406030204" pitchFamily="18" charset="0"/>
                                    <a:ea typeface="Cambria Math" panose="02040503050406030204" pitchFamily="18" charset="0"/>
                                  </a:rPr>
                                  <m:t>𝑘</m:t>
                                </m:r>
                              </m:sub>
                            </m:sSub>
                          </m:e>
                        </m:d>
                      </m:e>
                    </m:func>
                    <m:r>
                      <a:rPr lang="en-US" sz="2400" b="0" i="1" smtClean="0">
                        <a:solidFill>
                          <a:schemeClr val="tx1"/>
                        </a:solidFill>
                        <a:latin typeface="Cambria Math" panose="02040503050406030204" pitchFamily="18" charset="0"/>
                      </a:rPr>
                      <m:t>.</m:t>
                    </m:r>
                  </m:oMath>
                </a14:m>
                <a:endParaRPr lang="en-US" sz="2400" dirty="0">
                  <a:solidFill>
                    <a:schemeClr val="tx1"/>
                  </a:solidFill>
                </a:endParaRPr>
              </a:p>
              <a:p>
                <a:pPr marL="342900" indent="-342900" algn="l">
                  <a:buFont typeface="Wingdings" panose="05000000000000000000" pitchFamily="2" charset="2"/>
                  <a:buChar char="q"/>
                </a:pPr>
                <a:endParaRPr lang="en-US" sz="800" dirty="0">
                  <a:solidFill>
                    <a:schemeClr val="tx1"/>
                  </a:solidFill>
                </a:endParaRPr>
              </a:p>
              <a:p>
                <a:pPr marL="342900" indent="-342900" algn="l">
                  <a:buClr>
                    <a:srgbClr val="7030A0"/>
                  </a:buClr>
                  <a:buFont typeface="Wingdings" panose="05000000000000000000" pitchFamily="2" charset="2"/>
                  <a:buChar char="q"/>
                </a:pPr>
                <a:r>
                  <a:rPr lang="en-US" sz="2600" dirty="0">
                    <a:solidFill>
                      <a:schemeClr val="tx1"/>
                    </a:solidFill>
                  </a:rPr>
                  <a:t>Prediction:   </a:t>
                </a:r>
                <a14:m>
                  <m:oMath xmlns:m="http://schemas.openxmlformats.org/officeDocument/2006/math">
                    <m:sSup>
                      <m:sSupPr>
                        <m:ctrlPr>
                          <a:rPr lang="en-US" sz="2400" i="1" smtClean="0">
                            <a:solidFill>
                              <a:schemeClr val="tx1"/>
                            </a:solidFill>
                            <a:latin typeface="Cambria Math" panose="02040503050406030204" pitchFamily="18" charset="0"/>
                          </a:rPr>
                        </m:ctrlPr>
                      </m:sSupPr>
                      <m:e>
                        <m:r>
                          <a:rPr lang="en-US" sz="2400" i="1">
                            <a:solidFill>
                              <a:schemeClr val="tx1"/>
                            </a:solidFill>
                            <a:latin typeface="Cambria Math" panose="02040503050406030204" pitchFamily="18" charset="0"/>
                          </a:rPr>
                          <m:t>𝑦</m:t>
                        </m:r>
                      </m:e>
                      <m:sup>
                        <m:r>
                          <a:rPr lang="en-US" sz="2400" i="1">
                            <a:solidFill>
                              <a:schemeClr val="tx1"/>
                            </a:solidFill>
                            <a:latin typeface="Cambria Math" panose="02040503050406030204" pitchFamily="18" charset="0"/>
                          </a:rPr>
                          <m:t>0</m:t>
                        </m:r>
                      </m:sup>
                    </m:sSup>
                    <m:r>
                      <a:rPr lang="en-US" sz="2400" i="1">
                        <a:solidFill>
                          <a:schemeClr val="tx1"/>
                        </a:solidFill>
                        <a:latin typeface="Cambria Math" panose="02040503050406030204" pitchFamily="18" charset="0"/>
                      </a:rPr>
                      <m:t>=</m:t>
                    </m:r>
                    <m:func>
                      <m:funcPr>
                        <m:ctrlPr>
                          <a:rPr lang="en-US" sz="2400" b="0" i="1" smtClean="0">
                            <a:solidFill>
                              <a:schemeClr val="tx1"/>
                            </a:solidFill>
                            <a:latin typeface="Cambria Math" panose="02040503050406030204" pitchFamily="18" charset="0"/>
                          </a:rPr>
                        </m:ctrlPr>
                      </m:funcPr>
                      <m:fName>
                        <m:r>
                          <m:rPr>
                            <m:sty m:val="p"/>
                          </m:rPr>
                          <a:rPr lang="en-US" sz="2400" b="0" i="0" smtClean="0">
                            <a:solidFill>
                              <a:schemeClr val="tx1"/>
                            </a:solidFill>
                            <a:latin typeface="Cambria Math" panose="02040503050406030204" pitchFamily="18" charset="0"/>
                          </a:rPr>
                          <m:t>exp</m:t>
                        </m:r>
                      </m:fName>
                      <m:e>
                        <m:r>
                          <m:rPr>
                            <m:nor/>
                          </m:rPr>
                          <a:rPr lang="en-US" sz="2400" dirty="0">
                            <a:solidFill>
                              <a:schemeClr val="tx1"/>
                            </a:solidFill>
                          </a:rPr>
                          <m:t>(</m:t>
                        </m:r>
                        <m:sSub>
                          <m:sSubPr>
                            <m:ctrlPr>
                              <a:rPr lang="en-US" sz="2400" i="1">
                                <a:solidFill>
                                  <a:schemeClr val="tx1"/>
                                </a:solidFill>
                                <a:latin typeface="Cambria Math" panose="02040503050406030204" pitchFamily="18" charset="0"/>
                              </a:rPr>
                            </m:ctrlPr>
                          </m:sSubPr>
                          <m:e>
                            <m:acc>
                              <m:accPr>
                                <m:chr m:val="̂"/>
                                <m:ctrlPr>
                                  <a:rPr lang="en-US" sz="2400" i="1">
                                    <a:solidFill>
                                      <a:schemeClr val="tx1"/>
                                    </a:solidFill>
                                    <a:latin typeface="Cambria Math" panose="02040503050406030204" pitchFamily="18" charset="0"/>
                                  </a:rPr>
                                </m:ctrlPr>
                              </m:accPr>
                              <m:e>
                                <m:r>
                                  <a:rPr lang="en-US" sz="2400" i="1">
                                    <a:solidFill>
                                      <a:schemeClr val="tx1"/>
                                    </a:solidFill>
                                    <a:latin typeface="Cambria Math"/>
                                    <a:ea typeface="Cambria Math"/>
                                  </a:rPr>
                                  <m:t>𝛽</m:t>
                                </m:r>
                              </m:e>
                            </m:acc>
                          </m:e>
                          <m:sub>
                            <m:r>
                              <a:rPr lang="en-US" sz="2400" i="1">
                                <a:solidFill>
                                  <a:schemeClr val="tx1"/>
                                </a:solidFill>
                                <a:latin typeface="Cambria Math"/>
                              </a:rPr>
                              <m:t>0</m:t>
                            </m:r>
                          </m:sub>
                        </m:sSub>
                        <m:r>
                          <a:rPr lang="en-US" sz="2400" i="1">
                            <a:solidFill>
                              <a:schemeClr val="tx1"/>
                            </a:solidFill>
                            <a:latin typeface="Cambria Math" panose="02040503050406030204" pitchFamily="18" charset="0"/>
                          </a:rPr>
                          <m:t>+</m:t>
                        </m:r>
                        <m:sSub>
                          <m:sSubPr>
                            <m:ctrlPr>
                              <a:rPr lang="en-US" sz="2400" i="1">
                                <a:solidFill>
                                  <a:schemeClr val="tx1"/>
                                </a:solidFill>
                                <a:latin typeface="Cambria Math" panose="02040503050406030204" pitchFamily="18" charset="0"/>
                              </a:rPr>
                            </m:ctrlPr>
                          </m:sSubPr>
                          <m:e>
                            <m:acc>
                              <m:accPr>
                                <m:chr m:val="̂"/>
                                <m:ctrlPr>
                                  <a:rPr lang="en-US" sz="2400" i="1">
                                    <a:solidFill>
                                      <a:schemeClr val="tx1"/>
                                    </a:solidFill>
                                    <a:latin typeface="Cambria Math" panose="02040503050406030204" pitchFamily="18" charset="0"/>
                                  </a:rPr>
                                </m:ctrlPr>
                              </m:accPr>
                              <m:e>
                                <m:r>
                                  <a:rPr lang="en-US" sz="2400" i="1">
                                    <a:solidFill>
                                      <a:schemeClr val="tx1"/>
                                    </a:solidFill>
                                    <a:latin typeface="Cambria Math" panose="02040503050406030204" pitchFamily="18" charset="0"/>
                                    <a:ea typeface="Cambria Math" panose="02040503050406030204" pitchFamily="18" charset="0"/>
                                  </a:rPr>
                                  <m:t>𝛽</m:t>
                                </m:r>
                              </m:e>
                            </m:acc>
                          </m:e>
                          <m:sub>
                            <m:r>
                              <a:rPr lang="en-US" sz="2400" i="1">
                                <a:solidFill>
                                  <a:schemeClr val="tx1"/>
                                </a:solidFill>
                                <a:latin typeface="Cambria Math" panose="02040503050406030204" pitchFamily="18" charset="0"/>
                              </a:rPr>
                              <m:t>1</m:t>
                            </m:r>
                          </m:sub>
                        </m:sSub>
                        <m:sSubSup>
                          <m:sSubSupPr>
                            <m:ctrlPr>
                              <a:rPr lang="en-US" sz="2400" i="1">
                                <a:solidFill>
                                  <a:schemeClr val="tx1"/>
                                </a:solidFill>
                                <a:latin typeface="Cambria Math" panose="02040503050406030204" pitchFamily="18" charset="0"/>
                              </a:rPr>
                            </m:ctrlPr>
                          </m:sSubSupPr>
                          <m:e>
                            <m:r>
                              <a:rPr lang="en-US" sz="2400" i="1">
                                <a:solidFill>
                                  <a:schemeClr val="tx1"/>
                                </a:solidFill>
                                <a:latin typeface="Cambria Math" panose="02040503050406030204" pitchFamily="18" charset="0"/>
                              </a:rPr>
                              <m:t>𝑥</m:t>
                            </m:r>
                          </m:e>
                          <m:sub>
                            <m:r>
                              <a:rPr lang="en-US" sz="2400" i="1">
                                <a:solidFill>
                                  <a:schemeClr val="tx1"/>
                                </a:solidFill>
                                <a:latin typeface="Cambria Math" panose="02040503050406030204" pitchFamily="18" charset="0"/>
                              </a:rPr>
                              <m:t>1</m:t>
                            </m:r>
                          </m:sub>
                          <m:sup>
                            <m:r>
                              <a:rPr lang="en-US" sz="2400" i="1">
                                <a:solidFill>
                                  <a:schemeClr val="tx1"/>
                                </a:solidFill>
                                <a:latin typeface="Cambria Math" panose="02040503050406030204" pitchFamily="18" charset="0"/>
                              </a:rPr>
                              <m:t>0</m:t>
                            </m:r>
                          </m:sup>
                        </m:sSubSup>
                        <m:r>
                          <a:rPr lang="en-US" sz="2400" i="1">
                            <a:solidFill>
                              <a:schemeClr val="tx1"/>
                            </a:solidFill>
                            <a:latin typeface="Cambria Math" panose="02040503050406030204" pitchFamily="18" charset="0"/>
                          </a:rPr>
                          <m:t>+…+</m:t>
                        </m:r>
                        <m:sSub>
                          <m:sSubPr>
                            <m:ctrlPr>
                              <a:rPr lang="en-US" sz="2400" i="1">
                                <a:solidFill>
                                  <a:schemeClr val="tx1"/>
                                </a:solidFill>
                                <a:latin typeface="Cambria Math" panose="02040503050406030204" pitchFamily="18" charset="0"/>
                              </a:rPr>
                            </m:ctrlPr>
                          </m:sSubPr>
                          <m:e>
                            <m:acc>
                              <m:accPr>
                                <m:chr m:val="̂"/>
                                <m:ctrlPr>
                                  <a:rPr lang="en-US" sz="2400" i="1">
                                    <a:solidFill>
                                      <a:schemeClr val="tx1"/>
                                    </a:solidFill>
                                    <a:latin typeface="Cambria Math" panose="02040503050406030204" pitchFamily="18" charset="0"/>
                                  </a:rPr>
                                </m:ctrlPr>
                              </m:accPr>
                              <m:e>
                                <m:r>
                                  <a:rPr lang="en-US" sz="2400" i="1">
                                    <a:solidFill>
                                      <a:schemeClr val="tx1"/>
                                    </a:solidFill>
                                    <a:latin typeface="Cambria Math" panose="02040503050406030204" pitchFamily="18" charset="0"/>
                                    <a:ea typeface="Cambria Math" panose="02040503050406030204" pitchFamily="18" charset="0"/>
                                  </a:rPr>
                                  <m:t>𝛽</m:t>
                                </m:r>
                              </m:e>
                            </m:acc>
                          </m:e>
                          <m:sub>
                            <m:r>
                              <a:rPr lang="en-US" sz="2400" i="1">
                                <a:solidFill>
                                  <a:schemeClr val="tx1"/>
                                </a:solidFill>
                                <a:latin typeface="Cambria Math" panose="02040503050406030204" pitchFamily="18" charset="0"/>
                                <a:ea typeface="Cambria Math" panose="02040503050406030204" pitchFamily="18" charset="0"/>
                              </a:rPr>
                              <m:t>𝑘</m:t>
                            </m:r>
                          </m:sub>
                        </m:sSub>
                        <m:sSubSup>
                          <m:sSubSupPr>
                            <m:ctrlPr>
                              <a:rPr lang="en-US" sz="2400" i="1">
                                <a:solidFill>
                                  <a:schemeClr val="tx1"/>
                                </a:solidFill>
                                <a:latin typeface="Cambria Math" panose="02040503050406030204" pitchFamily="18" charset="0"/>
                              </a:rPr>
                            </m:ctrlPr>
                          </m:sSubSupPr>
                          <m:e>
                            <m:r>
                              <a:rPr lang="en-US" sz="2400" i="1">
                                <a:solidFill>
                                  <a:schemeClr val="tx1"/>
                                </a:solidFill>
                                <a:latin typeface="Cambria Math" panose="02040503050406030204" pitchFamily="18" charset="0"/>
                              </a:rPr>
                              <m:t>𝑥</m:t>
                            </m:r>
                          </m:e>
                          <m:sub>
                            <m:r>
                              <a:rPr lang="en-US" sz="2400" i="1">
                                <a:solidFill>
                                  <a:schemeClr val="tx1"/>
                                </a:solidFill>
                                <a:latin typeface="Cambria Math" panose="02040503050406030204" pitchFamily="18" charset="0"/>
                              </a:rPr>
                              <m:t>𝑘</m:t>
                            </m:r>
                          </m:sub>
                          <m:sup>
                            <m:r>
                              <a:rPr lang="en-US" sz="2400" i="1">
                                <a:solidFill>
                                  <a:schemeClr val="tx1"/>
                                </a:solidFill>
                                <a:latin typeface="Cambria Math" panose="02040503050406030204" pitchFamily="18" charset="0"/>
                              </a:rPr>
                              <m:t>0</m:t>
                            </m:r>
                          </m:sup>
                        </m:sSubSup>
                        <m:r>
                          <m:rPr>
                            <m:nor/>
                          </m:rPr>
                          <a:rPr lang="en-US" sz="2400" dirty="0">
                            <a:solidFill>
                              <a:schemeClr val="tx1"/>
                            </a:solidFill>
                          </a:rPr>
                          <m:t>)</m:t>
                        </m:r>
                      </m:e>
                    </m:func>
                  </m:oMath>
                </a14:m>
                <a:r>
                  <a:rPr lang="en-US" sz="2400" i="1" dirty="0">
                    <a:solidFill>
                      <a:schemeClr val="tx1"/>
                    </a:solidFill>
                  </a:rPr>
                  <a:t> .</a:t>
                </a:r>
              </a:p>
              <a:p>
                <a:pPr marL="342900" indent="-342900" algn="l">
                  <a:buFont typeface="Wingdings" panose="05000000000000000000" pitchFamily="2" charset="2"/>
                  <a:buChar char="q"/>
                </a:pPr>
                <a:endParaRPr lang="en-US" sz="900" i="1" dirty="0">
                  <a:solidFill>
                    <a:schemeClr val="tx1"/>
                  </a:solidFill>
                </a:endParaRPr>
              </a:p>
              <a:p>
                <a:pPr marL="342900" indent="-342900" algn="l">
                  <a:buClr>
                    <a:srgbClr val="7030A0"/>
                  </a:buClr>
                  <a:buFont typeface="Wingdings" panose="05000000000000000000" pitchFamily="2" charset="2"/>
                  <a:buChar char="q"/>
                </a:pPr>
                <a:r>
                  <a:rPr lang="en-US" sz="2600" dirty="0">
                    <a:solidFill>
                      <a:schemeClr val="tx1"/>
                    </a:solidFill>
                  </a:rPr>
                  <a:t>Interpretation of estimated regression coefficients:</a:t>
                </a:r>
              </a:p>
              <a:p>
                <a:pPr algn="l"/>
                <a:r>
                  <a:rPr lang="en-US" sz="2400" dirty="0">
                    <a:solidFill>
                      <a:schemeClr val="tx1"/>
                    </a:solidFill>
                  </a:rPr>
                  <a:t>     </a:t>
                </a:r>
                <a:r>
                  <a:rPr lang="en-US" sz="2400" dirty="0">
                    <a:solidFill>
                      <a:schemeClr val="tx1"/>
                    </a:solidFill>
                    <a:latin typeface="Bodoni MT Black" panose="02070A03080606020203" pitchFamily="18" charset="0"/>
                  </a:rPr>
                  <a:t>•  </a:t>
                </a:r>
                <a:r>
                  <a:rPr lang="en-US" sz="2400" dirty="0">
                    <a:solidFill>
                      <a:schemeClr val="tx1"/>
                    </a:solidFill>
                  </a:rPr>
                  <a:t>If </a:t>
                </a:r>
                <a14:m>
                  <m:oMath xmlns:m="http://schemas.openxmlformats.org/officeDocument/2006/math">
                    <m:sSub>
                      <m:sSubPr>
                        <m:ctrlPr>
                          <a:rPr lang="en-US" sz="2400" i="1">
                            <a:solidFill>
                              <a:schemeClr val="tx1"/>
                            </a:solidFill>
                            <a:latin typeface="Cambria Math" panose="02040503050406030204" pitchFamily="18" charset="0"/>
                          </a:rPr>
                        </m:ctrlPr>
                      </m:sSubPr>
                      <m:e>
                        <m:r>
                          <a:rPr lang="en-US" sz="2400" i="1">
                            <a:solidFill>
                              <a:schemeClr val="tx1"/>
                            </a:solidFill>
                            <a:latin typeface="Cambria Math" panose="02040503050406030204" pitchFamily="18" charset="0"/>
                          </a:rPr>
                          <m:t>𝑥</m:t>
                        </m:r>
                      </m:e>
                      <m:sub>
                        <m:r>
                          <a:rPr lang="en-US" sz="2400" i="1">
                            <a:solidFill>
                              <a:schemeClr val="tx1"/>
                            </a:solidFill>
                            <a:latin typeface="Cambria Math" panose="02040503050406030204" pitchFamily="18" charset="0"/>
                          </a:rPr>
                          <m:t>1</m:t>
                        </m:r>
                      </m:sub>
                    </m:sSub>
                  </m:oMath>
                </a14:m>
                <a:r>
                  <a:rPr lang="en-US" sz="2400" dirty="0">
                    <a:solidFill>
                      <a:schemeClr val="tx1"/>
                    </a:solidFill>
                  </a:rPr>
                  <a:t> is continuous, as </a:t>
                </a:r>
                <a14:m>
                  <m:oMath xmlns:m="http://schemas.openxmlformats.org/officeDocument/2006/math">
                    <m:sSub>
                      <m:sSubPr>
                        <m:ctrlPr>
                          <a:rPr lang="en-US" sz="2400" i="1">
                            <a:solidFill>
                              <a:schemeClr val="tx1"/>
                            </a:solidFill>
                            <a:latin typeface="Cambria Math" panose="02040503050406030204" pitchFamily="18" charset="0"/>
                          </a:rPr>
                        </m:ctrlPr>
                      </m:sSubPr>
                      <m:e>
                        <m:r>
                          <a:rPr lang="en-US" sz="2400" i="1">
                            <a:solidFill>
                              <a:schemeClr val="tx1"/>
                            </a:solidFill>
                            <a:latin typeface="Cambria Math" panose="02040503050406030204" pitchFamily="18" charset="0"/>
                          </a:rPr>
                          <m:t>𝑥</m:t>
                        </m:r>
                      </m:e>
                      <m:sub>
                        <m:r>
                          <a:rPr lang="en-US" sz="2400" i="1">
                            <a:solidFill>
                              <a:schemeClr val="tx1"/>
                            </a:solidFill>
                            <a:latin typeface="Cambria Math" panose="02040503050406030204" pitchFamily="18" charset="0"/>
                          </a:rPr>
                          <m:t>1</m:t>
                        </m:r>
                      </m:sub>
                    </m:sSub>
                  </m:oMath>
                </a14:m>
                <a:r>
                  <a:rPr lang="en-US" sz="2400" dirty="0">
                    <a:solidFill>
                      <a:schemeClr val="tx1"/>
                    </a:solidFill>
                  </a:rPr>
                  <a:t> increases by one unit, the estimated mean response</a:t>
                </a:r>
              </a:p>
              <a:p>
                <a:pPr algn="l"/>
                <a:r>
                  <a:rPr lang="en-US" sz="2400" dirty="0">
                    <a:solidFill>
                      <a:schemeClr val="tx1"/>
                    </a:solidFill>
                  </a:rPr>
                  <a:t>         changes by   </a:t>
                </a:r>
                <a:r>
                  <a:rPr lang="en-US" sz="2200" dirty="0">
                    <a:solidFill>
                      <a:schemeClr val="tx1"/>
                    </a:solidFill>
                  </a:rPr>
                  <a:t> </a:t>
                </a:r>
                <a14:m>
                  <m:oMath xmlns:m="http://schemas.openxmlformats.org/officeDocument/2006/math">
                    <m:f>
                      <m:fPr>
                        <m:ctrlPr>
                          <a:rPr lang="en-US" sz="2400" i="1">
                            <a:solidFill>
                              <a:schemeClr val="tx1"/>
                            </a:solidFill>
                            <a:latin typeface="Cambria Math" panose="02040503050406030204" pitchFamily="18" charset="0"/>
                          </a:rPr>
                        </m:ctrlPr>
                      </m:fPr>
                      <m:num>
                        <m:sSub>
                          <m:sSubPr>
                            <m:ctrlPr>
                              <a:rPr lang="en-US" sz="2400" i="1">
                                <a:solidFill>
                                  <a:schemeClr val="tx1"/>
                                </a:solidFill>
                                <a:latin typeface="Cambria Math" panose="02040503050406030204" pitchFamily="18" charset="0"/>
                              </a:rPr>
                            </m:ctrlPr>
                          </m:sSubPr>
                          <m:e>
                            <m:acc>
                              <m:accPr>
                                <m:chr m:val="̂"/>
                                <m:ctrlPr>
                                  <a:rPr lang="en-US" sz="2400" i="1" smtClean="0">
                                    <a:solidFill>
                                      <a:schemeClr val="tx1"/>
                                    </a:solidFill>
                                    <a:latin typeface="Cambria Math" panose="02040503050406030204" pitchFamily="18" charset="0"/>
                                  </a:rPr>
                                </m:ctrlPr>
                              </m:accPr>
                              <m:e>
                                <m:r>
                                  <a:rPr lang="en-US" sz="2400" i="1" smtClean="0">
                                    <a:solidFill>
                                      <a:schemeClr val="tx1"/>
                                    </a:solidFill>
                                    <a:latin typeface="Cambria Math" panose="02040503050406030204" pitchFamily="18" charset="0"/>
                                    <a:ea typeface="Cambria Math" panose="02040503050406030204" pitchFamily="18" charset="0"/>
                                  </a:rPr>
                                  <m:t>𝜆</m:t>
                                </m:r>
                              </m:e>
                            </m:acc>
                          </m:e>
                          <m:sub>
                            <m:sSub>
                              <m:sSubPr>
                                <m:ctrlPr>
                                  <a:rPr lang="en-US" sz="2400" i="1">
                                    <a:solidFill>
                                      <a:schemeClr val="tx1"/>
                                    </a:solidFill>
                                    <a:latin typeface="Cambria Math" panose="02040503050406030204" pitchFamily="18" charset="0"/>
                                  </a:rPr>
                                </m:ctrlPr>
                              </m:sSubPr>
                              <m:e>
                                <m:r>
                                  <a:rPr lang="en-US" sz="2400" i="1">
                                    <a:solidFill>
                                      <a:schemeClr val="tx1"/>
                                    </a:solidFill>
                                    <a:latin typeface="Cambria Math" panose="02040503050406030204" pitchFamily="18" charset="0"/>
                                  </a:rPr>
                                  <m:t>𝑥</m:t>
                                </m:r>
                              </m:e>
                              <m:sub>
                                <m:r>
                                  <a:rPr lang="en-US" sz="2400" i="1">
                                    <a:solidFill>
                                      <a:schemeClr val="tx1"/>
                                    </a:solidFill>
                                    <a:latin typeface="Cambria Math" panose="02040503050406030204" pitchFamily="18" charset="0"/>
                                  </a:rPr>
                                  <m:t>1</m:t>
                                </m:r>
                              </m:sub>
                            </m:sSub>
                            <m:r>
                              <a:rPr lang="en-US" sz="2400" i="1">
                                <a:solidFill>
                                  <a:schemeClr val="tx1"/>
                                </a:solidFill>
                                <a:latin typeface="Cambria Math" panose="02040503050406030204" pitchFamily="18" charset="0"/>
                              </a:rPr>
                              <m:t>+1</m:t>
                            </m:r>
                          </m:sub>
                        </m:sSub>
                        <m:r>
                          <a:rPr lang="en-US" sz="2400" i="1">
                            <a:solidFill>
                              <a:schemeClr val="tx1"/>
                            </a:solidFill>
                            <a:latin typeface="Cambria Math" panose="02040503050406030204" pitchFamily="18" charset="0"/>
                          </a:rPr>
                          <m:t>−</m:t>
                        </m:r>
                        <m:sSub>
                          <m:sSubPr>
                            <m:ctrlPr>
                              <a:rPr lang="en-US" sz="2400" i="1">
                                <a:solidFill>
                                  <a:schemeClr val="tx1"/>
                                </a:solidFill>
                                <a:latin typeface="Cambria Math" panose="02040503050406030204" pitchFamily="18" charset="0"/>
                              </a:rPr>
                            </m:ctrlPr>
                          </m:sSubPr>
                          <m:e>
                            <m:acc>
                              <m:accPr>
                                <m:chr m:val="̂"/>
                                <m:ctrlPr>
                                  <a:rPr lang="en-US" sz="2400" i="1" smtClean="0">
                                    <a:solidFill>
                                      <a:schemeClr val="tx1"/>
                                    </a:solidFill>
                                    <a:latin typeface="Cambria Math" panose="02040503050406030204" pitchFamily="18" charset="0"/>
                                  </a:rPr>
                                </m:ctrlPr>
                              </m:accPr>
                              <m:e>
                                <m:r>
                                  <a:rPr lang="en-US" sz="2400" i="1" smtClean="0">
                                    <a:solidFill>
                                      <a:schemeClr val="tx1"/>
                                    </a:solidFill>
                                    <a:latin typeface="Cambria Math" panose="02040503050406030204" pitchFamily="18" charset="0"/>
                                    <a:ea typeface="Cambria Math" panose="02040503050406030204" pitchFamily="18" charset="0"/>
                                  </a:rPr>
                                  <m:t>𝜆</m:t>
                                </m:r>
                              </m:e>
                            </m:acc>
                          </m:e>
                          <m:sub>
                            <m:sSub>
                              <m:sSubPr>
                                <m:ctrlPr>
                                  <a:rPr lang="en-US" sz="2400" i="1">
                                    <a:solidFill>
                                      <a:schemeClr val="tx1"/>
                                    </a:solidFill>
                                    <a:latin typeface="Cambria Math" panose="02040503050406030204" pitchFamily="18" charset="0"/>
                                  </a:rPr>
                                </m:ctrlPr>
                              </m:sSubPr>
                              <m:e>
                                <m:r>
                                  <a:rPr lang="en-US" sz="2400" i="1">
                                    <a:solidFill>
                                      <a:schemeClr val="tx1"/>
                                    </a:solidFill>
                                    <a:latin typeface="Cambria Math" panose="02040503050406030204" pitchFamily="18" charset="0"/>
                                  </a:rPr>
                                  <m:t>𝑥</m:t>
                                </m:r>
                              </m:e>
                              <m:sub>
                                <m:r>
                                  <a:rPr lang="en-US" sz="2400" i="1">
                                    <a:solidFill>
                                      <a:schemeClr val="tx1"/>
                                    </a:solidFill>
                                    <a:latin typeface="Cambria Math" panose="02040503050406030204" pitchFamily="18" charset="0"/>
                                  </a:rPr>
                                  <m:t>1</m:t>
                                </m:r>
                              </m:sub>
                            </m:sSub>
                          </m:sub>
                        </m:sSub>
                      </m:num>
                      <m:den>
                        <m:sSub>
                          <m:sSubPr>
                            <m:ctrlPr>
                              <a:rPr lang="en-US" sz="2400" i="1">
                                <a:solidFill>
                                  <a:schemeClr val="tx1"/>
                                </a:solidFill>
                                <a:latin typeface="Cambria Math" panose="02040503050406030204" pitchFamily="18" charset="0"/>
                              </a:rPr>
                            </m:ctrlPr>
                          </m:sSubPr>
                          <m:e>
                            <m:acc>
                              <m:accPr>
                                <m:chr m:val="̂"/>
                                <m:ctrlPr>
                                  <a:rPr lang="en-US" sz="2400" i="1" smtClean="0">
                                    <a:solidFill>
                                      <a:schemeClr val="tx1"/>
                                    </a:solidFill>
                                    <a:latin typeface="Cambria Math" panose="02040503050406030204" pitchFamily="18" charset="0"/>
                                  </a:rPr>
                                </m:ctrlPr>
                              </m:accPr>
                              <m:e>
                                <m:r>
                                  <a:rPr lang="en-US" sz="2400" i="1" smtClean="0">
                                    <a:solidFill>
                                      <a:schemeClr val="tx1"/>
                                    </a:solidFill>
                                    <a:latin typeface="Cambria Math" panose="02040503050406030204" pitchFamily="18" charset="0"/>
                                    <a:ea typeface="Cambria Math" panose="02040503050406030204" pitchFamily="18" charset="0"/>
                                  </a:rPr>
                                  <m:t>𝜆</m:t>
                                </m:r>
                              </m:e>
                            </m:acc>
                          </m:e>
                          <m:sub>
                            <m:sSub>
                              <m:sSubPr>
                                <m:ctrlPr>
                                  <a:rPr lang="en-US" sz="2400" i="1">
                                    <a:solidFill>
                                      <a:schemeClr val="tx1"/>
                                    </a:solidFill>
                                    <a:latin typeface="Cambria Math" panose="02040503050406030204" pitchFamily="18" charset="0"/>
                                  </a:rPr>
                                </m:ctrlPr>
                              </m:sSubPr>
                              <m:e>
                                <m:r>
                                  <a:rPr lang="en-US" sz="2400" i="1">
                                    <a:solidFill>
                                      <a:schemeClr val="tx1"/>
                                    </a:solidFill>
                                    <a:latin typeface="Cambria Math" panose="02040503050406030204" pitchFamily="18" charset="0"/>
                                  </a:rPr>
                                  <m:t>𝑥</m:t>
                                </m:r>
                              </m:e>
                              <m:sub>
                                <m:r>
                                  <a:rPr lang="en-US" sz="2400" i="1">
                                    <a:solidFill>
                                      <a:schemeClr val="tx1"/>
                                    </a:solidFill>
                                    <a:latin typeface="Cambria Math" panose="02040503050406030204" pitchFamily="18" charset="0"/>
                                  </a:rPr>
                                  <m:t>1</m:t>
                                </m:r>
                              </m:sub>
                            </m:sSub>
                          </m:sub>
                        </m:sSub>
                      </m:den>
                    </m:f>
                    <m:r>
                      <a:rPr lang="en-US" sz="2400" i="1">
                        <a:solidFill>
                          <a:schemeClr val="tx1"/>
                        </a:solidFill>
                        <a:latin typeface="Cambria Math" panose="02040503050406030204" pitchFamily="18" charset="0"/>
                        <a:ea typeface="Cambria Math" panose="02040503050406030204" pitchFamily="18" charset="0"/>
                      </a:rPr>
                      <m:t>∙</m:t>
                    </m:r>
                    <m:r>
                      <a:rPr lang="en-US" sz="2400">
                        <a:solidFill>
                          <a:schemeClr val="tx1"/>
                        </a:solidFill>
                        <a:latin typeface="Cambria Math" panose="02040503050406030204" pitchFamily="18" charset="0"/>
                        <a:ea typeface="Cambria Math" panose="02040503050406030204" pitchFamily="18" charset="0"/>
                      </a:rPr>
                      <m:t>100%=</m:t>
                    </m:r>
                    <m:d>
                      <m:dPr>
                        <m:ctrlPr>
                          <a:rPr lang="en-US" sz="2400" i="1">
                            <a:solidFill>
                              <a:schemeClr val="tx1"/>
                            </a:solidFill>
                            <a:latin typeface="Cambria Math" panose="02040503050406030204" pitchFamily="18" charset="0"/>
                          </a:rPr>
                        </m:ctrlPr>
                      </m:dPr>
                      <m:e>
                        <m:func>
                          <m:funcPr>
                            <m:ctrlPr>
                              <a:rPr lang="en-US" sz="2400" b="0" i="1" smtClean="0">
                                <a:solidFill>
                                  <a:schemeClr val="tx1"/>
                                </a:solidFill>
                                <a:latin typeface="Cambria Math" panose="02040503050406030204" pitchFamily="18" charset="0"/>
                              </a:rPr>
                            </m:ctrlPr>
                          </m:funcPr>
                          <m:fName>
                            <m:r>
                              <m:rPr>
                                <m:sty m:val="p"/>
                              </m:rPr>
                              <a:rPr lang="en-US" sz="2400" b="0" i="0" smtClean="0">
                                <a:solidFill>
                                  <a:schemeClr val="tx1"/>
                                </a:solidFill>
                                <a:latin typeface="Cambria Math" panose="02040503050406030204" pitchFamily="18" charset="0"/>
                              </a:rPr>
                              <m:t>exp</m:t>
                            </m:r>
                          </m:fName>
                          <m:e>
                            <m:d>
                              <m:dPr>
                                <m:ctrlPr>
                                  <a:rPr lang="en-US" sz="2400" i="1">
                                    <a:solidFill>
                                      <a:schemeClr val="tx1"/>
                                    </a:solidFill>
                                    <a:latin typeface="Cambria Math" panose="02040503050406030204" pitchFamily="18" charset="0"/>
                                  </a:rPr>
                                </m:ctrlPr>
                              </m:dPr>
                              <m:e>
                                <m:sSub>
                                  <m:sSubPr>
                                    <m:ctrlPr>
                                      <a:rPr lang="en-US" sz="2400" i="1">
                                        <a:solidFill>
                                          <a:schemeClr val="tx1"/>
                                        </a:solidFill>
                                        <a:latin typeface="Cambria Math" panose="02040503050406030204" pitchFamily="18" charset="0"/>
                                      </a:rPr>
                                    </m:ctrlPr>
                                  </m:sSubPr>
                                  <m:e>
                                    <m:acc>
                                      <m:accPr>
                                        <m:chr m:val="̂"/>
                                        <m:ctrlPr>
                                          <a:rPr lang="en-US" sz="2400" i="1">
                                            <a:solidFill>
                                              <a:schemeClr val="tx1"/>
                                            </a:solidFill>
                                            <a:latin typeface="Cambria Math" panose="02040503050406030204" pitchFamily="18" charset="0"/>
                                          </a:rPr>
                                        </m:ctrlPr>
                                      </m:accPr>
                                      <m:e>
                                        <m:r>
                                          <a:rPr lang="en-US" sz="2400" i="1">
                                            <a:solidFill>
                                              <a:schemeClr val="tx1"/>
                                            </a:solidFill>
                                            <a:latin typeface="Cambria Math" panose="02040503050406030204" pitchFamily="18" charset="0"/>
                                            <a:ea typeface="Cambria Math" panose="02040503050406030204" pitchFamily="18" charset="0"/>
                                          </a:rPr>
                                          <m:t>𝛽</m:t>
                                        </m:r>
                                      </m:e>
                                    </m:acc>
                                  </m:e>
                                  <m:sub>
                                    <m:r>
                                      <a:rPr lang="en-US" sz="2400" i="1">
                                        <a:solidFill>
                                          <a:schemeClr val="tx1"/>
                                        </a:solidFill>
                                        <a:latin typeface="Cambria Math" panose="02040503050406030204" pitchFamily="18" charset="0"/>
                                        <a:ea typeface="Cambria Math" panose="02040503050406030204" pitchFamily="18" charset="0"/>
                                      </a:rPr>
                                      <m:t>1</m:t>
                                    </m:r>
                                  </m:sub>
                                </m:sSub>
                              </m:e>
                            </m:d>
                          </m:e>
                        </m:func>
                        <m:r>
                          <a:rPr lang="en-US" sz="2400" i="1">
                            <a:solidFill>
                              <a:schemeClr val="tx1"/>
                            </a:solidFill>
                            <a:latin typeface="Cambria Math" panose="02040503050406030204" pitchFamily="18" charset="0"/>
                          </a:rPr>
                          <m:t>−1</m:t>
                        </m:r>
                      </m:e>
                    </m:d>
                    <m:r>
                      <a:rPr lang="en-US" sz="2400" i="1">
                        <a:solidFill>
                          <a:schemeClr val="tx1"/>
                        </a:solidFill>
                        <a:latin typeface="Cambria Math" panose="02040503050406030204" pitchFamily="18" charset="0"/>
                        <a:ea typeface="Cambria Math" panose="02040503050406030204" pitchFamily="18" charset="0"/>
                      </a:rPr>
                      <m:t>∙100%.</m:t>
                    </m:r>
                  </m:oMath>
                </a14:m>
                <a:endParaRPr lang="en-US" sz="2400" dirty="0">
                  <a:solidFill>
                    <a:schemeClr val="tx1"/>
                  </a:solidFill>
                  <a:ea typeface="Cambria Math" panose="02040503050406030204" pitchFamily="18" charset="0"/>
                </a:endParaRPr>
              </a:p>
              <a:p>
                <a:pPr algn="l"/>
                <a:r>
                  <a:rPr lang="en-US" sz="2400" dirty="0">
                    <a:solidFill>
                      <a:schemeClr val="tx1"/>
                    </a:solidFill>
                    <a:latin typeface="Bodoni MT Black" panose="02070A03080606020203" pitchFamily="18" charset="0"/>
                  </a:rPr>
                  <a:t>   •  </a:t>
                </a:r>
                <a:r>
                  <a:rPr lang="en-US" sz="2400" dirty="0">
                    <a:solidFill>
                      <a:schemeClr val="tx1"/>
                    </a:solidFill>
                  </a:rPr>
                  <a:t>If </a:t>
                </a:r>
                <a14:m>
                  <m:oMath xmlns:m="http://schemas.openxmlformats.org/officeDocument/2006/math">
                    <m:sSub>
                      <m:sSubPr>
                        <m:ctrlPr>
                          <a:rPr lang="en-US" sz="2400" i="1">
                            <a:solidFill>
                              <a:schemeClr val="tx1"/>
                            </a:solidFill>
                            <a:latin typeface="Cambria Math" panose="02040503050406030204" pitchFamily="18" charset="0"/>
                          </a:rPr>
                        </m:ctrlPr>
                      </m:sSubPr>
                      <m:e>
                        <m:r>
                          <a:rPr lang="en-US" sz="2400" i="1">
                            <a:solidFill>
                              <a:schemeClr val="tx1"/>
                            </a:solidFill>
                            <a:latin typeface="Cambria Math" panose="02040503050406030204" pitchFamily="18" charset="0"/>
                          </a:rPr>
                          <m:t>𝑥</m:t>
                        </m:r>
                      </m:e>
                      <m:sub>
                        <m:r>
                          <a:rPr lang="en-US" sz="2400" i="1">
                            <a:solidFill>
                              <a:schemeClr val="tx1"/>
                            </a:solidFill>
                            <a:latin typeface="Cambria Math" panose="02040503050406030204" pitchFamily="18" charset="0"/>
                          </a:rPr>
                          <m:t>1</m:t>
                        </m:r>
                      </m:sub>
                    </m:sSub>
                  </m:oMath>
                </a14:m>
                <a:r>
                  <a:rPr lang="en-US" sz="2400" dirty="0">
                    <a:solidFill>
                      <a:schemeClr val="tx1"/>
                    </a:solidFill>
                  </a:rPr>
                  <a:t> is a 0 -1 variable, the ratio of estimated mean responses for </a:t>
                </a:r>
                <a14:m>
                  <m:oMath xmlns:m="http://schemas.openxmlformats.org/officeDocument/2006/math">
                    <m:sSub>
                      <m:sSubPr>
                        <m:ctrlPr>
                          <a:rPr lang="en-US" sz="2400" i="1">
                            <a:solidFill>
                              <a:schemeClr val="tx1"/>
                            </a:solidFill>
                            <a:latin typeface="Cambria Math" panose="02040503050406030204" pitchFamily="18" charset="0"/>
                          </a:rPr>
                        </m:ctrlPr>
                      </m:sSubPr>
                      <m:e>
                        <m:r>
                          <a:rPr lang="en-US" sz="2400" i="1">
                            <a:solidFill>
                              <a:schemeClr val="tx1"/>
                            </a:solidFill>
                            <a:latin typeface="Cambria Math" panose="02040503050406030204" pitchFamily="18" charset="0"/>
                          </a:rPr>
                          <m:t>𝑥</m:t>
                        </m:r>
                      </m:e>
                      <m:sub>
                        <m:r>
                          <a:rPr lang="en-US" sz="2400" i="1">
                            <a:solidFill>
                              <a:schemeClr val="tx1"/>
                            </a:solidFill>
                            <a:latin typeface="Cambria Math" panose="02040503050406030204" pitchFamily="18" charset="0"/>
                          </a:rPr>
                          <m:t>1</m:t>
                        </m:r>
                      </m:sub>
                    </m:sSub>
                    <m:r>
                      <a:rPr lang="en-US" sz="2400" i="1">
                        <a:solidFill>
                          <a:schemeClr val="tx1"/>
                        </a:solidFill>
                        <a:latin typeface="Cambria Math" panose="02040503050406030204" pitchFamily="18" charset="0"/>
                      </a:rPr>
                      <m:t>=1</m:t>
                    </m:r>
                  </m:oMath>
                </a14:m>
                <a:r>
                  <a:rPr lang="en-US" sz="2400" dirty="0">
                    <a:solidFill>
                      <a:schemeClr val="tx1"/>
                    </a:solidFill>
                  </a:rPr>
                  <a:t> and</a:t>
                </a:r>
              </a:p>
              <a:p>
                <a:pPr algn="l"/>
                <a:r>
                  <a:rPr lang="en-US" sz="2400" dirty="0">
                    <a:solidFill>
                      <a:schemeClr val="tx1"/>
                    </a:solidFill>
                  </a:rPr>
                  <a:t>         </a:t>
                </a:r>
                <a14:m>
                  <m:oMath xmlns:m="http://schemas.openxmlformats.org/officeDocument/2006/math">
                    <m:sSub>
                      <m:sSubPr>
                        <m:ctrlPr>
                          <a:rPr lang="en-US" sz="2400" i="1">
                            <a:solidFill>
                              <a:schemeClr val="tx1"/>
                            </a:solidFill>
                            <a:latin typeface="Cambria Math" panose="02040503050406030204" pitchFamily="18" charset="0"/>
                          </a:rPr>
                        </m:ctrlPr>
                      </m:sSubPr>
                      <m:e>
                        <m:r>
                          <a:rPr lang="en-US" sz="2400" i="1">
                            <a:solidFill>
                              <a:schemeClr val="tx1"/>
                            </a:solidFill>
                            <a:latin typeface="Cambria Math" panose="02040503050406030204" pitchFamily="18" charset="0"/>
                          </a:rPr>
                          <m:t>𝑥</m:t>
                        </m:r>
                      </m:e>
                      <m:sub>
                        <m:r>
                          <a:rPr lang="en-US" sz="2400" i="1">
                            <a:solidFill>
                              <a:schemeClr val="tx1"/>
                            </a:solidFill>
                            <a:latin typeface="Cambria Math" panose="02040503050406030204" pitchFamily="18" charset="0"/>
                          </a:rPr>
                          <m:t>1</m:t>
                        </m:r>
                      </m:sub>
                    </m:sSub>
                    <m:r>
                      <a:rPr lang="en-US" sz="2400" i="1">
                        <a:solidFill>
                          <a:schemeClr val="tx1"/>
                        </a:solidFill>
                        <a:latin typeface="Cambria Math" panose="02040503050406030204" pitchFamily="18" charset="0"/>
                      </a:rPr>
                      <m:t>=</m:t>
                    </m:r>
                  </m:oMath>
                </a14:m>
                <a:r>
                  <a:rPr lang="en-US" sz="2400" dirty="0">
                    <a:solidFill>
                      <a:schemeClr val="tx1"/>
                    </a:solidFill>
                  </a:rPr>
                  <a:t>0 is    </a:t>
                </a:r>
                <a14:m>
                  <m:oMath xmlns:m="http://schemas.openxmlformats.org/officeDocument/2006/math">
                    <m:f>
                      <m:fPr>
                        <m:ctrlPr>
                          <a:rPr lang="en-US" sz="2400" i="1">
                            <a:solidFill>
                              <a:schemeClr val="tx1"/>
                            </a:solidFill>
                            <a:latin typeface="Cambria Math" panose="02040503050406030204" pitchFamily="18" charset="0"/>
                          </a:rPr>
                        </m:ctrlPr>
                      </m:fPr>
                      <m:num>
                        <m:sSub>
                          <m:sSubPr>
                            <m:ctrlPr>
                              <a:rPr lang="en-US" sz="2400" i="1">
                                <a:solidFill>
                                  <a:schemeClr val="tx1"/>
                                </a:solidFill>
                                <a:latin typeface="Cambria Math" panose="02040503050406030204" pitchFamily="18" charset="0"/>
                              </a:rPr>
                            </m:ctrlPr>
                          </m:sSubPr>
                          <m:e>
                            <m:acc>
                              <m:accPr>
                                <m:chr m:val="̂"/>
                                <m:ctrlPr>
                                  <a:rPr lang="en-US" sz="2400" i="1" smtClean="0">
                                    <a:solidFill>
                                      <a:schemeClr val="tx1"/>
                                    </a:solidFill>
                                    <a:latin typeface="Cambria Math" panose="02040503050406030204" pitchFamily="18" charset="0"/>
                                  </a:rPr>
                                </m:ctrlPr>
                              </m:accPr>
                              <m:e>
                                <m:r>
                                  <a:rPr lang="en-US" sz="2400" i="1" smtClean="0">
                                    <a:solidFill>
                                      <a:schemeClr val="tx1"/>
                                    </a:solidFill>
                                    <a:latin typeface="Cambria Math" panose="02040503050406030204" pitchFamily="18" charset="0"/>
                                    <a:ea typeface="Cambria Math" panose="02040503050406030204" pitchFamily="18" charset="0"/>
                                  </a:rPr>
                                  <m:t>𝜆</m:t>
                                </m:r>
                              </m:e>
                            </m:acc>
                          </m:e>
                          <m:sub>
                            <m:sSub>
                              <m:sSubPr>
                                <m:ctrlPr>
                                  <a:rPr lang="en-US" sz="2400" i="1">
                                    <a:solidFill>
                                      <a:schemeClr val="tx1"/>
                                    </a:solidFill>
                                    <a:latin typeface="Cambria Math" panose="02040503050406030204" pitchFamily="18" charset="0"/>
                                    <a:ea typeface="Cambria Math" panose="02040503050406030204" pitchFamily="18" charset="0"/>
                                  </a:rPr>
                                </m:ctrlPr>
                              </m:sSubPr>
                              <m:e>
                                <m:r>
                                  <a:rPr lang="en-US" sz="2400" i="1">
                                    <a:solidFill>
                                      <a:schemeClr val="tx1"/>
                                    </a:solidFill>
                                    <a:latin typeface="Cambria Math" panose="02040503050406030204" pitchFamily="18" charset="0"/>
                                    <a:ea typeface="Cambria Math" panose="02040503050406030204" pitchFamily="18" charset="0"/>
                                  </a:rPr>
                                  <m:t>𝑥</m:t>
                                </m:r>
                              </m:e>
                              <m:sub>
                                <m:r>
                                  <a:rPr lang="en-US" sz="2400" i="1">
                                    <a:solidFill>
                                      <a:schemeClr val="tx1"/>
                                    </a:solidFill>
                                    <a:latin typeface="Cambria Math" panose="02040503050406030204" pitchFamily="18" charset="0"/>
                                    <a:ea typeface="Cambria Math" panose="02040503050406030204" pitchFamily="18" charset="0"/>
                                  </a:rPr>
                                  <m:t>1</m:t>
                                </m:r>
                              </m:sub>
                            </m:sSub>
                            <m:r>
                              <a:rPr lang="en-US" sz="2400" i="1">
                                <a:solidFill>
                                  <a:schemeClr val="tx1"/>
                                </a:solidFill>
                                <a:latin typeface="Cambria Math" panose="02040503050406030204" pitchFamily="18" charset="0"/>
                                <a:ea typeface="Cambria Math" panose="02040503050406030204" pitchFamily="18" charset="0"/>
                              </a:rPr>
                              <m:t>=1</m:t>
                            </m:r>
                          </m:sub>
                        </m:sSub>
                      </m:num>
                      <m:den>
                        <m:sSub>
                          <m:sSubPr>
                            <m:ctrlPr>
                              <a:rPr lang="en-US" sz="2400" i="1">
                                <a:solidFill>
                                  <a:schemeClr val="tx1"/>
                                </a:solidFill>
                                <a:latin typeface="Cambria Math" panose="02040503050406030204" pitchFamily="18" charset="0"/>
                              </a:rPr>
                            </m:ctrlPr>
                          </m:sSubPr>
                          <m:e>
                            <m:acc>
                              <m:accPr>
                                <m:chr m:val="̂"/>
                                <m:ctrlPr>
                                  <a:rPr lang="en-US" sz="2400" i="1" smtClean="0">
                                    <a:solidFill>
                                      <a:schemeClr val="tx1"/>
                                    </a:solidFill>
                                    <a:latin typeface="Cambria Math" panose="02040503050406030204" pitchFamily="18" charset="0"/>
                                  </a:rPr>
                                </m:ctrlPr>
                              </m:accPr>
                              <m:e>
                                <m:r>
                                  <a:rPr lang="en-US" sz="2400" i="1" smtClean="0">
                                    <a:solidFill>
                                      <a:schemeClr val="tx1"/>
                                    </a:solidFill>
                                    <a:latin typeface="Cambria Math" panose="02040503050406030204" pitchFamily="18" charset="0"/>
                                    <a:ea typeface="Cambria Math" panose="02040503050406030204" pitchFamily="18" charset="0"/>
                                  </a:rPr>
                                  <m:t>𝜆</m:t>
                                </m:r>
                              </m:e>
                            </m:acc>
                          </m:e>
                          <m:sub>
                            <m:sSub>
                              <m:sSubPr>
                                <m:ctrlPr>
                                  <a:rPr lang="en-US" sz="2400" i="1">
                                    <a:solidFill>
                                      <a:schemeClr val="tx1"/>
                                    </a:solidFill>
                                    <a:latin typeface="Cambria Math" panose="02040503050406030204" pitchFamily="18" charset="0"/>
                                  </a:rPr>
                                </m:ctrlPr>
                              </m:sSubPr>
                              <m:e>
                                <m:r>
                                  <a:rPr lang="en-US" sz="2400" i="1">
                                    <a:solidFill>
                                      <a:schemeClr val="tx1"/>
                                    </a:solidFill>
                                    <a:latin typeface="Cambria Math" panose="02040503050406030204" pitchFamily="18" charset="0"/>
                                  </a:rPr>
                                  <m:t>𝑥</m:t>
                                </m:r>
                              </m:e>
                              <m:sub>
                                <m:r>
                                  <a:rPr lang="en-US" sz="2400" i="1">
                                    <a:solidFill>
                                      <a:schemeClr val="tx1"/>
                                    </a:solidFill>
                                    <a:latin typeface="Cambria Math" panose="02040503050406030204" pitchFamily="18" charset="0"/>
                                  </a:rPr>
                                  <m:t>1</m:t>
                                </m:r>
                              </m:sub>
                            </m:sSub>
                            <m:r>
                              <a:rPr lang="en-US" sz="2400" i="1">
                                <a:solidFill>
                                  <a:schemeClr val="tx1"/>
                                </a:solidFill>
                                <a:latin typeface="Cambria Math" panose="02040503050406030204" pitchFamily="18" charset="0"/>
                              </a:rPr>
                              <m:t>=0</m:t>
                            </m:r>
                          </m:sub>
                        </m:sSub>
                      </m:den>
                    </m:f>
                    <m:r>
                      <a:rPr lang="en-US" sz="2400" i="1">
                        <a:solidFill>
                          <a:schemeClr val="tx1"/>
                        </a:solidFill>
                        <a:latin typeface="Cambria Math" panose="02040503050406030204" pitchFamily="18" charset="0"/>
                        <a:ea typeface="Cambria Math" panose="02040503050406030204" pitchFamily="18" charset="0"/>
                      </a:rPr>
                      <m:t>∙</m:t>
                    </m:r>
                    <m:r>
                      <a:rPr lang="en-US" sz="2400">
                        <a:solidFill>
                          <a:schemeClr val="tx1"/>
                        </a:solidFill>
                        <a:latin typeface="Cambria Math" panose="02040503050406030204" pitchFamily="18" charset="0"/>
                        <a:ea typeface="Cambria Math" panose="02040503050406030204" pitchFamily="18" charset="0"/>
                      </a:rPr>
                      <m:t>100%=</m:t>
                    </m:r>
                    <m:func>
                      <m:funcPr>
                        <m:ctrlPr>
                          <a:rPr lang="en-US" sz="2400" i="1">
                            <a:solidFill>
                              <a:schemeClr val="tx1"/>
                            </a:solidFill>
                            <a:latin typeface="Cambria Math" panose="02040503050406030204" pitchFamily="18" charset="0"/>
                          </a:rPr>
                        </m:ctrlPr>
                      </m:funcPr>
                      <m:fName>
                        <m:r>
                          <m:rPr>
                            <m:sty m:val="p"/>
                          </m:rPr>
                          <a:rPr lang="en-US" sz="2400">
                            <a:solidFill>
                              <a:schemeClr val="tx1"/>
                            </a:solidFill>
                            <a:latin typeface="Cambria Math" panose="02040503050406030204" pitchFamily="18" charset="0"/>
                          </a:rPr>
                          <m:t>exp</m:t>
                        </m:r>
                      </m:fName>
                      <m:e>
                        <m:d>
                          <m:dPr>
                            <m:ctrlPr>
                              <a:rPr lang="en-US" sz="2400" i="1">
                                <a:solidFill>
                                  <a:schemeClr val="tx1"/>
                                </a:solidFill>
                                <a:latin typeface="Cambria Math" panose="02040503050406030204" pitchFamily="18" charset="0"/>
                              </a:rPr>
                            </m:ctrlPr>
                          </m:dPr>
                          <m:e>
                            <m:sSub>
                              <m:sSubPr>
                                <m:ctrlPr>
                                  <a:rPr lang="en-US" sz="2400" i="1">
                                    <a:solidFill>
                                      <a:schemeClr val="tx1"/>
                                    </a:solidFill>
                                    <a:latin typeface="Cambria Math" panose="02040503050406030204" pitchFamily="18" charset="0"/>
                                  </a:rPr>
                                </m:ctrlPr>
                              </m:sSubPr>
                              <m:e>
                                <m:acc>
                                  <m:accPr>
                                    <m:chr m:val="̂"/>
                                    <m:ctrlPr>
                                      <a:rPr lang="en-US" sz="2400" i="1">
                                        <a:solidFill>
                                          <a:schemeClr val="tx1"/>
                                        </a:solidFill>
                                        <a:latin typeface="Cambria Math" panose="02040503050406030204" pitchFamily="18" charset="0"/>
                                      </a:rPr>
                                    </m:ctrlPr>
                                  </m:accPr>
                                  <m:e>
                                    <m:r>
                                      <a:rPr lang="en-US" sz="2400" i="1">
                                        <a:solidFill>
                                          <a:schemeClr val="tx1"/>
                                        </a:solidFill>
                                        <a:latin typeface="Cambria Math" panose="02040503050406030204" pitchFamily="18" charset="0"/>
                                        <a:ea typeface="Cambria Math" panose="02040503050406030204" pitchFamily="18" charset="0"/>
                                      </a:rPr>
                                      <m:t>𝛽</m:t>
                                    </m:r>
                                  </m:e>
                                </m:acc>
                              </m:e>
                              <m:sub>
                                <m:r>
                                  <a:rPr lang="en-US" sz="2400" i="1">
                                    <a:solidFill>
                                      <a:schemeClr val="tx1"/>
                                    </a:solidFill>
                                    <a:latin typeface="Cambria Math" panose="02040503050406030204" pitchFamily="18" charset="0"/>
                                    <a:ea typeface="Cambria Math" panose="02040503050406030204" pitchFamily="18" charset="0"/>
                                  </a:rPr>
                                  <m:t>1</m:t>
                                </m:r>
                              </m:sub>
                            </m:sSub>
                          </m:e>
                        </m:d>
                      </m:e>
                    </m:func>
                    <m:r>
                      <a:rPr lang="en-US" sz="2400" i="1">
                        <a:solidFill>
                          <a:schemeClr val="tx1"/>
                        </a:solidFill>
                        <a:latin typeface="Cambria Math" panose="02040503050406030204" pitchFamily="18" charset="0"/>
                        <a:ea typeface="Cambria Math" panose="02040503050406030204" pitchFamily="18" charset="0"/>
                      </a:rPr>
                      <m:t>∙100%</m:t>
                    </m:r>
                  </m:oMath>
                </a14:m>
                <a:r>
                  <a:rPr lang="en-US" sz="2400" dirty="0">
                    <a:solidFill>
                      <a:schemeClr val="tx1"/>
                    </a:solidFill>
                    <a:ea typeface="Cambria Math" panose="02040503050406030204" pitchFamily="18" charset="0"/>
                  </a:rPr>
                  <a:t>.</a:t>
                </a:r>
              </a:p>
              <a:p>
                <a:pPr marL="342900" indent="-342900" algn="l">
                  <a:buFont typeface="Wingdings" panose="05000000000000000000" pitchFamily="2" charset="2"/>
                  <a:buChar char="q"/>
                </a:pPr>
                <a:endParaRPr lang="en-US" sz="2400" i="1" dirty="0"/>
              </a:p>
              <a:p>
                <a:pPr marL="342900" indent="-342900" algn="l">
                  <a:buFont typeface="Wingdings" panose="05000000000000000000" pitchFamily="2" charset="2"/>
                  <a:buChar char="q"/>
                </a:pPr>
                <a:endParaRPr lang="en-US" sz="2400" i="1" dirty="0"/>
              </a:p>
              <a:p>
                <a:endParaRPr lang="en-US" sz="2400" i="1" dirty="0"/>
              </a:p>
              <a:p>
                <a:pPr marL="342900" indent="-342900">
                  <a:buFont typeface="Wingdings" panose="05000000000000000000" pitchFamily="2" charset="2"/>
                  <a:buChar char="q"/>
                </a:pPr>
                <a:endParaRPr lang="en-US" sz="1600" dirty="0">
                  <a:solidFill>
                    <a:schemeClr val="bg2">
                      <a:lumMod val="75000"/>
                    </a:schemeClr>
                  </a:solidFill>
                </a:endParaRPr>
              </a:p>
            </p:txBody>
          </p:sp>
        </mc:Choice>
        <mc:Fallback xmlns="">
          <p:sp>
            <p:nvSpPr>
              <p:cNvPr id="3" name="Subtitle 2">
                <a:extLst>
                  <a:ext uri="{FF2B5EF4-FFF2-40B4-BE49-F238E27FC236}">
                    <a16:creationId xmlns:a16="http://schemas.microsoft.com/office/drawing/2014/main" id="{937977FE-7060-4554-8802-D380BB4E77D1}"/>
                  </a:ext>
                </a:extLst>
              </p:cNvPr>
              <p:cNvSpPr>
                <a:spLocks noGrp="1" noRot="1" noChangeAspect="1" noMove="1" noResize="1" noEditPoints="1" noAdjustHandles="1" noChangeArrowheads="1" noChangeShapeType="1" noTextEdit="1"/>
              </p:cNvSpPr>
              <p:nvPr>
                <p:ph type="subTitle" idx="1"/>
              </p:nvPr>
            </p:nvSpPr>
            <p:spPr>
              <a:xfrm>
                <a:off x="447558" y="1316356"/>
                <a:ext cx="11744447" cy="5189410"/>
              </a:xfrm>
              <a:blipFill>
                <a:blip r:embed="rId2"/>
                <a:stretch>
                  <a:fillRect l="-778" t="-823"/>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FF10E7F6-52D2-4600-A5CF-3D650D5847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983914" y="1123919"/>
            <a:ext cx="10349837" cy="120423"/>
          </a:xfrm>
          <a:prstGeom prst="rect">
            <a:avLst/>
          </a:prstGeom>
        </p:spPr>
      </p:pic>
      <p:pic>
        <p:nvPicPr>
          <p:cNvPr id="6" name="Picture 5">
            <a:extLst>
              <a:ext uri="{FF2B5EF4-FFF2-40B4-BE49-F238E27FC236}">
                <a16:creationId xmlns:a16="http://schemas.microsoft.com/office/drawing/2014/main" id="{43C397E3-3334-4E1A-9889-D3F81A9FA2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0754" y="5763140"/>
            <a:ext cx="10349837" cy="120423"/>
          </a:xfrm>
          <a:prstGeom prst="rect">
            <a:avLst/>
          </a:prstGeom>
        </p:spPr>
      </p:pic>
      <p:pic>
        <p:nvPicPr>
          <p:cNvPr id="7" name="Picture 6">
            <a:extLst>
              <a:ext uri="{FF2B5EF4-FFF2-40B4-BE49-F238E27FC236}">
                <a16:creationId xmlns:a16="http://schemas.microsoft.com/office/drawing/2014/main" id="{297DD200-BDFE-407B-AB5D-E71CCF343C0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10154" y="6037529"/>
            <a:ext cx="700390" cy="823031"/>
          </a:xfrm>
          <a:prstGeom prst="rect">
            <a:avLst/>
          </a:prstGeom>
        </p:spPr>
      </p:pic>
      <p:sp>
        <p:nvSpPr>
          <p:cNvPr id="8" name="Slide Number Placeholder 3">
            <a:extLst>
              <a:ext uri="{FF2B5EF4-FFF2-40B4-BE49-F238E27FC236}">
                <a16:creationId xmlns:a16="http://schemas.microsoft.com/office/drawing/2014/main" id="{E06B6E39-6341-468C-98D7-830A319CC8E4}"/>
              </a:ext>
            </a:extLst>
          </p:cNvPr>
          <p:cNvSpPr txBox="1">
            <a:spLocks/>
          </p:cNvSpPr>
          <p:nvPr/>
        </p:nvSpPr>
        <p:spPr>
          <a:xfrm>
            <a:off x="10807431" y="6081483"/>
            <a:ext cx="526320" cy="569779"/>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3A98EE3D-8CD1-4C3F-BD1C-C98C9596463C}" type="slidenum">
              <a:rPr lang="en-US" sz="2600" smtClean="0">
                <a:solidFill>
                  <a:schemeClr val="bg1"/>
                </a:solidFill>
              </a:rPr>
              <a:pPr algn="ctr"/>
              <a:t>45</a:t>
            </a:fld>
            <a:endParaRPr lang="en-US" sz="2600" dirty="0">
              <a:solidFill>
                <a:schemeClr val="bg1"/>
              </a:solidFill>
            </a:endParaRPr>
          </a:p>
        </p:txBody>
      </p:sp>
    </p:spTree>
    <p:extLst>
      <p:ext uri="{BB962C8B-B14F-4D97-AF65-F5344CB8AC3E}">
        <p14:creationId xmlns:p14="http://schemas.microsoft.com/office/powerpoint/2010/main" val="255665509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0DB60B-D44E-469C-B487-1D30FF664CFE}"/>
              </a:ext>
            </a:extLst>
          </p:cNvPr>
          <p:cNvSpPr>
            <a:spLocks noGrp="1"/>
          </p:cNvSpPr>
          <p:nvPr>
            <p:ph type="title"/>
          </p:nvPr>
        </p:nvSpPr>
        <p:spPr>
          <a:xfrm>
            <a:off x="865402" y="604846"/>
            <a:ext cx="3076295" cy="5308599"/>
          </a:xfrm>
        </p:spPr>
        <p:txBody>
          <a:bodyPr>
            <a:normAutofit/>
          </a:bodyPr>
          <a:lstStyle/>
          <a:p>
            <a:r>
              <a:rPr lang="en-US" sz="3200" dirty="0">
                <a:solidFill>
                  <a:srgbClr val="FFFFFF"/>
                </a:solidFill>
              </a:rPr>
              <a:t>EXAMPLE: POISSON REGRESSION</a:t>
            </a:r>
          </a:p>
        </p:txBody>
      </p:sp>
      <p:sp>
        <p:nvSpPr>
          <p:cNvPr id="5" name="TextBox 4">
            <a:extLst>
              <a:ext uri="{FF2B5EF4-FFF2-40B4-BE49-F238E27FC236}">
                <a16:creationId xmlns:a16="http://schemas.microsoft.com/office/drawing/2014/main" id="{1104FC7D-41B2-4C50-8F4E-546885F4BEAB}"/>
              </a:ext>
            </a:extLst>
          </p:cNvPr>
          <p:cNvSpPr txBox="1"/>
          <p:nvPr/>
        </p:nvSpPr>
        <p:spPr>
          <a:xfrm>
            <a:off x="755903" y="1316735"/>
            <a:ext cx="10749541" cy="4370427"/>
          </a:xfrm>
          <a:prstGeom prst="rect">
            <a:avLst/>
          </a:prstGeom>
          <a:noFill/>
        </p:spPr>
        <p:txBody>
          <a:bodyPr wrap="square" rtlCol="0">
            <a:spAutoFit/>
          </a:bodyPr>
          <a:lstStyle/>
          <a:p>
            <a:pPr marL="342900" indent="-342900">
              <a:buClr>
                <a:srgbClr val="7030A0"/>
              </a:buClr>
              <a:buFont typeface="Wingdings" panose="05000000000000000000" pitchFamily="2" charset="2"/>
              <a:buChar char="q"/>
            </a:pPr>
            <a:r>
              <a:rPr lang="en-US" sz="2600" dirty="0"/>
              <a:t>Number of days of hospital stay was recorded for 45 patients along with their gender, age, and history of chronical cardiac illness. The data are </a:t>
            </a:r>
            <a:r>
              <a:rPr lang="en-US" sz="2600" dirty="0">
                <a:hlinkClick r:id="rId2" action="ppaction://hlinkfile"/>
              </a:rPr>
              <a:t>here</a:t>
            </a:r>
            <a:r>
              <a:rPr lang="en-US" sz="2600" dirty="0"/>
              <a:t>.</a:t>
            </a:r>
          </a:p>
          <a:p>
            <a:pPr marL="342900" indent="-342900">
              <a:buFont typeface="Wingdings" panose="05000000000000000000" pitchFamily="2" charset="2"/>
              <a:buChar char="q"/>
            </a:pPr>
            <a:endParaRPr lang="en-US" sz="2400" dirty="0"/>
          </a:p>
          <a:p>
            <a:pPr marL="342900" indent="-342900">
              <a:buClr>
                <a:srgbClr val="7030A0"/>
              </a:buClr>
              <a:buFont typeface="Wingdings" panose="05000000000000000000" pitchFamily="2" charset="2"/>
              <a:buChar char="q"/>
            </a:pPr>
            <a:r>
              <a:rPr lang="en-US" sz="2600" dirty="0"/>
              <a:t>We fit the Poisson regression model.</a:t>
            </a:r>
          </a:p>
          <a:p>
            <a:endParaRPr lang="en-US" sz="2400" dirty="0"/>
          </a:p>
          <a:p>
            <a:r>
              <a:rPr lang="en-US" sz="2000" dirty="0" err="1">
                <a:latin typeface="Courier New" panose="02070309020205020404" pitchFamily="49" charset="0"/>
                <a:cs typeface="Courier New" panose="02070309020205020404" pitchFamily="49" charset="0"/>
              </a:rPr>
              <a:t>hospitalstay.data</a:t>
            </a:r>
            <a:r>
              <a:rPr lang="en-US" sz="2000" dirty="0">
                <a:latin typeface="Courier New" panose="02070309020205020404" pitchFamily="49" charset="0"/>
                <a:cs typeface="Courier New" panose="02070309020205020404" pitchFamily="49" charset="0"/>
              </a:rPr>
              <a:t>&lt;- read.csv(file="./PoissonExampleData.csv", header=TRUE, </a:t>
            </a:r>
            <a:r>
              <a:rPr lang="en-US" sz="2000" dirty="0" err="1">
                <a:latin typeface="Courier New" panose="02070309020205020404" pitchFamily="49" charset="0"/>
                <a:cs typeface="Courier New" panose="02070309020205020404" pitchFamily="49" charset="0"/>
              </a:rPr>
              <a:t>sep</a:t>
            </a:r>
            <a:r>
              <a:rPr lang="en-US" sz="2000" dirty="0">
                <a:latin typeface="Courier New" panose="02070309020205020404" pitchFamily="49" charset="0"/>
                <a:cs typeface="Courier New" panose="02070309020205020404" pitchFamily="49" charset="0"/>
              </a:rPr>
              <a:t>=",")</a:t>
            </a:r>
          </a:p>
          <a:p>
            <a:endParaRPr lang="en-US" sz="2000" dirty="0">
              <a:latin typeface="Courier New" panose="02070309020205020404" pitchFamily="49" charset="0"/>
              <a:cs typeface="Courier New" panose="02070309020205020404" pitchFamily="49" charset="0"/>
            </a:endParaRPr>
          </a:p>
          <a:p>
            <a:r>
              <a:rPr lang="en-US" sz="2000" dirty="0">
                <a:latin typeface="Courier New" panose="02070309020205020404" pitchFamily="49" charset="0"/>
                <a:cs typeface="Courier New" panose="02070309020205020404" pitchFamily="49" charset="0"/>
              </a:rPr>
              <a:t>summary(</a:t>
            </a:r>
            <a:r>
              <a:rPr lang="en-US" sz="2000" dirty="0" err="1">
                <a:latin typeface="Courier New" panose="02070309020205020404" pitchFamily="49" charset="0"/>
                <a:cs typeface="Courier New" panose="02070309020205020404" pitchFamily="49" charset="0"/>
              </a:rPr>
              <a:t>fitted.model</a:t>
            </a:r>
            <a:r>
              <a:rPr lang="en-US" sz="2000" dirty="0">
                <a:latin typeface="Courier New" panose="02070309020205020404" pitchFamily="49" charset="0"/>
                <a:cs typeface="Courier New" panose="02070309020205020404" pitchFamily="49" charset="0"/>
              </a:rPr>
              <a:t>&lt;- </a:t>
            </a:r>
            <a:r>
              <a:rPr lang="en-US" sz="2000" dirty="0" err="1">
                <a:latin typeface="Courier New" panose="02070309020205020404" pitchFamily="49" charset="0"/>
                <a:cs typeface="Courier New" panose="02070309020205020404" pitchFamily="49" charset="0"/>
              </a:rPr>
              <a:t>glm</a:t>
            </a:r>
            <a:r>
              <a:rPr lang="en-US" sz="2000" dirty="0">
                <a:latin typeface="Courier New" panose="02070309020205020404" pitchFamily="49" charset="0"/>
                <a:cs typeface="Courier New" panose="02070309020205020404" pitchFamily="49" charset="0"/>
              </a:rPr>
              <a:t>(days ~ gender + age + illness, data=</a:t>
            </a:r>
            <a:r>
              <a:rPr lang="en-US" sz="2000" dirty="0" err="1">
                <a:latin typeface="Courier New" panose="02070309020205020404" pitchFamily="49" charset="0"/>
                <a:cs typeface="Courier New" panose="02070309020205020404" pitchFamily="49" charset="0"/>
              </a:rPr>
              <a:t>hospitalstay.data</a:t>
            </a:r>
            <a:r>
              <a:rPr lang="en-US" sz="2000" dirty="0">
                <a:latin typeface="Courier New" panose="02070309020205020404" pitchFamily="49" charset="0"/>
                <a:cs typeface="Courier New" panose="02070309020205020404" pitchFamily="49" charset="0"/>
              </a:rPr>
              <a:t>, family=</a:t>
            </a:r>
            <a:r>
              <a:rPr lang="en-US" sz="2000" dirty="0" err="1">
                <a:latin typeface="Courier New" panose="02070309020205020404" pitchFamily="49" charset="0"/>
                <a:cs typeface="Courier New" panose="02070309020205020404" pitchFamily="49" charset="0"/>
              </a:rPr>
              <a:t>poisson</a:t>
            </a:r>
            <a:r>
              <a:rPr lang="en-US" sz="2000" dirty="0">
                <a:latin typeface="Courier New" panose="02070309020205020404" pitchFamily="49" charset="0"/>
                <a:cs typeface="Courier New" panose="02070309020205020404" pitchFamily="49" charset="0"/>
              </a:rPr>
              <a:t>(link=log)))</a:t>
            </a:r>
          </a:p>
          <a:p>
            <a:endParaRPr lang="en-US" sz="2400" dirty="0"/>
          </a:p>
          <a:p>
            <a:endParaRPr lang="en-US" dirty="0"/>
          </a:p>
        </p:txBody>
      </p:sp>
      <p:sp>
        <p:nvSpPr>
          <p:cNvPr id="8" name="Title 1">
            <a:extLst>
              <a:ext uri="{FF2B5EF4-FFF2-40B4-BE49-F238E27FC236}">
                <a16:creationId xmlns:a16="http://schemas.microsoft.com/office/drawing/2014/main" id="{8FDE2D6A-EB0F-4F67-8847-35AECB8A3F6B}"/>
              </a:ext>
            </a:extLst>
          </p:cNvPr>
          <p:cNvSpPr txBox="1">
            <a:spLocks/>
          </p:cNvSpPr>
          <p:nvPr/>
        </p:nvSpPr>
        <p:spPr>
          <a:xfrm>
            <a:off x="731017" y="458922"/>
            <a:ext cx="10527128" cy="66992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200" dirty="0"/>
              <a:t>POISSON REGRESSION MODEL: EXAMPLE</a:t>
            </a: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03549" y="4865339"/>
            <a:ext cx="6144483" cy="1533739"/>
          </a:xfrm>
          <a:prstGeom prst="rect">
            <a:avLst/>
          </a:prstGeom>
        </p:spPr>
      </p:pic>
      <p:sp>
        <p:nvSpPr>
          <p:cNvPr id="10" name="Oval 9"/>
          <p:cNvSpPr/>
          <p:nvPr/>
        </p:nvSpPr>
        <p:spPr>
          <a:xfrm>
            <a:off x="3672663" y="5032207"/>
            <a:ext cx="1426464" cy="156509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04FFA4CF-9B83-4E66-B779-E6FBC17E804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0800000">
            <a:off x="983914" y="1123919"/>
            <a:ext cx="10349837" cy="120423"/>
          </a:xfrm>
          <a:prstGeom prst="rect">
            <a:avLst/>
          </a:prstGeom>
        </p:spPr>
      </p:pic>
      <p:pic>
        <p:nvPicPr>
          <p:cNvPr id="12" name="Picture 11">
            <a:extLst>
              <a:ext uri="{FF2B5EF4-FFF2-40B4-BE49-F238E27FC236}">
                <a16:creationId xmlns:a16="http://schemas.microsoft.com/office/drawing/2014/main" id="{FE7C3265-308E-40DF-BC9F-76226B7AFBE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5902" y="6578995"/>
            <a:ext cx="9679015" cy="112618"/>
          </a:xfrm>
          <a:prstGeom prst="rect">
            <a:avLst/>
          </a:prstGeom>
        </p:spPr>
      </p:pic>
      <p:pic>
        <p:nvPicPr>
          <p:cNvPr id="13" name="Picture 12">
            <a:extLst>
              <a:ext uri="{FF2B5EF4-FFF2-40B4-BE49-F238E27FC236}">
                <a16:creationId xmlns:a16="http://schemas.microsoft.com/office/drawing/2014/main" id="{CDA9E751-4697-468D-A097-A69882EA579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10154" y="6037529"/>
            <a:ext cx="700390" cy="823031"/>
          </a:xfrm>
          <a:prstGeom prst="rect">
            <a:avLst/>
          </a:prstGeom>
        </p:spPr>
      </p:pic>
      <p:sp>
        <p:nvSpPr>
          <p:cNvPr id="14" name="Slide Number Placeholder 3">
            <a:extLst>
              <a:ext uri="{FF2B5EF4-FFF2-40B4-BE49-F238E27FC236}">
                <a16:creationId xmlns:a16="http://schemas.microsoft.com/office/drawing/2014/main" id="{A3C85F44-C219-44FE-BEBE-4E01C2D293B6}"/>
              </a:ext>
            </a:extLst>
          </p:cNvPr>
          <p:cNvSpPr txBox="1">
            <a:spLocks/>
          </p:cNvSpPr>
          <p:nvPr/>
        </p:nvSpPr>
        <p:spPr>
          <a:xfrm>
            <a:off x="10807431" y="6081483"/>
            <a:ext cx="526320" cy="569779"/>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3A98EE3D-8CD1-4C3F-BD1C-C98C9596463C}" type="slidenum">
              <a:rPr lang="en-US" sz="2600" smtClean="0">
                <a:solidFill>
                  <a:schemeClr val="bg1"/>
                </a:solidFill>
              </a:rPr>
              <a:pPr algn="ctr"/>
              <a:t>46</a:t>
            </a:fld>
            <a:endParaRPr lang="en-US" sz="2600" dirty="0">
              <a:solidFill>
                <a:schemeClr val="bg1"/>
              </a:solidFill>
            </a:endParaRPr>
          </a:p>
        </p:txBody>
      </p:sp>
    </p:spTree>
    <p:extLst>
      <p:ext uri="{BB962C8B-B14F-4D97-AF65-F5344CB8AC3E}">
        <p14:creationId xmlns:p14="http://schemas.microsoft.com/office/powerpoint/2010/main" val="319321027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0DB60B-D44E-469C-B487-1D30FF664CFE}"/>
              </a:ext>
            </a:extLst>
          </p:cNvPr>
          <p:cNvSpPr>
            <a:spLocks noGrp="1"/>
          </p:cNvSpPr>
          <p:nvPr>
            <p:ph type="title"/>
          </p:nvPr>
        </p:nvSpPr>
        <p:spPr>
          <a:xfrm>
            <a:off x="310920" y="543886"/>
            <a:ext cx="1761720" cy="5308599"/>
          </a:xfrm>
        </p:spPr>
        <p:txBody>
          <a:bodyPr>
            <a:normAutofit/>
          </a:bodyPr>
          <a:lstStyle/>
          <a:p>
            <a:r>
              <a:rPr lang="en-US" sz="2000" dirty="0">
                <a:solidFill>
                  <a:srgbClr val="FFFFFF"/>
                </a:solidFill>
              </a:rPr>
              <a:t>POISSON REGRESSION</a:t>
            </a:r>
            <a:br>
              <a:rPr lang="en-US" sz="2000" dirty="0">
                <a:solidFill>
                  <a:srgbClr val="FFFFFF"/>
                </a:solidFill>
              </a:rPr>
            </a:br>
            <a:r>
              <a:rPr lang="en-US" sz="2000" dirty="0">
                <a:solidFill>
                  <a:srgbClr val="FFFFFF"/>
                </a:solidFill>
              </a:rPr>
              <a:t>example continues</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1104FC7D-41B2-4C50-8F4E-546885F4BEAB}"/>
                  </a:ext>
                </a:extLst>
              </p:cNvPr>
              <p:cNvSpPr txBox="1"/>
              <p:nvPr/>
            </p:nvSpPr>
            <p:spPr>
              <a:xfrm>
                <a:off x="924718" y="1257128"/>
                <a:ext cx="9886519" cy="4482766"/>
              </a:xfrm>
              <a:prstGeom prst="rect">
                <a:avLst/>
              </a:prstGeom>
              <a:noFill/>
            </p:spPr>
            <p:txBody>
              <a:bodyPr wrap="square" rtlCol="0">
                <a:spAutoFit/>
              </a:bodyPr>
              <a:lstStyle/>
              <a:p>
                <a:endParaRPr lang="en-US" sz="800" dirty="0"/>
              </a:p>
              <a:p>
                <a:pPr marL="285750" indent="-285750">
                  <a:buClr>
                    <a:srgbClr val="7030A0"/>
                  </a:buClr>
                  <a:buFont typeface="Wingdings" panose="05000000000000000000" pitchFamily="2" charset="2"/>
                  <a:buChar char="q"/>
                </a:pPr>
                <a:r>
                  <a:rPr lang="en-US" sz="2600" dirty="0"/>
                  <a:t> We write the fitted model as</a:t>
                </a:r>
              </a:p>
              <a:p>
                <a:pPr/>
                <a14:m>
                  <m:oMathPara xmlns:m="http://schemas.openxmlformats.org/officeDocument/2006/math">
                    <m:oMathParaPr>
                      <m:jc m:val="centerGroup"/>
                    </m:oMathParaPr>
                    <m:oMath xmlns:m="http://schemas.openxmlformats.org/officeDocument/2006/math">
                      <m:acc>
                        <m:accPr>
                          <m:chr m:val="̂"/>
                          <m:ctrlPr>
                            <a:rPr lang="en-US" sz="2400" b="0" i="1" dirty="0" smtClean="0">
                              <a:latin typeface="Cambria Math" panose="02040503050406030204" pitchFamily="18" charset="0"/>
                            </a:rPr>
                          </m:ctrlPr>
                        </m:accPr>
                        <m:e>
                          <m:r>
                            <a:rPr lang="en-US" sz="2400" b="0" i="1" dirty="0" smtClean="0">
                              <a:latin typeface="Cambria Math" panose="02040503050406030204" pitchFamily="18" charset="0"/>
                              <a:ea typeface="Cambria Math" panose="02040503050406030204" pitchFamily="18" charset="0"/>
                            </a:rPr>
                            <m:t>𝜆</m:t>
                          </m:r>
                        </m:e>
                      </m:acc>
                      <m:r>
                        <a:rPr lang="en-US" sz="2400" b="0" i="1" dirty="0" smtClean="0">
                          <a:latin typeface="Cambria Math" panose="02040503050406030204" pitchFamily="18" charset="0"/>
                        </a:rPr>
                        <m:t>=</m:t>
                      </m:r>
                      <m:func>
                        <m:funcPr>
                          <m:ctrlPr>
                            <a:rPr lang="en-US" sz="2400" b="0" i="1" dirty="0" smtClean="0">
                              <a:latin typeface="Cambria Math" panose="02040503050406030204" pitchFamily="18" charset="0"/>
                            </a:rPr>
                          </m:ctrlPr>
                        </m:funcPr>
                        <m:fName>
                          <m:r>
                            <m:rPr>
                              <m:sty m:val="p"/>
                            </m:rPr>
                            <a:rPr lang="en-US" sz="2400" b="0" i="0" dirty="0" smtClean="0">
                              <a:latin typeface="Cambria Math" panose="02040503050406030204" pitchFamily="18" charset="0"/>
                            </a:rPr>
                            <m:t>exp</m:t>
                          </m:r>
                        </m:fName>
                        <m:e>
                          <m:d>
                            <m:dPr>
                              <m:ctrlPr>
                                <a:rPr lang="en-US" sz="2400" b="0" i="1" dirty="0" smtClean="0">
                                  <a:latin typeface="Cambria Math" panose="02040503050406030204" pitchFamily="18" charset="0"/>
                                </a:rPr>
                              </m:ctrlPr>
                            </m:dPr>
                            <m:e>
                              <m:r>
                                <a:rPr lang="en-US" sz="2400" i="1" dirty="0">
                                  <a:latin typeface="Cambria Math" panose="02040503050406030204" pitchFamily="18" charset="0"/>
                                </a:rPr>
                                <m:t>−0.8263+0.2264</m:t>
                              </m:r>
                              <m:r>
                                <a:rPr lang="en-US" sz="2400" i="1" dirty="0" smtClean="0">
                                  <a:latin typeface="Cambria Math" panose="02040503050406030204" pitchFamily="18" charset="0"/>
                                  <a:ea typeface="Cambria Math" panose="02040503050406030204" pitchFamily="18" charset="0"/>
                                </a:rPr>
                                <m:t>∙</m:t>
                              </m:r>
                              <m:r>
                                <a:rPr lang="en-US" sz="2400" b="0" i="1" dirty="0" smtClean="0">
                                  <a:latin typeface="Cambria Math" panose="02040503050406030204" pitchFamily="18" charset="0"/>
                                </a:rPr>
                                <m:t>𝑚𝑎𝑙𝑒</m:t>
                              </m:r>
                              <m:r>
                                <a:rPr lang="en-US" sz="2400" i="1" dirty="0">
                                  <a:latin typeface="Cambria Math" panose="02040503050406030204" pitchFamily="18" charset="0"/>
                                </a:rPr>
                                <m:t>+0.0205</m:t>
                              </m:r>
                              <m:r>
                                <a:rPr lang="en-US" sz="2400" i="1" dirty="0" smtClean="0">
                                  <a:latin typeface="Cambria Math" panose="02040503050406030204" pitchFamily="18" charset="0"/>
                                  <a:ea typeface="Cambria Math" panose="02040503050406030204" pitchFamily="18" charset="0"/>
                                </a:rPr>
                                <m:t>∙</m:t>
                              </m:r>
                              <m:r>
                                <a:rPr lang="en-US" sz="2400" b="0" i="1" dirty="0" smtClean="0">
                                  <a:latin typeface="Cambria Math" panose="02040503050406030204" pitchFamily="18" charset="0"/>
                                  <a:ea typeface="Cambria Math" panose="02040503050406030204" pitchFamily="18" charset="0"/>
                                </a:rPr>
                                <m:t>𝑎𝑔𝑒</m:t>
                              </m:r>
                              <m:r>
                                <a:rPr lang="en-US" sz="2400" i="1" dirty="0">
                                  <a:latin typeface="Cambria Math" panose="02040503050406030204" pitchFamily="18" charset="0"/>
                                </a:rPr>
                                <m:t>+0.4477</m:t>
                              </m:r>
                              <m:r>
                                <a:rPr lang="en-US" sz="2400" i="1" dirty="0" smtClean="0">
                                  <a:latin typeface="Cambria Math" panose="02040503050406030204" pitchFamily="18" charset="0"/>
                                  <a:ea typeface="Cambria Math" panose="02040503050406030204" pitchFamily="18" charset="0"/>
                                </a:rPr>
                                <m:t>∙</m:t>
                              </m:r>
                              <m:r>
                                <a:rPr lang="en-US" sz="2400" b="0" i="1" dirty="0" smtClean="0">
                                  <a:latin typeface="Cambria Math" panose="02040503050406030204" pitchFamily="18" charset="0"/>
                                  <a:ea typeface="Cambria Math" panose="02040503050406030204" pitchFamily="18" charset="0"/>
                                </a:rPr>
                                <m:t>𝑖𝑙𝑙𝑛𝑒𝑠𝑠</m:t>
                              </m:r>
                            </m:e>
                          </m:d>
                        </m:e>
                      </m:func>
                      <m:r>
                        <a:rPr lang="en-US" sz="2400" b="0" i="1" smtClean="0">
                          <a:latin typeface="Cambria Math" panose="02040503050406030204" pitchFamily="18" charset="0"/>
                        </a:rPr>
                        <m:t> .</m:t>
                      </m:r>
                    </m:oMath>
                  </m:oMathPara>
                </a14:m>
                <a:endParaRPr lang="en-US" sz="800" dirty="0"/>
              </a:p>
              <a:p>
                <a:endParaRPr lang="en-US" sz="800" dirty="0"/>
              </a:p>
              <a:p>
                <a:endParaRPr lang="en-US" sz="800" dirty="0"/>
              </a:p>
              <a:p>
                <a:endParaRPr lang="en-US" sz="800" dirty="0"/>
              </a:p>
              <a:p>
                <a:pPr marL="285750" indent="-285750">
                  <a:buClr>
                    <a:srgbClr val="7030A0"/>
                  </a:buClr>
                  <a:buFont typeface="Wingdings" panose="05000000000000000000" pitchFamily="2" charset="2"/>
                  <a:buChar char="q"/>
                </a:pPr>
                <a:r>
                  <a:rPr lang="en-US" sz="2600" dirty="0"/>
                  <a:t> We interpret the estimated regression coefficients. For example,</a:t>
                </a:r>
              </a:p>
              <a:p>
                <a:endParaRPr lang="en-US" sz="1200" dirty="0"/>
              </a:p>
              <a:p>
                <a:pPr marL="285750" indent="-285750">
                  <a:buFont typeface="Wingdings" panose="05000000000000000000" pitchFamily="2" charset="2"/>
                  <a:buChar char="q"/>
                </a:pPr>
                <a:endParaRPr lang="en-US" sz="800" dirty="0"/>
              </a:p>
              <a:p>
                <a:r>
                  <a:rPr lang="en-US" sz="2200" dirty="0"/>
                  <a:t>     </a:t>
                </a:r>
                <a:r>
                  <a:rPr lang="en-US" sz="2200" dirty="0">
                    <a:latin typeface="Segoe UI"/>
                    <a:ea typeface="Segoe UI"/>
                    <a:cs typeface="Segoe UI"/>
                  </a:rPr>
                  <a:t>●  </a:t>
                </a:r>
                <a:r>
                  <a:rPr lang="en-US" sz="2200" dirty="0"/>
                  <a:t>The estimated average length of hospital stay for males is </a:t>
                </a:r>
              </a:p>
              <a:p>
                <a:r>
                  <a:rPr lang="en-US" sz="2200" dirty="0"/>
                  <a:t>            </a:t>
                </a:r>
                <a14:m>
                  <m:oMath xmlns:m="http://schemas.openxmlformats.org/officeDocument/2006/math">
                    <m:func>
                      <m:funcPr>
                        <m:ctrlPr>
                          <a:rPr lang="en-US" sz="2200" b="0" i="1" dirty="0" smtClean="0">
                            <a:latin typeface="Cambria Math" panose="02040503050406030204" pitchFamily="18" charset="0"/>
                          </a:rPr>
                        </m:ctrlPr>
                      </m:funcPr>
                      <m:fName>
                        <m:r>
                          <m:rPr>
                            <m:sty m:val="p"/>
                          </m:rPr>
                          <a:rPr lang="en-US" sz="2200" b="0" i="0" dirty="0" smtClean="0">
                            <a:latin typeface="Cambria Math" panose="02040503050406030204" pitchFamily="18" charset="0"/>
                          </a:rPr>
                          <m:t>exp</m:t>
                        </m:r>
                      </m:fName>
                      <m:e>
                        <m:d>
                          <m:dPr>
                            <m:ctrlPr>
                              <a:rPr lang="en-US" sz="2200" b="0" i="1" dirty="0" smtClean="0">
                                <a:latin typeface="Cambria Math" panose="02040503050406030204" pitchFamily="18" charset="0"/>
                              </a:rPr>
                            </m:ctrlPr>
                          </m:dPr>
                          <m:e>
                            <m:r>
                              <m:rPr>
                                <m:nor/>
                              </m:rPr>
                              <a:rPr lang="en-US" sz="2200" dirty="0"/>
                              <m:t>0.2264</m:t>
                            </m:r>
                          </m:e>
                        </m:d>
                      </m:e>
                    </m:func>
                    <m:r>
                      <a:rPr lang="en-US" sz="2200" i="1" dirty="0" smtClean="0">
                        <a:latin typeface="Cambria Math" panose="02040503050406030204" pitchFamily="18" charset="0"/>
                      </a:rPr>
                      <m:t>· 100% = 125.41% </m:t>
                    </m:r>
                  </m:oMath>
                </a14:m>
                <a:r>
                  <a:rPr lang="en-US" sz="2200" dirty="0"/>
                  <a:t>of that for females.</a:t>
                </a:r>
              </a:p>
              <a:p>
                <a:endParaRPr lang="en-US" sz="1200" dirty="0"/>
              </a:p>
              <a:p>
                <a:r>
                  <a:rPr lang="en-US" sz="2200" dirty="0"/>
                  <a:t>    </a:t>
                </a:r>
                <a:r>
                  <a:rPr lang="en-US" sz="2200" dirty="0">
                    <a:latin typeface="Segoe UI"/>
                    <a:ea typeface="Segoe UI"/>
                    <a:cs typeface="Segoe UI"/>
                  </a:rPr>
                  <a:t>●   </a:t>
                </a:r>
                <a:r>
                  <a:rPr lang="en-US" sz="2200" dirty="0"/>
                  <a:t>For a one-year increase in patient's age, the estimated average number </a:t>
                </a:r>
              </a:p>
              <a:p>
                <a:r>
                  <a:rPr lang="en-US" sz="2200" dirty="0"/>
                  <a:t>           of days of hospital stay increases by </a:t>
                </a:r>
                <a14:m>
                  <m:oMath xmlns:m="http://schemas.openxmlformats.org/officeDocument/2006/math">
                    <m:r>
                      <a:rPr lang="en-US" sz="2200" i="1" dirty="0" smtClean="0">
                        <a:latin typeface="Cambria Math" panose="02040503050406030204" pitchFamily="18" charset="0"/>
                      </a:rPr>
                      <m:t>(</m:t>
                    </m:r>
                    <m:func>
                      <m:funcPr>
                        <m:ctrlPr>
                          <a:rPr lang="en-US" sz="2200" b="0" i="1" dirty="0" smtClean="0">
                            <a:latin typeface="Cambria Math" panose="02040503050406030204" pitchFamily="18" charset="0"/>
                          </a:rPr>
                        </m:ctrlPr>
                      </m:funcPr>
                      <m:fName>
                        <m:r>
                          <m:rPr>
                            <m:sty m:val="p"/>
                          </m:rPr>
                          <a:rPr lang="en-US" sz="2200" b="0" i="0" dirty="0" smtClean="0">
                            <a:latin typeface="Cambria Math" panose="02040503050406030204" pitchFamily="18" charset="0"/>
                          </a:rPr>
                          <m:t>exp</m:t>
                        </m:r>
                      </m:fName>
                      <m:e>
                        <m:d>
                          <m:dPr>
                            <m:ctrlPr>
                              <a:rPr lang="en-US" sz="2200" b="0" i="1" dirty="0" smtClean="0">
                                <a:latin typeface="Cambria Math" panose="02040503050406030204" pitchFamily="18" charset="0"/>
                              </a:rPr>
                            </m:ctrlPr>
                          </m:dPr>
                          <m:e>
                            <m:r>
                              <m:rPr>
                                <m:nor/>
                              </m:rPr>
                              <a:rPr lang="en-US" sz="2200" dirty="0"/>
                              <m:t>0.0205</m:t>
                            </m:r>
                          </m:e>
                        </m:d>
                      </m:e>
                    </m:func>
                    <m:r>
                      <a:rPr lang="en-US" sz="2200" i="1" dirty="0" smtClean="0">
                        <a:latin typeface="Cambria Math" panose="02040503050406030204" pitchFamily="18" charset="0"/>
                      </a:rPr>
                      <m:t>−</m:t>
                    </m:r>
                    <m:r>
                      <a:rPr lang="en-US" sz="2200" i="1" dirty="0">
                        <a:latin typeface="Cambria Math" panose="02040503050406030204" pitchFamily="18" charset="0"/>
                      </a:rPr>
                      <m:t>1)·100% = 2.07%. </m:t>
                    </m:r>
                  </m:oMath>
                </a14:m>
                <a:endParaRPr lang="en-US" sz="2200" dirty="0"/>
              </a:p>
              <a:p>
                <a:endParaRPr lang="en-US" sz="2000" dirty="0"/>
              </a:p>
              <a:p>
                <a:pPr marL="285750" indent="-285750">
                  <a:buFont typeface="Wingdings" panose="05000000000000000000" pitchFamily="2" charset="2"/>
                  <a:buChar char="§"/>
                </a:pPr>
                <a:endParaRPr lang="en-US" sz="2200" dirty="0"/>
              </a:p>
              <a:p>
                <a:pPr marL="285750" indent="-285750">
                  <a:buFont typeface="Wingdings" panose="05000000000000000000" pitchFamily="2" charset="2"/>
                  <a:buChar char="§"/>
                </a:pPr>
                <a:endParaRPr lang="en-US" sz="1400" dirty="0"/>
              </a:p>
            </p:txBody>
          </p:sp>
        </mc:Choice>
        <mc:Fallback xmlns="">
          <p:sp>
            <p:nvSpPr>
              <p:cNvPr id="5" name="TextBox 4">
                <a:extLst>
                  <a:ext uri="{FF2B5EF4-FFF2-40B4-BE49-F238E27FC236}">
                    <a16:creationId xmlns:a16="http://schemas.microsoft.com/office/drawing/2014/main" id="{1104FC7D-41B2-4C50-8F4E-546885F4BEAB}"/>
                  </a:ext>
                </a:extLst>
              </p:cNvPr>
              <p:cNvSpPr txBox="1">
                <a:spLocks noRot="1" noChangeAspect="1" noMove="1" noResize="1" noEditPoints="1" noAdjustHandles="1" noChangeArrowheads="1" noChangeShapeType="1" noTextEdit="1"/>
              </p:cNvSpPr>
              <p:nvPr/>
            </p:nvSpPr>
            <p:spPr>
              <a:xfrm>
                <a:off x="924718" y="1257128"/>
                <a:ext cx="9886519" cy="4482766"/>
              </a:xfrm>
              <a:prstGeom prst="rect">
                <a:avLst/>
              </a:prstGeom>
              <a:blipFill>
                <a:blip r:embed="rId2"/>
                <a:stretch>
                  <a:fillRect l="-987"/>
                </a:stretch>
              </a:blipFill>
            </p:spPr>
            <p:txBody>
              <a:bodyPr/>
              <a:lstStyle/>
              <a:p>
                <a:r>
                  <a:rPr lang="en-US">
                    <a:noFill/>
                  </a:rPr>
                  <a:t> </a:t>
                </a:r>
              </a:p>
            </p:txBody>
          </p:sp>
        </mc:Fallback>
      </mc:AlternateContent>
      <p:sp>
        <p:nvSpPr>
          <p:cNvPr id="6" name="Title 1">
            <a:extLst>
              <a:ext uri="{FF2B5EF4-FFF2-40B4-BE49-F238E27FC236}">
                <a16:creationId xmlns:a16="http://schemas.microsoft.com/office/drawing/2014/main" id="{8FDE2D6A-EB0F-4F67-8847-35AECB8A3F6B}"/>
              </a:ext>
            </a:extLst>
          </p:cNvPr>
          <p:cNvSpPr txBox="1">
            <a:spLocks/>
          </p:cNvSpPr>
          <p:nvPr/>
        </p:nvSpPr>
        <p:spPr>
          <a:xfrm>
            <a:off x="731017" y="458922"/>
            <a:ext cx="10527128" cy="66992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200" dirty="0"/>
              <a:t>POISSON REGRESSION MODEL: EXAMPLE (CONT.)</a:t>
            </a:r>
          </a:p>
        </p:txBody>
      </p:sp>
      <p:pic>
        <p:nvPicPr>
          <p:cNvPr id="7" name="Picture 6">
            <a:extLst>
              <a:ext uri="{FF2B5EF4-FFF2-40B4-BE49-F238E27FC236}">
                <a16:creationId xmlns:a16="http://schemas.microsoft.com/office/drawing/2014/main" id="{180ECBD1-0A65-4DD8-9DF2-4654D3D46B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983914" y="1123919"/>
            <a:ext cx="10349837" cy="120423"/>
          </a:xfrm>
          <a:prstGeom prst="rect">
            <a:avLst/>
          </a:prstGeom>
        </p:spPr>
      </p:pic>
      <p:pic>
        <p:nvPicPr>
          <p:cNvPr id="8" name="Picture 7">
            <a:extLst>
              <a:ext uri="{FF2B5EF4-FFF2-40B4-BE49-F238E27FC236}">
                <a16:creationId xmlns:a16="http://schemas.microsoft.com/office/drawing/2014/main" id="{EB9F0024-45C0-4954-BE06-7C0C097273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0122" y="5756233"/>
            <a:ext cx="10349837" cy="120423"/>
          </a:xfrm>
          <a:prstGeom prst="rect">
            <a:avLst/>
          </a:prstGeom>
        </p:spPr>
      </p:pic>
      <p:pic>
        <p:nvPicPr>
          <p:cNvPr id="9" name="Picture 8">
            <a:extLst>
              <a:ext uri="{FF2B5EF4-FFF2-40B4-BE49-F238E27FC236}">
                <a16:creationId xmlns:a16="http://schemas.microsoft.com/office/drawing/2014/main" id="{58EDE4AB-7A37-4260-A666-60F77CA2F90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10154" y="6037529"/>
            <a:ext cx="700390" cy="823031"/>
          </a:xfrm>
          <a:prstGeom prst="rect">
            <a:avLst/>
          </a:prstGeom>
        </p:spPr>
      </p:pic>
      <p:sp>
        <p:nvSpPr>
          <p:cNvPr id="10" name="Slide Number Placeholder 3">
            <a:extLst>
              <a:ext uri="{FF2B5EF4-FFF2-40B4-BE49-F238E27FC236}">
                <a16:creationId xmlns:a16="http://schemas.microsoft.com/office/drawing/2014/main" id="{D8878F79-8DCA-4230-8E92-9488E5D114B0}"/>
              </a:ext>
            </a:extLst>
          </p:cNvPr>
          <p:cNvSpPr txBox="1">
            <a:spLocks/>
          </p:cNvSpPr>
          <p:nvPr/>
        </p:nvSpPr>
        <p:spPr>
          <a:xfrm>
            <a:off x="10807431" y="6081483"/>
            <a:ext cx="526320" cy="569779"/>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3A98EE3D-8CD1-4C3F-BD1C-C98C9596463C}" type="slidenum">
              <a:rPr lang="en-US" sz="2600" smtClean="0">
                <a:solidFill>
                  <a:schemeClr val="bg1"/>
                </a:solidFill>
              </a:rPr>
              <a:pPr algn="ctr"/>
              <a:t>47</a:t>
            </a:fld>
            <a:endParaRPr lang="en-US" sz="2600" dirty="0">
              <a:solidFill>
                <a:schemeClr val="bg1"/>
              </a:solidFill>
            </a:endParaRPr>
          </a:p>
        </p:txBody>
      </p:sp>
    </p:spTree>
    <p:extLst>
      <p:ext uri="{BB962C8B-B14F-4D97-AF65-F5344CB8AC3E}">
        <p14:creationId xmlns:p14="http://schemas.microsoft.com/office/powerpoint/2010/main" val="220704374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0DB60B-D44E-469C-B487-1D30FF664CFE}"/>
              </a:ext>
            </a:extLst>
          </p:cNvPr>
          <p:cNvSpPr>
            <a:spLocks noGrp="1"/>
          </p:cNvSpPr>
          <p:nvPr>
            <p:ph type="title"/>
          </p:nvPr>
        </p:nvSpPr>
        <p:spPr>
          <a:xfrm>
            <a:off x="310920" y="543886"/>
            <a:ext cx="1761720" cy="5308599"/>
          </a:xfrm>
        </p:spPr>
        <p:txBody>
          <a:bodyPr>
            <a:normAutofit/>
          </a:bodyPr>
          <a:lstStyle/>
          <a:p>
            <a:r>
              <a:rPr lang="en-US" sz="2000" dirty="0">
                <a:solidFill>
                  <a:srgbClr val="FFFFFF"/>
                </a:solidFill>
              </a:rPr>
              <a:t>POISSON REGRESSION</a:t>
            </a:r>
            <a:br>
              <a:rPr lang="en-US" sz="2000" dirty="0">
                <a:solidFill>
                  <a:srgbClr val="FFFFFF"/>
                </a:solidFill>
              </a:rPr>
            </a:br>
            <a:r>
              <a:rPr lang="en-US" sz="2000" dirty="0">
                <a:solidFill>
                  <a:srgbClr val="FFFFFF"/>
                </a:solidFill>
              </a:rPr>
              <a:t>example continues</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1104FC7D-41B2-4C50-8F4E-546885F4BEAB}"/>
                  </a:ext>
                </a:extLst>
              </p:cNvPr>
              <p:cNvSpPr txBox="1"/>
              <p:nvPr/>
            </p:nvSpPr>
            <p:spPr>
              <a:xfrm>
                <a:off x="1152723" y="1303588"/>
                <a:ext cx="10333427" cy="4154984"/>
              </a:xfrm>
              <a:prstGeom prst="rect">
                <a:avLst/>
              </a:prstGeom>
              <a:noFill/>
            </p:spPr>
            <p:txBody>
              <a:bodyPr wrap="square" rtlCol="0">
                <a:spAutoFit/>
              </a:bodyPr>
              <a:lstStyle/>
              <a:p>
                <a:endParaRPr lang="en-US" sz="2000" dirty="0"/>
              </a:p>
              <a:p>
                <a:pPr marL="285750" indent="-285750">
                  <a:buClr>
                    <a:srgbClr val="7030A0"/>
                  </a:buClr>
                  <a:buFont typeface="Wingdings" panose="05000000000000000000" pitchFamily="2" charset="2"/>
                  <a:buChar char="q"/>
                </a:pPr>
                <a:r>
                  <a:rPr lang="en-US" sz="2600" dirty="0"/>
                  <a:t>  The predicted length of stay for a 55-year old male with no chronic cardiac illness is computed as </a:t>
                </a:r>
              </a:p>
              <a:p>
                <a:endParaRPr lang="en-US" sz="2600" dirty="0"/>
              </a:p>
              <a:p>
                <a:r>
                  <a:rPr lang="en-US" sz="2400" dirty="0"/>
                  <a:t>                 </a:t>
                </a:r>
                <a14:m>
                  <m:oMath xmlns:m="http://schemas.openxmlformats.org/officeDocument/2006/math">
                    <m:sSup>
                      <m:sSupPr>
                        <m:ctrlPr>
                          <a:rPr lang="en-US" sz="2400" i="1">
                            <a:latin typeface="Cambria Math" panose="02040503050406030204" pitchFamily="18" charset="0"/>
                          </a:rPr>
                        </m:ctrlPr>
                      </m:sSupPr>
                      <m:e>
                        <m:r>
                          <a:rPr lang="en-US" sz="2400" i="1">
                            <a:latin typeface="Cambria Math" panose="02040503050406030204" pitchFamily="18" charset="0"/>
                          </a:rPr>
                          <m:t>𝑦</m:t>
                        </m:r>
                      </m:e>
                      <m:sup>
                        <m:r>
                          <a:rPr lang="en-US" sz="2400" i="1">
                            <a:latin typeface="Cambria Math" panose="02040503050406030204" pitchFamily="18" charset="0"/>
                          </a:rPr>
                          <m:t>0</m:t>
                        </m:r>
                      </m:sup>
                    </m:sSup>
                    <m:r>
                      <a:rPr lang="en-US" sz="2400" i="1">
                        <a:latin typeface="Cambria Math" panose="02040503050406030204" pitchFamily="18" charset="0"/>
                      </a:rPr>
                      <m:t>=</m:t>
                    </m:r>
                    <m:func>
                      <m:funcPr>
                        <m:ctrlPr>
                          <a:rPr lang="en-US" sz="2400" b="0" i="1" smtClean="0">
                            <a:latin typeface="Cambria Math" panose="02040503050406030204" pitchFamily="18" charset="0"/>
                          </a:rPr>
                        </m:ctrlPr>
                      </m:funcPr>
                      <m:fName>
                        <m:r>
                          <m:rPr>
                            <m:sty m:val="p"/>
                          </m:rPr>
                          <a:rPr lang="en-US" sz="2400" b="0" i="0" smtClean="0">
                            <a:latin typeface="Cambria Math" panose="02040503050406030204" pitchFamily="18" charset="0"/>
                          </a:rPr>
                          <m:t>exp</m:t>
                        </m:r>
                      </m:fName>
                      <m:e>
                        <m:d>
                          <m:dPr>
                            <m:ctrlPr>
                              <a:rPr lang="en-US" sz="2400" i="1">
                                <a:latin typeface="Cambria Math" panose="02040503050406030204" pitchFamily="18" charset="0"/>
                              </a:rPr>
                            </m:ctrlPr>
                          </m:dPr>
                          <m:e>
                            <m:r>
                              <m:rPr>
                                <m:nor/>
                              </m:rPr>
                              <a:rPr lang="en-US" sz="2400" dirty="0"/>
                              <m:t>−0.8263+0.2264+0.0205</m:t>
                            </m:r>
                            <m:r>
                              <a:rPr lang="en-US" sz="2400" i="1" dirty="0" smtClean="0">
                                <a:latin typeface="Cambria Math" panose="02040503050406030204" pitchFamily="18" charset="0"/>
                                <a:ea typeface="Cambria Math" panose="02040503050406030204" pitchFamily="18" charset="0"/>
                              </a:rPr>
                              <m:t>∙</m:t>
                            </m:r>
                            <m:r>
                              <m:rPr>
                                <m:nor/>
                              </m:rPr>
                              <a:rPr lang="en-US" sz="2400" dirty="0"/>
                              <m:t>55</m:t>
                            </m:r>
                          </m:e>
                        </m:d>
                      </m:e>
                    </m:func>
                    <m:r>
                      <a:rPr lang="en-US" sz="2400" i="1">
                        <a:latin typeface="Cambria Math" panose="02040503050406030204" pitchFamily="18" charset="0"/>
                      </a:rPr>
                      <m:t>=1.6949</m:t>
                    </m:r>
                  </m:oMath>
                </a14:m>
                <a:r>
                  <a:rPr lang="en-US" sz="2400" dirty="0"/>
                  <a:t>.</a:t>
                </a:r>
              </a:p>
              <a:p>
                <a:endParaRPr lang="en-US" sz="2000" dirty="0"/>
              </a:p>
              <a:p>
                <a:endParaRPr lang="en-US" sz="2000" dirty="0"/>
              </a:p>
              <a:p>
                <a:r>
                  <a:rPr lang="en-US" sz="2000" dirty="0">
                    <a:latin typeface="Courier New" panose="02070309020205020404" pitchFamily="49" charset="0"/>
                    <a:cs typeface="Courier New" panose="02070309020205020404" pitchFamily="49" charset="0"/>
                  </a:rPr>
                  <a:t>print(predict(</a:t>
                </a:r>
                <a:r>
                  <a:rPr lang="en-US" sz="2000" dirty="0" err="1">
                    <a:latin typeface="Courier New" panose="02070309020205020404" pitchFamily="49" charset="0"/>
                    <a:cs typeface="Courier New" panose="02070309020205020404" pitchFamily="49" charset="0"/>
                  </a:rPr>
                  <a:t>fitted.model</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data.frame</a:t>
                </a:r>
                <a:r>
                  <a:rPr lang="en-US" sz="2000" dirty="0">
                    <a:latin typeface="Courier New" panose="02070309020205020404" pitchFamily="49" charset="0"/>
                    <a:cs typeface="Courier New" panose="02070309020205020404" pitchFamily="49" charset="0"/>
                  </a:rPr>
                  <a:t>(gender="M", age=55, illness="no"), type="response"))</a:t>
                </a:r>
              </a:p>
              <a:p>
                <a:endParaRPr lang="en-US" sz="2400" dirty="0"/>
              </a:p>
              <a:p>
                <a:r>
                  <a:rPr lang="en-US" sz="2400" dirty="0"/>
                  <a:t>1.692066</a:t>
                </a:r>
              </a:p>
              <a:p>
                <a:pPr marL="285750" indent="-285750">
                  <a:buFont typeface="Wingdings" panose="05000000000000000000" pitchFamily="2" charset="2"/>
                  <a:buChar char="§"/>
                </a:pPr>
                <a:endParaRPr lang="en-US" sz="1400" dirty="0"/>
              </a:p>
            </p:txBody>
          </p:sp>
        </mc:Choice>
        <mc:Fallback xmlns="">
          <p:sp>
            <p:nvSpPr>
              <p:cNvPr id="5" name="TextBox 4">
                <a:extLst>
                  <a:ext uri="{FF2B5EF4-FFF2-40B4-BE49-F238E27FC236}">
                    <a16:creationId xmlns:a16="http://schemas.microsoft.com/office/drawing/2014/main" id="{1104FC7D-41B2-4C50-8F4E-546885F4BEAB}"/>
                  </a:ext>
                </a:extLst>
              </p:cNvPr>
              <p:cNvSpPr txBox="1">
                <a:spLocks noRot="1" noChangeAspect="1" noMove="1" noResize="1" noEditPoints="1" noAdjustHandles="1" noChangeArrowheads="1" noChangeShapeType="1" noTextEdit="1"/>
              </p:cNvSpPr>
              <p:nvPr/>
            </p:nvSpPr>
            <p:spPr>
              <a:xfrm>
                <a:off x="1152723" y="1303588"/>
                <a:ext cx="10333427" cy="4154984"/>
              </a:xfrm>
              <a:prstGeom prst="rect">
                <a:avLst/>
              </a:prstGeom>
              <a:blipFill>
                <a:blip r:embed="rId2"/>
                <a:stretch>
                  <a:fillRect l="-885"/>
                </a:stretch>
              </a:blipFill>
            </p:spPr>
            <p:txBody>
              <a:bodyPr/>
              <a:lstStyle/>
              <a:p>
                <a:r>
                  <a:rPr lang="en-US">
                    <a:noFill/>
                  </a:rPr>
                  <a:t> </a:t>
                </a:r>
              </a:p>
            </p:txBody>
          </p:sp>
        </mc:Fallback>
      </mc:AlternateContent>
      <p:sp>
        <p:nvSpPr>
          <p:cNvPr id="6" name="Title 1">
            <a:extLst>
              <a:ext uri="{FF2B5EF4-FFF2-40B4-BE49-F238E27FC236}">
                <a16:creationId xmlns:a16="http://schemas.microsoft.com/office/drawing/2014/main" id="{8FDE2D6A-EB0F-4F67-8847-35AECB8A3F6B}"/>
              </a:ext>
            </a:extLst>
          </p:cNvPr>
          <p:cNvSpPr txBox="1">
            <a:spLocks/>
          </p:cNvSpPr>
          <p:nvPr/>
        </p:nvSpPr>
        <p:spPr>
          <a:xfrm>
            <a:off x="731017" y="458922"/>
            <a:ext cx="10527128" cy="66992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200" dirty="0"/>
              <a:t>POISSON REGRESSION MODEL: EXAMPLE (CONT.)</a:t>
            </a:r>
          </a:p>
        </p:txBody>
      </p:sp>
      <p:pic>
        <p:nvPicPr>
          <p:cNvPr id="7" name="Picture 6">
            <a:extLst>
              <a:ext uri="{FF2B5EF4-FFF2-40B4-BE49-F238E27FC236}">
                <a16:creationId xmlns:a16="http://schemas.microsoft.com/office/drawing/2014/main" id="{A80A1D9C-CECC-4A76-97F0-9E5999BD0A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1136313" y="5564925"/>
            <a:ext cx="10349837" cy="120423"/>
          </a:xfrm>
          <a:prstGeom prst="rect">
            <a:avLst/>
          </a:prstGeom>
        </p:spPr>
      </p:pic>
      <p:pic>
        <p:nvPicPr>
          <p:cNvPr id="8" name="Picture 7">
            <a:extLst>
              <a:ext uri="{FF2B5EF4-FFF2-40B4-BE49-F238E27FC236}">
                <a16:creationId xmlns:a16="http://schemas.microsoft.com/office/drawing/2014/main" id="{A306DD89-E515-45E3-AF5D-4F76E35592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1136314" y="1276319"/>
            <a:ext cx="10349837" cy="120423"/>
          </a:xfrm>
          <a:prstGeom prst="rect">
            <a:avLst/>
          </a:prstGeom>
        </p:spPr>
      </p:pic>
      <p:pic>
        <p:nvPicPr>
          <p:cNvPr id="9" name="Picture 8">
            <a:extLst>
              <a:ext uri="{FF2B5EF4-FFF2-40B4-BE49-F238E27FC236}">
                <a16:creationId xmlns:a16="http://schemas.microsoft.com/office/drawing/2014/main" id="{EEC008E4-8F3C-4BD6-A025-98F430D80B9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10154" y="6037529"/>
            <a:ext cx="700390" cy="823031"/>
          </a:xfrm>
          <a:prstGeom prst="rect">
            <a:avLst/>
          </a:prstGeom>
        </p:spPr>
      </p:pic>
      <p:sp>
        <p:nvSpPr>
          <p:cNvPr id="10" name="Slide Number Placeholder 3">
            <a:extLst>
              <a:ext uri="{FF2B5EF4-FFF2-40B4-BE49-F238E27FC236}">
                <a16:creationId xmlns:a16="http://schemas.microsoft.com/office/drawing/2014/main" id="{84F1BF91-D018-47AC-88BB-911D6A7E0ACF}"/>
              </a:ext>
            </a:extLst>
          </p:cNvPr>
          <p:cNvSpPr txBox="1">
            <a:spLocks/>
          </p:cNvSpPr>
          <p:nvPr/>
        </p:nvSpPr>
        <p:spPr>
          <a:xfrm>
            <a:off x="10807431" y="6081483"/>
            <a:ext cx="526320" cy="569779"/>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3A98EE3D-8CD1-4C3F-BD1C-C98C9596463C}" type="slidenum">
              <a:rPr lang="en-US" sz="2600" smtClean="0">
                <a:solidFill>
                  <a:schemeClr val="bg1"/>
                </a:solidFill>
              </a:rPr>
              <a:pPr algn="ctr"/>
              <a:t>48</a:t>
            </a:fld>
            <a:endParaRPr lang="en-US" sz="2600" dirty="0">
              <a:solidFill>
                <a:schemeClr val="bg1"/>
              </a:solidFill>
            </a:endParaRPr>
          </a:p>
        </p:txBody>
      </p:sp>
    </p:spTree>
    <p:extLst>
      <p:ext uri="{BB962C8B-B14F-4D97-AF65-F5344CB8AC3E}">
        <p14:creationId xmlns:p14="http://schemas.microsoft.com/office/powerpoint/2010/main" val="256932147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0DB60B-D44E-469C-B487-1D30FF664CFE}"/>
              </a:ext>
            </a:extLst>
          </p:cNvPr>
          <p:cNvSpPr>
            <a:spLocks noGrp="1"/>
          </p:cNvSpPr>
          <p:nvPr>
            <p:ph type="title"/>
          </p:nvPr>
        </p:nvSpPr>
        <p:spPr>
          <a:xfrm>
            <a:off x="310920" y="543886"/>
            <a:ext cx="1761720" cy="5308599"/>
          </a:xfrm>
        </p:spPr>
        <p:txBody>
          <a:bodyPr>
            <a:normAutofit/>
          </a:bodyPr>
          <a:lstStyle/>
          <a:p>
            <a:r>
              <a:rPr lang="en-US" sz="2000" dirty="0">
                <a:solidFill>
                  <a:srgbClr val="FFFFFF"/>
                </a:solidFill>
              </a:rPr>
              <a:t>POISSON REGRESSION</a:t>
            </a:r>
            <a:br>
              <a:rPr lang="en-US" sz="2000" dirty="0">
                <a:solidFill>
                  <a:srgbClr val="FFFFFF"/>
                </a:solidFill>
              </a:rPr>
            </a:br>
            <a:r>
              <a:rPr lang="en-US" sz="2000" dirty="0">
                <a:solidFill>
                  <a:srgbClr val="FFFFFF"/>
                </a:solidFill>
              </a:rPr>
              <a:t>example continues</a:t>
            </a:r>
          </a:p>
        </p:txBody>
      </p:sp>
      <p:sp>
        <p:nvSpPr>
          <p:cNvPr id="5" name="TextBox 4">
            <a:extLst>
              <a:ext uri="{FF2B5EF4-FFF2-40B4-BE49-F238E27FC236}">
                <a16:creationId xmlns:a16="http://schemas.microsoft.com/office/drawing/2014/main" id="{1104FC7D-41B2-4C50-8F4E-546885F4BEAB}"/>
              </a:ext>
            </a:extLst>
          </p:cNvPr>
          <p:cNvSpPr txBox="1"/>
          <p:nvPr/>
        </p:nvSpPr>
        <p:spPr>
          <a:xfrm>
            <a:off x="858249" y="1410355"/>
            <a:ext cx="10621106" cy="5447645"/>
          </a:xfrm>
          <a:prstGeom prst="rect">
            <a:avLst/>
          </a:prstGeom>
          <a:noFill/>
        </p:spPr>
        <p:txBody>
          <a:bodyPr wrap="square" rtlCol="0">
            <a:spAutoFit/>
          </a:bodyPr>
          <a:lstStyle/>
          <a:p>
            <a:pPr marL="457200" indent="-457200">
              <a:buClr>
                <a:srgbClr val="7030A0"/>
              </a:buClr>
              <a:buFont typeface="Wingdings" panose="05000000000000000000" pitchFamily="2" charset="2"/>
              <a:buChar char="q"/>
            </a:pPr>
            <a:r>
              <a:rPr lang="en-US" sz="2800" dirty="0"/>
              <a:t>A large automobile insurance company is studying the relation</a:t>
            </a:r>
          </a:p>
          <a:p>
            <a:r>
              <a:rPr lang="en-US" sz="2800" dirty="0"/>
              <a:t>between the total number of auto accidents (including minor) that</a:t>
            </a:r>
          </a:p>
          <a:p>
            <a:r>
              <a:rPr lang="en-US" sz="2800" dirty="0"/>
              <a:t>a policyholder had caused, and the policyholder's gender, age, and total number of miles driven (in thousands). The data for 45 randomly chosen policyholders are given </a:t>
            </a:r>
            <a:r>
              <a:rPr lang="en-US" sz="2800" dirty="0">
                <a:hlinkClick r:id="rId2" action="ppaction://hlinkfile"/>
              </a:rPr>
              <a:t>here</a:t>
            </a:r>
            <a:r>
              <a:rPr lang="en-US" sz="2800" dirty="0"/>
              <a:t>.</a:t>
            </a:r>
          </a:p>
          <a:p>
            <a:endParaRPr lang="en-US" sz="2800" dirty="0"/>
          </a:p>
          <a:p>
            <a:pPr marL="514350" indent="-514350">
              <a:buAutoNum type="arabicParenBoth"/>
            </a:pPr>
            <a:r>
              <a:rPr lang="en-US" sz="2800" dirty="0"/>
              <a:t>Write down the fitted Poisson regression model.</a:t>
            </a:r>
          </a:p>
          <a:p>
            <a:pPr marL="514350" indent="-514350">
              <a:buAutoNum type="arabicParenBoth"/>
            </a:pPr>
            <a:r>
              <a:rPr lang="en-US" sz="2800" dirty="0"/>
              <a:t>Interpret estimated regression coefficients.</a:t>
            </a:r>
          </a:p>
          <a:p>
            <a:r>
              <a:rPr lang="en-US" sz="2800" dirty="0"/>
              <a:t>(3) Give a predicted value of the total number of auto accidents caused </a:t>
            </a:r>
          </a:p>
          <a:p>
            <a:r>
              <a:rPr lang="en-US" sz="2800" dirty="0"/>
              <a:t>      by a 35-year-old woman who has driven a total of one hundred </a:t>
            </a:r>
          </a:p>
          <a:p>
            <a:r>
              <a:rPr lang="en-US" sz="2800" dirty="0"/>
              <a:t>      thousand miles.</a:t>
            </a:r>
            <a:endParaRPr lang="en-US" sz="2600" dirty="0"/>
          </a:p>
          <a:p>
            <a:endParaRPr lang="en-US" sz="2600" dirty="0"/>
          </a:p>
          <a:p>
            <a:pPr marL="285750" indent="-285750">
              <a:buFont typeface="Wingdings" panose="05000000000000000000" pitchFamily="2" charset="2"/>
              <a:buChar char="§"/>
            </a:pPr>
            <a:endParaRPr lang="en-US" sz="1400" dirty="0"/>
          </a:p>
        </p:txBody>
      </p:sp>
      <p:sp>
        <p:nvSpPr>
          <p:cNvPr id="6" name="Title 1">
            <a:extLst>
              <a:ext uri="{FF2B5EF4-FFF2-40B4-BE49-F238E27FC236}">
                <a16:creationId xmlns:a16="http://schemas.microsoft.com/office/drawing/2014/main" id="{8FDE2D6A-EB0F-4F67-8847-35AECB8A3F6B}"/>
              </a:ext>
            </a:extLst>
          </p:cNvPr>
          <p:cNvSpPr txBox="1">
            <a:spLocks/>
          </p:cNvSpPr>
          <p:nvPr/>
        </p:nvSpPr>
        <p:spPr>
          <a:xfrm>
            <a:off x="731017" y="458922"/>
            <a:ext cx="10527128" cy="66992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200" dirty="0"/>
              <a:t>POISSON REGRESSION MODEL: EXERCISE</a:t>
            </a:r>
          </a:p>
        </p:txBody>
      </p:sp>
      <p:pic>
        <p:nvPicPr>
          <p:cNvPr id="7" name="Picture 6">
            <a:extLst>
              <a:ext uri="{FF2B5EF4-FFF2-40B4-BE49-F238E27FC236}">
                <a16:creationId xmlns:a16="http://schemas.microsoft.com/office/drawing/2014/main" id="{5A30311D-C5D6-402F-88BB-618902DB3F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983914" y="1123919"/>
            <a:ext cx="10349837" cy="120423"/>
          </a:xfrm>
          <a:prstGeom prst="rect">
            <a:avLst/>
          </a:prstGeom>
        </p:spPr>
      </p:pic>
      <p:pic>
        <p:nvPicPr>
          <p:cNvPr id="8" name="Picture 7">
            <a:extLst>
              <a:ext uri="{FF2B5EF4-FFF2-40B4-BE49-F238E27FC236}">
                <a16:creationId xmlns:a16="http://schemas.microsoft.com/office/drawing/2014/main" id="{B1834D7D-FA50-4DCC-9E34-6FB57E44DE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3913" y="6244776"/>
            <a:ext cx="9494035" cy="110466"/>
          </a:xfrm>
          <a:prstGeom prst="rect">
            <a:avLst/>
          </a:prstGeom>
        </p:spPr>
      </p:pic>
      <p:pic>
        <p:nvPicPr>
          <p:cNvPr id="9" name="Picture 8">
            <a:extLst>
              <a:ext uri="{FF2B5EF4-FFF2-40B4-BE49-F238E27FC236}">
                <a16:creationId xmlns:a16="http://schemas.microsoft.com/office/drawing/2014/main" id="{4BD4BC5E-D1B9-4EEC-8D04-163AB0E1ABD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10154" y="6037529"/>
            <a:ext cx="700390" cy="823031"/>
          </a:xfrm>
          <a:prstGeom prst="rect">
            <a:avLst/>
          </a:prstGeom>
        </p:spPr>
      </p:pic>
      <p:sp>
        <p:nvSpPr>
          <p:cNvPr id="10" name="Slide Number Placeholder 3">
            <a:extLst>
              <a:ext uri="{FF2B5EF4-FFF2-40B4-BE49-F238E27FC236}">
                <a16:creationId xmlns:a16="http://schemas.microsoft.com/office/drawing/2014/main" id="{801AAB14-1A70-4A30-9CEB-E9CBE2B83EEE}"/>
              </a:ext>
            </a:extLst>
          </p:cNvPr>
          <p:cNvSpPr txBox="1">
            <a:spLocks/>
          </p:cNvSpPr>
          <p:nvPr/>
        </p:nvSpPr>
        <p:spPr>
          <a:xfrm>
            <a:off x="10807431" y="6081483"/>
            <a:ext cx="526320" cy="569779"/>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3A98EE3D-8CD1-4C3F-BD1C-C98C9596463C}" type="slidenum">
              <a:rPr lang="en-US" sz="2600" smtClean="0">
                <a:solidFill>
                  <a:schemeClr val="bg1"/>
                </a:solidFill>
              </a:rPr>
              <a:pPr algn="ctr"/>
              <a:t>49</a:t>
            </a:fld>
            <a:endParaRPr lang="en-US" sz="2600" dirty="0">
              <a:solidFill>
                <a:schemeClr val="bg1"/>
              </a:solidFill>
            </a:endParaRPr>
          </a:p>
        </p:txBody>
      </p:sp>
    </p:spTree>
    <p:extLst>
      <p:ext uri="{BB962C8B-B14F-4D97-AF65-F5344CB8AC3E}">
        <p14:creationId xmlns:p14="http://schemas.microsoft.com/office/powerpoint/2010/main" val="19876765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0DB60B-D44E-469C-B487-1D30FF664CFE}"/>
              </a:ext>
            </a:extLst>
          </p:cNvPr>
          <p:cNvSpPr>
            <a:spLocks noGrp="1"/>
          </p:cNvSpPr>
          <p:nvPr>
            <p:ph type="title"/>
          </p:nvPr>
        </p:nvSpPr>
        <p:spPr>
          <a:xfrm>
            <a:off x="1167773" y="353568"/>
            <a:ext cx="10012291" cy="694952"/>
          </a:xfrm>
        </p:spPr>
        <p:txBody>
          <a:bodyPr>
            <a:normAutofit/>
          </a:bodyPr>
          <a:lstStyle/>
          <a:p>
            <a:r>
              <a:rPr lang="en-US" sz="3200" dirty="0"/>
              <a:t> GENERAL LINEAR REGRESSION: OVERVIEW</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19E71EA-C0CD-452C-8483-A0E0F9FAE2BD}"/>
                  </a:ext>
                </a:extLst>
              </p:cNvPr>
              <p:cNvSpPr>
                <a:spLocks noGrp="1"/>
              </p:cNvSpPr>
              <p:nvPr>
                <p:ph idx="1"/>
              </p:nvPr>
            </p:nvSpPr>
            <p:spPr>
              <a:xfrm>
                <a:off x="1060708" y="1267968"/>
                <a:ext cx="10497308" cy="4559808"/>
              </a:xfrm>
            </p:spPr>
            <p:txBody>
              <a:bodyPr>
                <a:noAutofit/>
              </a:bodyPr>
              <a:lstStyle/>
              <a:p>
                <a:pPr>
                  <a:buClr>
                    <a:srgbClr val="7030A0"/>
                  </a:buClr>
                  <a:buFont typeface="Wingdings" panose="05000000000000000000" pitchFamily="2" charset="2"/>
                  <a:buChar char="q"/>
                </a:pPr>
                <a:r>
                  <a:rPr lang="en-US" sz="2800" i="1" dirty="0">
                    <a:solidFill>
                      <a:schemeClr val="tx1"/>
                    </a:solidFill>
                  </a:rPr>
                  <a:t> General Linear Regression </a:t>
                </a:r>
                <a:r>
                  <a:rPr lang="en-US" sz="2800" dirty="0">
                    <a:solidFill>
                      <a:schemeClr val="tx1"/>
                    </a:solidFill>
                  </a:rPr>
                  <a:t>model is  </a:t>
                </a:r>
              </a:p>
              <a:p>
                <a:pPr marL="0" indent="0">
                  <a:buNone/>
                </a:pPr>
                <a:r>
                  <a:rPr lang="en-US" sz="2800" b="0" dirty="0">
                    <a:solidFill>
                      <a:schemeClr val="tx1"/>
                    </a:solidFill>
                  </a:rPr>
                  <a:t>         </a:t>
                </a:r>
                <a14:m>
                  <m:oMath xmlns:m="http://schemas.openxmlformats.org/officeDocument/2006/math">
                    <m:r>
                      <a:rPr lang="en-US" sz="2800" b="0" i="1">
                        <a:solidFill>
                          <a:schemeClr val="tx1"/>
                        </a:solidFill>
                        <a:latin typeface="Cambria Math" panose="02040503050406030204" pitchFamily="18" charset="0"/>
                      </a:rPr>
                      <m:t>𝑦</m:t>
                    </m:r>
                    <m:r>
                      <a:rPr lang="en-US" sz="2800" b="0" i="1">
                        <a:solidFill>
                          <a:schemeClr val="tx1"/>
                        </a:solidFill>
                        <a:latin typeface="Cambria Math" panose="02040503050406030204" pitchFamily="18" charset="0"/>
                      </a:rPr>
                      <m:t>=</m:t>
                    </m:r>
                    <m:sSub>
                      <m:sSubPr>
                        <m:ctrlPr>
                          <a:rPr lang="en-US" sz="2800" b="0" i="1">
                            <a:solidFill>
                              <a:schemeClr val="tx1"/>
                            </a:solidFill>
                            <a:latin typeface="Cambria Math" panose="02040503050406030204" pitchFamily="18" charset="0"/>
                          </a:rPr>
                        </m:ctrlPr>
                      </m:sSubPr>
                      <m:e>
                        <m:r>
                          <a:rPr lang="en-US" sz="2800" b="0" i="1">
                            <a:solidFill>
                              <a:schemeClr val="tx1"/>
                            </a:solidFill>
                            <a:latin typeface="Cambria Math" panose="02040503050406030204" pitchFamily="18" charset="0"/>
                            <a:ea typeface="Cambria Math" panose="02040503050406030204" pitchFamily="18" charset="0"/>
                          </a:rPr>
                          <m:t>𝛽</m:t>
                        </m:r>
                      </m:e>
                      <m:sub>
                        <m:r>
                          <a:rPr lang="en-US" sz="2800" b="0" i="1">
                            <a:solidFill>
                              <a:schemeClr val="tx1"/>
                            </a:solidFill>
                            <a:latin typeface="Cambria Math" panose="02040503050406030204" pitchFamily="18" charset="0"/>
                          </a:rPr>
                          <m:t>0</m:t>
                        </m:r>
                      </m:sub>
                    </m:sSub>
                    <m:r>
                      <a:rPr lang="en-US" sz="2800" b="0" i="1">
                        <a:solidFill>
                          <a:schemeClr val="tx1"/>
                        </a:solidFill>
                        <a:latin typeface="Cambria Math" panose="02040503050406030204" pitchFamily="18" charset="0"/>
                      </a:rPr>
                      <m:t>+</m:t>
                    </m:r>
                    <m:sSub>
                      <m:sSubPr>
                        <m:ctrlPr>
                          <a:rPr lang="en-US" sz="2800" i="1">
                            <a:solidFill>
                              <a:schemeClr val="tx1"/>
                            </a:solidFill>
                            <a:latin typeface="Cambria Math" panose="02040503050406030204" pitchFamily="18" charset="0"/>
                          </a:rPr>
                        </m:ctrlPr>
                      </m:sSubPr>
                      <m:e>
                        <m:sSub>
                          <m:sSubPr>
                            <m:ctrlPr>
                              <a:rPr lang="en-US" sz="2800" i="1">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ea typeface="Cambria Math" panose="02040503050406030204" pitchFamily="18" charset="0"/>
                              </a:rPr>
                              <m:t>𝛽</m:t>
                            </m:r>
                          </m:e>
                          <m:sub>
                            <m:r>
                              <a:rPr lang="en-US" sz="2800" i="1">
                                <a:solidFill>
                                  <a:schemeClr val="tx1"/>
                                </a:solidFill>
                                <a:latin typeface="Cambria Math" panose="02040503050406030204" pitchFamily="18" charset="0"/>
                              </a:rPr>
                              <m:t>1</m:t>
                            </m:r>
                          </m:sub>
                        </m:sSub>
                        <m:r>
                          <a:rPr lang="en-US" sz="2800" i="1">
                            <a:solidFill>
                              <a:schemeClr val="tx1"/>
                            </a:solidFill>
                            <a:latin typeface="Cambria Math" panose="02040503050406030204" pitchFamily="18" charset="0"/>
                          </a:rPr>
                          <m:t>𝑥</m:t>
                        </m:r>
                      </m:e>
                      <m:sub>
                        <m:r>
                          <a:rPr lang="en-US" sz="2800" i="1">
                            <a:solidFill>
                              <a:schemeClr val="tx1"/>
                            </a:solidFill>
                            <a:latin typeface="Cambria Math" panose="02040503050406030204" pitchFamily="18" charset="0"/>
                            <a:ea typeface="Cambria Math" panose="02040503050406030204" pitchFamily="18" charset="0"/>
                          </a:rPr>
                          <m:t>1</m:t>
                        </m:r>
                      </m:sub>
                    </m:sSub>
                    <m:r>
                      <a:rPr lang="en-US" sz="2800" b="0" i="1">
                        <a:solidFill>
                          <a:schemeClr val="tx1"/>
                        </a:solidFill>
                        <a:latin typeface="Cambria Math" panose="02040503050406030204" pitchFamily="18" charset="0"/>
                      </a:rPr>
                      <m:t>+…+</m:t>
                    </m:r>
                    <m:sSub>
                      <m:sSubPr>
                        <m:ctrlPr>
                          <a:rPr lang="en-US" sz="2800" i="1">
                            <a:solidFill>
                              <a:schemeClr val="tx1"/>
                            </a:solidFill>
                            <a:latin typeface="Cambria Math" panose="02040503050406030204" pitchFamily="18" charset="0"/>
                          </a:rPr>
                        </m:ctrlPr>
                      </m:sSubPr>
                      <m:e>
                        <m:sSub>
                          <m:sSubPr>
                            <m:ctrlPr>
                              <a:rPr lang="en-US" sz="2800" i="1">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ea typeface="Cambria Math" panose="02040503050406030204" pitchFamily="18" charset="0"/>
                              </a:rPr>
                              <m:t>𝛽</m:t>
                            </m:r>
                          </m:e>
                          <m:sub>
                            <m:r>
                              <a:rPr lang="en-US" sz="2800" b="0" i="1">
                                <a:solidFill>
                                  <a:schemeClr val="tx1"/>
                                </a:solidFill>
                                <a:latin typeface="Cambria Math" panose="02040503050406030204" pitchFamily="18" charset="0"/>
                                <a:ea typeface="Cambria Math" panose="02040503050406030204" pitchFamily="18" charset="0"/>
                              </a:rPr>
                              <m:t>𝑘</m:t>
                            </m:r>
                          </m:sub>
                        </m:sSub>
                        <m:r>
                          <a:rPr lang="en-US" sz="2800" i="1">
                            <a:solidFill>
                              <a:schemeClr val="tx1"/>
                            </a:solidFill>
                            <a:latin typeface="Cambria Math" panose="02040503050406030204" pitchFamily="18" charset="0"/>
                          </a:rPr>
                          <m:t>𝑥</m:t>
                        </m:r>
                      </m:e>
                      <m:sub>
                        <m:r>
                          <a:rPr lang="en-US" sz="2800" b="0" i="1">
                            <a:solidFill>
                              <a:schemeClr val="tx1"/>
                            </a:solidFill>
                            <a:latin typeface="Cambria Math" panose="02040503050406030204" pitchFamily="18" charset="0"/>
                          </a:rPr>
                          <m:t>𝑘</m:t>
                        </m:r>
                      </m:sub>
                    </m:sSub>
                    <m:r>
                      <a:rPr lang="en-US" sz="2800" b="0" i="1">
                        <a:solidFill>
                          <a:schemeClr val="tx1"/>
                        </a:solidFill>
                        <a:latin typeface="Cambria Math" panose="02040503050406030204" pitchFamily="18" charset="0"/>
                      </a:rPr>
                      <m:t>+</m:t>
                    </m:r>
                    <m:r>
                      <a:rPr lang="en-US" sz="2800" b="0" i="1">
                        <a:solidFill>
                          <a:schemeClr val="tx1"/>
                        </a:solidFill>
                        <a:latin typeface="Cambria Math" panose="02040503050406030204" pitchFamily="18" charset="0"/>
                        <a:ea typeface="Cambria Math" panose="02040503050406030204" pitchFamily="18" charset="0"/>
                      </a:rPr>
                      <m:t>𝜀</m:t>
                    </m:r>
                    <m:r>
                      <a:rPr lang="en-US" sz="2800" b="0" i="0">
                        <a:solidFill>
                          <a:schemeClr val="tx1"/>
                        </a:solidFill>
                        <a:latin typeface="Cambria Math" panose="02040503050406030204" pitchFamily="18" charset="0"/>
                        <a:ea typeface="Cambria Math" panose="02040503050406030204" pitchFamily="18" charset="0"/>
                      </a:rPr>
                      <m:t> </m:t>
                    </m:r>
                  </m:oMath>
                </a14:m>
                <a:r>
                  <a:rPr lang="en-US" sz="2800" b="0" i="0" dirty="0">
                    <a:solidFill>
                      <a:schemeClr val="tx1"/>
                    </a:solidFill>
                    <a:latin typeface="Cambria Math" panose="02040503050406030204" pitchFamily="18" charset="0"/>
                    <a:ea typeface="Cambria Math" panose="02040503050406030204" pitchFamily="18" charset="0"/>
                  </a:rPr>
                  <a:t>where </a:t>
                </a:r>
                <a14:m>
                  <m:oMath xmlns:m="http://schemas.openxmlformats.org/officeDocument/2006/math">
                    <m:r>
                      <a:rPr lang="en-US" sz="2800" i="1" smtClean="0">
                        <a:solidFill>
                          <a:schemeClr val="tx1"/>
                        </a:solidFill>
                        <a:latin typeface="Cambria Math" panose="02040503050406030204" pitchFamily="18" charset="0"/>
                        <a:ea typeface="Cambria Math" panose="02040503050406030204" pitchFamily="18" charset="0"/>
                      </a:rPr>
                      <m:t>𝜀</m:t>
                    </m:r>
                  </m:oMath>
                </a14:m>
                <a:r>
                  <a:rPr lang="en-US" sz="2800" b="0" i="0" dirty="0">
                    <a:solidFill>
                      <a:schemeClr val="tx1"/>
                    </a:solidFill>
                    <a:latin typeface="Cambria Math" panose="02040503050406030204" pitchFamily="18" charset="0"/>
                    <a:ea typeface="Cambria Math" panose="02040503050406030204" pitchFamily="18" charset="0"/>
                  </a:rPr>
                  <a:t> </a:t>
                </a:r>
                <a:r>
                  <a:rPr lang="en-US" sz="2800" b="0" i="0" dirty="0">
                    <a:solidFill>
                      <a:schemeClr val="tx1"/>
                    </a:solidFill>
                    <a:latin typeface="+mj-lt"/>
                    <a:ea typeface="Cambria Math" panose="02040503050406030204" pitchFamily="18" charset="0"/>
                  </a:rPr>
                  <a:t>is a</a:t>
                </a:r>
                <a:r>
                  <a:rPr lang="en-US" sz="2800" b="0" i="0" dirty="0">
                    <a:solidFill>
                      <a:schemeClr val="tx1"/>
                    </a:solidFill>
                    <a:latin typeface="Cambria Math" panose="02040503050406030204" pitchFamily="18" charset="0"/>
                    <a:ea typeface="Cambria Math" panose="02040503050406030204" pitchFamily="18" charset="0"/>
                  </a:rPr>
                  <a:t> </a:t>
                </a:r>
                <a14:m>
                  <m:oMath xmlns:m="http://schemas.openxmlformats.org/officeDocument/2006/math">
                    <m:r>
                      <a:rPr lang="en-US" sz="2800" b="0" i="1">
                        <a:solidFill>
                          <a:schemeClr val="tx1"/>
                        </a:solidFill>
                        <a:latin typeface="Cambria Math" panose="02040503050406030204" pitchFamily="18" charset="0"/>
                        <a:ea typeface="Cambria Math" panose="02040503050406030204" pitchFamily="18" charset="0"/>
                      </a:rPr>
                      <m:t>𝑁</m:t>
                    </m:r>
                    <m:d>
                      <m:dPr>
                        <m:ctrlPr>
                          <a:rPr lang="en-US" sz="2800" b="0" i="1">
                            <a:solidFill>
                              <a:schemeClr val="tx1"/>
                            </a:solidFill>
                            <a:latin typeface="Cambria Math" panose="02040503050406030204" pitchFamily="18" charset="0"/>
                            <a:ea typeface="Cambria Math" panose="02040503050406030204" pitchFamily="18" charset="0"/>
                          </a:rPr>
                        </m:ctrlPr>
                      </m:dPr>
                      <m:e>
                        <m:r>
                          <a:rPr lang="en-US" sz="2800" b="0" i="0">
                            <a:solidFill>
                              <a:schemeClr val="tx1"/>
                            </a:solidFill>
                            <a:latin typeface="Cambria Math" panose="02040503050406030204" pitchFamily="18" charset="0"/>
                            <a:ea typeface="Cambria Math" panose="02040503050406030204" pitchFamily="18" charset="0"/>
                          </a:rPr>
                          <m:t>0,</m:t>
                        </m:r>
                        <m:sSup>
                          <m:sSupPr>
                            <m:ctrlPr>
                              <a:rPr lang="en-US" sz="2800" b="0" i="1">
                                <a:solidFill>
                                  <a:schemeClr val="tx1"/>
                                </a:solidFill>
                                <a:latin typeface="Cambria Math" panose="02040503050406030204" pitchFamily="18" charset="0"/>
                                <a:ea typeface="Cambria Math" panose="02040503050406030204" pitchFamily="18" charset="0"/>
                              </a:rPr>
                            </m:ctrlPr>
                          </m:sSupPr>
                          <m:e>
                            <m:r>
                              <a:rPr lang="en-US" sz="2800" b="0" i="1">
                                <a:solidFill>
                                  <a:schemeClr val="tx1"/>
                                </a:solidFill>
                                <a:latin typeface="Cambria Math" panose="02040503050406030204" pitchFamily="18" charset="0"/>
                                <a:ea typeface="Cambria Math" panose="02040503050406030204" pitchFamily="18" charset="0"/>
                              </a:rPr>
                              <m:t>𝜎</m:t>
                            </m:r>
                          </m:e>
                          <m:sup>
                            <m:r>
                              <a:rPr lang="en-US" sz="2800" b="0" i="1">
                                <a:solidFill>
                                  <a:schemeClr val="tx1"/>
                                </a:solidFill>
                                <a:latin typeface="Cambria Math" panose="02040503050406030204" pitchFamily="18" charset="0"/>
                                <a:ea typeface="Cambria Math" panose="02040503050406030204" pitchFamily="18" charset="0"/>
                              </a:rPr>
                              <m:t>2</m:t>
                            </m:r>
                          </m:sup>
                        </m:sSup>
                      </m:e>
                    </m:d>
                    <m:r>
                      <a:rPr lang="en-US" sz="2800" b="0" i="0" smtClean="0">
                        <a:solidFill>
                          <a:schemeClr val="tx1"/>
                        </a:solidFill>
                        <a:latin typeface="Cambria Math" panose="02040503050406030204" pitchFamily="18" charset="0"/>
                        <a:ea typeface="Cambria Math" panose="02040503050406030204" pitchFamily="18" charset="0"/>
                      </a:rPr>
                      <m:t> </m:t>
                    </m:r>
                  </m:oMath>
                </a14:m>
                <a:r>
                  <a:rPr lang="en-US" sz="2800" i="1" dirty="0">
                    <a:solidFill>
                      <a:schemeClr val="tx1"/>
                    </a:solidFill>
                  </a:rPr>
                  <a:t>random </a:t>
                </a:r>
              </a:p>
              <a:p>
                <a:pPr marL="0" indent="0">
                  <a:buNone/>
                </a:pPr>
                <a:r>
                  <a:rPr lang="en-US" sz="2800" i="1" dirty="0"/>
                  <a:t>     </a:t>
                </a:r>
                <a:r>
                  <a:rPr lang="en-US" sz="2800" i="1" dirty="0">
                    <a:solidFill>
                      <a:schemeClr val="tx1"/>
                    </a:solidFill>
                  </a:rPr>
                  <a:t>error</a:t>
                </a:r>
                <a:r>
                  <a:rPr lang="en-US" sz="2800" dirty="0">
                    <a:solidFill>
                      <a:schemeClr val="tx1"/>
                    </a:solidFill>
                  </a:rPr>
                  <a:t>. Equivalently, </a:t>
                </a:r>
                <a14:m>
                  <m:oMath xmlns:m="http://schemas.openxmlformats.org/officeDocument/2006/math">
                    <m:r>
                      <a:rPr lang="en-US" sz="2800" b="0" i="1">
                        <a:solidFill>
                          <a:schemeClr val="tx1"/>
                        </a:solidFill>
                        <a:latin typeface="Cambria Math" panose="02040503050406030204" pitchFamily="18" charset="0"/>
                      </a:rPr>
                      <m:t>𝑦</m:t>
                    </m:r>
                  </m:oMath>
                </a14:m>
                <a:r>
                  <a:rPr lang="en-US" sz="2800" dirty="0">
                    <a:solidFill>
                      <a:schemeClr val="tx1"/>
                    </a:solidFill>
                  </a:rPr>
                  <a:t> is a normally distributed random variable</a:t>
                </a:r>
              </a:p>
              <a:p>
                <a:pPr marL="0" indent="0">
                  <a:buNone/>
                </a:pPr>
                <a:r>
                  <a:rPr lang="en-US" sz="2800" dirty="0"/>
                  <a:t>  </a:t>
                </a:r>
                <a:r>
                  <a:rPr lang="en-US" sz="2800" dirty="0">
                    <a:solidFill>
                      <a:schemeClr val="tx1"/>
                    </a:solidFill>
                  </a:rPr>
                  <a:t>   with mean </a:t>
                </a:r>
                <a14:m>
                  <m:oMath xmlns:m="http://schemas.openxmlformats.org/officeDocument/2006/math">
                    <m:r>
                      <a:rPr lang="en-US" sz="2800" b="0" i="1" smtClean="0">
                        <a:solidFill>
                          <a:schemeClr val="tx1"/>
                        </a:solidFill>
                        <a:latin typeface="Cambria Math" panose="02040503050406030204" pitchFamily="18" charset="0"/>
                      </a:rPr>
                      <m:t>𝐸𝑦</m:t>
                    </m:r>
                    <m:r>
                      <a:rPr lang="en-US" sz="2800" i="1">
                        <a:solidFill>
                          <a:schemeClr val="tx1"/>
                        </a:solidFill>
                        <a:latin typeface="Cambria Math" panose="02040503050406030204" pitchFamily="18" charset="0"/>
                      </a:rPr>
                      <m:t>=</m:t>
                    </m:r>
                    <m:sSub>
                      <m:sSubPr>
                        <m:ctrlPr>
                          <a:rPr lang="en-US" sz="2800" i="1">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ea typeface="Cambria Math" panose="02040503050406030204" pitchFamily="18" charset="0"/>
                          </a:rPr>
                          <m:t>𝛽</m:t>
                        </m:r>
                      </m:e>
                      <m:sub>
                        <m:r>
                          <a:rPr lang="en-US" sz="2800" i="1">
                            <a:solidFill>
                              <a:schemeClr val="tx1"/>
                            </a:solidFill>
                            <a:latin typeface="Cambria Math" panose="02040503050406030204" pitchFamily="18" charset="0"/>
                          </a:rPr>
                          <m:t>0</m:t>
                        </m:r>
                      </m:sub>
                    </m:sSub>
                    <m:r>
                      <a:rPr lang="en-US" sz="2800" i="1">
                        <a:solidFill>
                          <a:schemeClr val="tx1"/>
                        </a:solidFill>
                        <a:latin typeface="Cambria Math" panose="02040503050406030204" pitchFamily="18" charset="0"/>
                      </a:rPr>
                      <m:t>+</m:t>
                    </m:r>
                    <m:sSub>
                      <m:sSubPr>
                        <m:ctrlPr>
                          <a:rPr lang="en-US" sz="2800" i="1">
                            <a:solidFill>
                              <a:schemeClr val="tx1"/>
                            </a:solidFill>
                            <a:latin typeface="Cambria Math" panose="02040503050406030204" pitchFamily="18" charset="0"/>
                          </a:rPr>
                        </m:ctrlPr>
                      </m:sSubPr>
                      <m:e>
                        <m:sSub>
                          <m:sSubPr>
                            <m:ctrlPr>
                              <a:rPr lang="en-US" sz="2800" i="1">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ea typeface="Cambria Math" panose="02040503050406030204" pitchFamily="18" charset="0"/>
                              </a:rPr>
                              <m:t>𝛽</m:t>
                            </m:r>
                          </m:e>
                          <m:sub>
                            <m:r>
                              <a:rPr lang="en-US" sz="2800" i="1">
                                <a:solidFill>
                                  <a:schemeClr val="tx1"/>
                                </a:solidFill>
                                <a:latin typeface="Cambria Math" panose="02040503050406030204" pitchFamily="18" charset="0"/>
                              </a:rPr>
                              <m:t>1</m:t>
                            </m:r>
                          </m:sub>
                        </m:sSub>
                        <m:r>
                          <a:rPr lang="en-US" sz="2800" i="1">
                            <a:solidFill>
                              <a:schemeClr val="tx1"/>
                            </a:solidFill>
                            <a:latin typeface="Cambria Math" panose="02040503050406030204" pitchFamily="18" charset="0"/>
                          </a:rPr>
                          <m:t>𝑥</m:t>
                        </m:r>
                      </m:e>
                      <m:sub>
                        <m:r>
                          <a:rPr lang="en-US" sz="2800" i="1">
                            <a:solidFill>
                              <a:schemeClr val="tx1"/>
                            </a:solidFill>
                            <a:latin typeface="Cambria Math" panose="02040503050406030204" pitchFamily="18" charset="0"/>
                            <a:ea typeface="Cambria Math" panose="02040503050406030204" pitchFamily="18" charset="0"/>
                          </a:rPr>
                          <m:t>1</m:t>
                        </m:r>
                      </m:sub>
                    </m:sSub>
                    <m:r>
                      <a:rPr lang="en-US" sz="2800" i="1">
                        <a:solidFill>
                          <a:schemeClr val="tx1"/>
                        </a:solidFill>
                        <a:latin typeface="Cambria Math" panose="02040503050406030204" pitchFamily="18" charset="0"/>
                      </a:rPr>
                      <m:t>+…</m:t>
                    </m:r>
                    <m:r>
                      <a:rPr lang="en-US" sz="2800" b="0" i="0">
                        <a:solidFill>
                          <a:schemeClr val="tx1"/>
                        </a:solidFill>
                        <a:latin typeface="Cambria Math" panose="02040503050406030204" pitchFamily="18" charset="0"/>
                      </a:rPr>
                      <m:t>+</m:t>
                    </m:r>
                    <m:sSub>
                      <m:sSubPr>
                        <m:ctrlPr>
                          <a:rPr lang="en-US" sz="2800" i="1">
                            <a:solidFill>
                              <a:schemeClr val="tx1"/>
                            </a:solidFill>
                            <a:latin typeface="Cambria Math" panose="02040503050406030204" pitchFamily="18" charset="0"/>
                          </a:rPr>
                        </m:ctrlPr>
                      </m:sSubPr>
                      <m:e>
                        <m:sSub>
                          <m:sSubPr>
                            <m:ctrlPr>
                              <a:rPr lang="en-US" sz="2800" i="1">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ea typeface="Cambria Math" panose="02040503050406030204" pitchFamily="18" charset="0"/>
                              </a:rPr>
                              <m:t>𝛽</m:t>
                            </m:r>
                          </m:e>
                          <m:sub>
                            <m:r>
                              <a:rPr lang="en-US" sz="2800" b="0" i="1">
                                <a:solidFill>
                                  <a:schemeClr val="tx1"/>
                                </a:solidFill>
                                <a:latin typeface="Cambria Math" panose="02040503050406030204" pitchFamily="18" charset="0"/>
                                <a:ea typeface="Cambria Math" panose="02040503050406030204" pitchFamily="18" charset="0"/>
                              </a:rPr>
                              <m:t>𝑘</m:t>
                            </m:r>
                          </m:sub>
                        </m:sSub>
                        <m:r>
                          <a:rPr lang="en-US" sz="2800" i="1">
                            <a:solidFill>
                              <a:schemeClr val="tx1"/>
                            </a:solidFill>
                            <a:latin typeface="Cambria Math" panose="02040503050406030204" pitchFamily="18" charset="0"/>
                          </a:rPr>
                          <m:t>𝑥</m:t>
                        </m:r>
                      </m:e>
                      <m:sub>
                        <m:r>
                          <a:rPr lang="en-US" sz="2800" b="0" i="1">
                            <a:solidFill>
                              <a:schemeClr val="tx1"/>
                            </a:solidFill>
                            <a:latin typeface="Cambria Math" panose="02040503050406030204" pitchFamily="18" charset="0"/>
                          </a:rPr>
                          <m:t>𝑘</m:t>
                        </m:r>
                      </m:sub>
                    </m:sSub>
                  </m:oMath>
                </a14:m>
                <a:r>
                  <a:rPr lang="en-US" sz="2800" dirty="0">
                    <a:solidFill>
                      <a:schemeClr val="tx1"/>
                    </a:solidFill>
                  </a:rPr>
                  <a:t> and variance </a:t>
                </a:r>
                <a14:m>
                  <m:oMath xmlns:m="http://schemas.openxmlformats.org/officeDocument/2006/math">
                    <m:sSup>
                      <m:sSupPr>
                        <m:ctrlPr>
                          <a:rPr lang="en-US" sz="2800" i="1">
                            <a:solidFill>
                              <a:schemeClr val="tx1"/>
                            </a:solidFill>
                            <a:latin typeface="Cambria Math" panose="02040503050406030204" pitchFamily="18" charset="0"/>
                            <a:ea typeface="Cambria Math" panose="02040503050406030204" pitchFamily="18" charset="0"/>
                          </a:rPr>
                        </m:ctrlPr>
                      </m:sSupPr>
                      <m:e>
                        <m:r>
                          <a:rPr lang="en-US" sz="2800" i="1">
                            <a:solidFill>
                              <a:schemeClr val="tx1"/>
                            </a:solidFill>
                            <a:latin typeface="Cambria Math" panose="02040503050406030204" pitchFamily="18" charset="0"/>
                            <a:ea typeface="Cambria Math" panose="02040503050406030204" pitchFamily="18" charset="0"/>
                          </a:rPr>
                          <m:t>𝜎</m:t>
                        </m:r>
                      </m:e>
                      <m:sup>
                        <m:r>
                          <a:rPr lang="en-US" sz="2800" i="1">
                            <a:solidFill>
                              <a:schemeClr val="tx1"/>
                            </a:solidFill>
                            <a:latin typeface="Cambria Math" panose="02040503050406030204" pitchFamily="18" charset="0"/>
                            <a:ea typeface="Cambria Math" panose="02040503050406030204" pitchFamily="18" charset="0"/>
                          </a:rPr>
                          <m:t>2</m:t>
                        </m:r>
                      </m:sup>
                    </m:sSup>
                  </m:oMath>
                </a14:m>
                <a:r>
                  <a:rPr lang="en-US" sz="2800" dirty="0">
                    <a:solidFill>
                      <a:schemeClr val="tx1"/>
                    </a:solidFill>
                  </a:rPr>
                  <a:t>.</a:t>
                </a:r>
              </a:p>
              <a:p>
                <a:pPr marL="0" indent="0">
                  <a:buNone/>
                </a:pPr>
                <a:endParaRPr lang="en-US" sz="1200" dirty="0">
                  <a:solidFill>
                    <a:schemeClr val="tx1"/>
                  </a:solidFill>
                </a:endParaRPr>
              </a:p>
              <a:p>
                <a:pPr>
                  <a:buClr>
                    <a:srgbClr val="7030A0"/>
                  </a:buClr>
                  <a:buFont typeface="Wingdings" panose="05000000000000000000" pitchFamily="2" charset="2"/>
                  <a:buChar char="q"/>
                </a:pPr>
                <a:r>
                  <a:rPr lang="en-US" sz="2800" dirty="0">
                    <a:solidFill>
                      <a:schemeClr val="tx1"/>
                    </a:solidFill>
                  </a:rPr>
                  <a:t>  Parameters are </a:t>
                </a:r>
                <a14:m>
                  <m:oMath xmlns:m="http://schemas.openxmlformats.org/officeDocument/2006/math">
                    <m:sSub>
                      <m:sSubPr>
                        <m:ctrlPr>
                          <a:rPr lang="en-US" sz="2800" i="1">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ea typeface="Cambria Math" panose="02040503050406030204" pitchFamily="18" charset="0"/>
                          </a:rPr>
                          <m:t>𝛽</m:t>
                        </m:r>
                      </m:e>
                      <m:sub>
                        <m:r>
                          <a:rPr lang="en-US" sz="2800" i="1">
                            <a:solidFill>
                              <a:schemeClr val="tx1"/>
                            </a:solidFill>
                            <a:latin typeface="Cambria Math" panose="02040503050406030204" pitchFamily="18" charset="0"/>
                          </a:rPr>
                          <m:t>0</m:t>
                        </m:r>
                      </m:sub>
                    </m:sSub>
                    <m:r>
                      <a:rPr lang="en-US" sz="2800" b="0" i="1" smtClean="0">
                        <a:solidFill>
                          <a:schemeClr val="tx1"/>
                        </a:solidFill>
                        <a:latin typeface="Cambria Math" panose="02040503050406030204" pitchFamily="18" charset="0"/>
                      </a:rPr>
                      <m:t>,</m:t>
                    </m:r>
                    <m:sSub>
                      <m:sSubPr>
                        <m:ctrlPr>
                          <a:rPr lang="en-US" sz="2800" i="1">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ea typeface="Cambria Math" panose="02040503050406030204" pitchFamily="18" charset="0"/>
                          </a:rPr>
                          <m:t>𝛽</m:t>
                        </m:r>
                      </m:e>
                      <m:sub>
                        <m:r>
                          <a:rPr lang="en-US" sz="2800" b="0" i="1" smtClean="0">
                            <a:solidFill>
                              <a:schemeClr val="tx1"/>
                            </a:solidFill>
                            <a:latin typeface="Cambria Math" panose="02040503050406030204" pitchFamily="18" charset="0"/>
                            <a:ea typeface="Cambria Math" panose="02040503050406030204" pitchFamily="18" charset="0"/>
                          </a:rPr>
                          <m:t>1</m:t>
                        </m:r>
                      </m:sub>
                    </m:sSub>
                    <m:r>
                      <a:rPr lang="en-US" sz="2800" b="0" i="1" smtClean="0">
                        <a:solidFill>
                          <a:schemeClr val="tx1"/>
                        </a:solidFill>
                        <a:latin typeface="Cambria Math" panose="02040503050406030204" pitchFamily="18" charset="0"/>
                      </a:rPr>
                      <m:t>,…</m:t>
                    </m:r>
                    <m:sSub>
                      <m:sSubPr>
                        <m:ctrlPr>
                          <a:rPr lang="en-US" sz="2800" i="1">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ea typeface="Cambria Math" panose="02040503050406030204" pitchFamily="18" charset="0"/>
                          </a:rPr>
                          <m:t>𝛽</m:t>
                        </m:r>
                      </m:e>
                      <m:sub>
                        <m:r>
                          <a:rPr lang="en-US" sz="2800" b="0" i="1" smtClean="0">
                            <a:solidFill>
                              <a:schemeClr val="tx1"/>
                            </a:solidFill>
                            <a:latin typeface="Cambria Math" panose="02040503050406030204" pitchFamily="18" charset="0"/>
                            <a:ea typeface="Cambria Math" panose="02040503050406030204" pitchFamily="18" charset="0"/>
                          </a:rPr>
                          <m:t>𝑘</m:t>
                        </m:r>
                      </m:sub>
                    </m:sSub>
                  </m:oMath>
                </a14:m>
                <a:r>
                  <a:rPr lang="en-US" sz="2800" dirty="0">
                    <a:solidFill>
                      <a:schemeClr val="tx1"/>
                    </a:solidFill>
                  </a:rPr>
                  <a:t>, and </a:t>
                </a:r>
                <a14:m>
                  <m:oMath xmlns:m="http://schemas.openxmlformats.org/officeDocument/2006/math">
                    <m:sSup>
                      <m:sSupPr>
                        <m:ctrlPr>
                          <a:rPr lang="en-US" sz="2800" i="1">
                            <a:solidFill>
                              <a:schemeClr val="tx1"/>
                            </a:solidFill>
                            <a:latin typeface="Cambria Math" panose="02040503050406030204" pitchFamily="18" charset="0"/>
                            <a:ea typeface="Cambria Math" panose="02040503050406030204" pitchFamily="18" charset="0"/>
                          </a:rPr>
                        </m:ctrlPr>
                      </m:sSupPr>
                      <m:e>
                        <m:r>
                          <a:rPr lang="en-US" sz="2800" i="1">
                            <a:solidFill>
                              <a:schemeClr val="tx1"/>
                            </a:solidFill>
                            <a:latin typeface="Cambria Math" panose="02040503050406030204" pitchFamily="18" charset="0"/>
                            <a:ea typeface="Cambria Math" panose="02040503050406030204" pitchFamily="18" charset="0"/>
                          </a:rPr>
                          <m:t>𝜎</m:t>
                        </m:r>
                      </m:e>
                      <m:sup>
                        <m:r>
                          <a:rPr lang="en-US" sz="2800" i="1">
                            <a:solidFill>
                              <a:schemeClr val="tx1"/>
                            </a:solidFill>
                            <a:latin typeface="Cambria Math" panose="02040503050406030204" pitchFamily="18" charset="0"/>
                            <a:ea typeface="Cambria Math" panose="02040503050406030204" pitchFamily="18" charset="0"/>
                          </a:rPr>
                          <m:t>2</m:t>
                        </m:r>
                      </m:sup>
                    </m:sSup>
                  </m:oMath>
                </a14:m>
                <a:r>
                  <a:rPr lang="en-US" sz="2800" dirty="0">
                    <a:solidFill>
                      <a:schemeClr val="tx1"/>
                    </a:solidFill>
                  </a:rPr>
                  <a:t>.</a:t>
                </a:r>
              </a:p>
              <a:p>
                <a:pPr marL="0" indent="0">
                  <a:buNone/>
                </a:pPr>
                <a:endParaRPr lang="en-US" sz="1200" dirty="0">
                  <a:solidFill>
                    <a:schemeClr val="tx1"/>
                  </a:solidFill>
                </a:endParaRPr>
              </a:p>
              <a:p>
                <a:pPr>
                  <a:buClr>
                    <a:srgbClr val="7030A0"/>
                  </a:buClr>
                  <a:buFont typeface="Wingdings" panose="05000000000000000000" pitchFamily="2" charset="2"/>
                  <a:buChar char="q"/>
                </a:pPr>
                <a:r>
                  <a:rPr lang="en-US" sz="2800" dirty="0">
                    <a:solidFill>
                      <a:schemeClr val="tx1"/>
                    </a:solidFill>
                  </a:rPr>
                  <a:t>  Fitted model is </a:t>
                </a:r>
                <a14:m>
                  <m:oMath xmlns:m="http://schemas.openxmlformats.org/officeDocument/2006/math">
                    <m:acc>
                      <m:accPr>
                        <m:chr m:val="̂"/>
                        <m:ctrlPr>
                          <a:rPr lang="en-US" sz="2800" i="1" smtClean="0">
                            <a:solidFill>
                              <a:schemeClr val="tx1"/>
                            </a:solidFill>
                            <a:latin typeface="Cambria Math" panose="02040503050406030204" pitchFamily="18" charset="0"/>
                          </a:rPr>
                        </m:ctrlPr>
                      </m:accPr>
                      <m:e>
                        <m:r>
                          <a:rPr lang="en-US" sz="2800" b="0" i="1" smtClean="0">
                            <a:solidFill>
                              <a:schemeClr val="tx1"/>
                            </a:solidFill>
                            <a:latin typeface="Cambria Math" panose="02040503050406030204" pitchFamily="18" charset="0"/>
                          </a:rPr>
                          <m:t>𝐸</m:t>
                        </m:r>
                      </m:e>
                    </m:acc>
                    <m:r>
                      <a:rPr lang="en-US" sz="2800" b="0" i="1" smtClean="0">
                        <a:solidFill>
                          <a:schemeClr val="tx1"/>
                        </a:solidFill>
                        <a:latin typeface="Cambria Math" panose="02040503050406030204" pitchFamily="18" charset="0"/>
                      </a:rPr>
                      <m:t>𝑦</m:t>
                    </m:r>
                    <m:r>
                      <a:rPr lang="en-US" sz="2800" i="1">
                        <a:solidFill>
                          <a:schemeClr val="tx1"/>
                        </a:solidFill>
                        <a:latin typeface="Cambria Math" panose="02040503050406030204" pitchFamily="18" charset="0"/>
                      </a:rPr>
                      <m:t>=</m:t>
                    </m:r>
                    <m:sSub>
                      <m:sSubPr>
                        <m:ctrlPr>
                          <a:rPr lang="en-US" sz="2800" i="1">
                            <a:solidFill>
                              <a:schemeClr val="tx1"/>
                            </a:solidFill>
                            <a:latin typeface="Cambria Math" panose="02040503050406030204" pitchFamily="18" charset="0"/>
                          </a:rPr>
                        </m:ctrlPr>
                      </m:sSubPr>
                      <m:e>
                        <m:acc>
                          <m:accPr>
                            <m:chr m:val="̂"/>
                            <m:ctrlPr>
                              <a:rPr lang="en-US" sz="2800" i="1">
                                <a:solidFill>
                                  <a:schemeClr val="tx1"/>
                                </a:solidFill>
                                <a:latin typeface="Cambria Math" panose="02040503050406030204" pitchFamily="18" charset="0"/>
                              </a:rPr>
                            </m:ctrlPr>
                          </m:accPr>
                          <m:e>
                            <m:r>
                              <a:rPr lang="en-US" sz="2800" i="1">
                                <a:solidFill>
                                  <a:schemeClr val="tx1"/>
                                </a:solidFill>
                                <a:latin typeface="Cambria Math" panose="02040503050406030204" pitchFamily="18" charset="0"/>
                                <a:ea typeface="Cambria Math" panose="02040503050406030204" pitchFamily="18" charset="0"/>
                              </a:rPr>
                              <m:t>𝛽</m:t>
                            </m:r>
                          </m:e>
                        </m:acc>
                      </m:e>
                      <m:sub>
                        <m:r>
                          <a:rPr lang="en-US" sz="2800" i="1">
                            <a:solidFill>
                              <a:schemeClr val="tx1"/>
                            </a:solidFill>
                            <a:latin typeface="Cambria Math" panose="02040503050406030204" pitchFamily="18" charset="0"/>
                          </a:rPr>
                          <m:t>0</m:t>
                        </m:r>
                      </m:sub>
                    </m:sSub>
                    <m:r>
                      <a:rPr lang="en-US" sz="2800" i="1">
                        <a:solidFill>
                          <a:schemeClr val="tx1"/>
                        </a:solidFill>
                        <a:latin typeface="Cambria Math" panose="02040503050406030204" pitchFamily="18" charset="0"/>
                      </a:rPr>
                      <m:t>+</m:t>
                    </m:r>
                    <m:sSub>
                      <m:sSubPr>
                        <m:ctrlPr>
                          <a:rPr lang="en-US" sz="2800" i="1">
                            <a:solidFill>
                              <a:schemeClr val="tx1"/>
                            </a:solidFill>
                            <a:latin typeface="Cambria Math" panose="02040503050406030204" pitchFamily="18" charset="0"/>
                          </a:rPr>
                        </m:ctrlPr>
                      </m:sSubPr>
                      <m:e>
                        <m:acc>
                          <m:accPr>
                            <m:chr m:val="̂"/>
                            <m:ctrlPr>
                              <a:rPr lang="en-US" sz="2800" i="1">
                                <a:solidFill>
                                  <a:schemeClr val="tx1"/>
                                </a:solidFill>
                                <a:latin typeface="Cambria Math" panose="02040503050406030204" pitchFamily="18" charset="0"/>
                              </a:rPr>
                            </m:ctrlPr>
                          </m:accPr>
                          <m:e>
                            <m:r>
                              <a:rPr lang="en-US" sz="2800" i="1">
                                <a:solidFill>
                                  <a:schemeClr val="tx1"/>
                                </a:solidFill>
                                <a:latin typeface="Cambria Math" panose="02040503050406030204" pitchFamily="18" charset="0"/>
                                <a:ea typeface="Cambria Math" panose="02040503050406030204" pitchFamily="18" charset="0"/>
                              </a:rPr>
                              <m:t>𝛽</m:t>
                            </m:r>
                          </m:e>
                        </m:acc>
                      </m:e>
                      <m:sub>
                        <m:r>
                          <a:rPr lang="en-US" sz="2800" i="1">
                            <a:solidFill>
                              <a:schemeClr val="tx1"/>
                            </a:solidFill>
                            <a:latin typeface="Cambria Math" panose="02040503050406030204" pitchFamily="18" charset="0"/>
                          </a:rPr>
                          <m:t>1</m:t>
                        </m:r>
                      </m:sub>
                    </m:sSub>
                    <m:sSub>
                      <m:sSubPr>
                        <m:ctrlPr>
                          <a:rPr lang="en-US" sz="2800" i="1" smtClean="0">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rPr>
                          <m:t>𝑥</m:t>
                        </m:r>
                      </m:e>
                      <m:sub>
                        <m:r>
                          <a:rPr lang="en-US" sz="2800" b="0" i="1" smtClean="0">
                            <a:solidFill>
                              <a:schemeClr val="tx1"/>
                            </a:solidFill>
                            <a:latin typeface="Cambria Math" panose="02040503050406030204" pitchFamily="18" charset="0"/>
                          </a:rPr>
                          <m:t>1</m:t>
                        </m:r>
                      </m:sub>
                    </m:sSub>
                    <m:r>
                      <a:rPr lang="en-US" sz="2800" i="1">
                        <a:solidFill>
                          <a:schemeClr val="tx1"/>
                        </a:solidFill>
                        <a:latin typeface="Cambria Math" panose="02040503050406030204" pitchFamily="18" charset="0"/>
                      </a:rPr>
                      <m:t>+…+</m:t>
                    </m:r>
                    <m:sSub>
                      <m:sSubPr>
                        <m:ctrlPr>
                          <a:rPr lang="en-US" sz="2800" i="1">
                            <a:solidFill>
                              <a:schemeClr val="tx1"/>
                            </a:solidFill>
                            <a:latin typeface="Cambria Math" panose="02040503050406030204" pitchFamily="18" charset="0"/>
                          </a:rPr>
                        </m:ctrlPr>
                      </m:sSubPr>
                      <m:e>
                        <m:acc>
                          <m:accPr>
                            <m:chr m:val="̂"/>
                            <m:ctrlPr>
                              <a:rPr lang="en-US" sz="2800" i="1">
                                <a:solidFill>
                                  <a:schemeClr val="tx1"/>
                                </a:solidFill>
                                <a:latin typeface="Cambria Math" panose="02040503050406030204" pitchFamily="18" charset="0"/>
                              </a:rPr>
                            </m:ctrlPr>
                          </m:accPr>
                          <m:e>
                            <m:r>
                              <a:rPr lang="en-US" sz="2800" i="1">
                                <a:solidFill>
                                  <a:schemeClr val="tx1"/>
                                </a:solidFill>
                                <a:latin typeface="Cambria Math" panose="02040503050406030204" pitchFamily="18" charset="0"/>
                                <a:ea typeface="Cambria Math" panose="02040503050406030204" pitchFamily="18" charset="0"/>
                              </a:rPr>
                              <m:t>𝛽</m:t>
                            </m:r>
                          </m:e>
                        </m:acc>
                      </m:e>
                      <m:sub>
                        <m:r>
                          <a:rPr lang="en-US" sz="2800" i="1">
                            <a:solidFill>
                              <a:schemeClr val="tx1"/>
                            </a:solidFill>
                            <a:latin typeface="Cambria Math" panose="02040503050406030204" pitchFamily="18" charset="0"/>
                            <a:ea typeface="Cambria Math" panose="02040503050406030204" pitchFamily="18" charset="0"/>
                          </a:rPr>
                          <m:t>𝑘</m:t>
                        </m:r>
                      </m:sub>
                    </m:sSub>
                    <m:sSub>
                      <m:sSubPr>
                        <m:ctrlPr>
                          <a:rPr lang="en-US" sz="2800" i="1" smtClean="0">
                            <a:solidFill>
                              <a:schemeClr val="tx1"/>
                            </a:solidFill>
                            <a:latin typeface="Cambria Math" panose="02040503050406030204" pitchFamily="18" charset="0"/>
                            <a:ea typeface="Cambria Math" panose="02040503050406030204" pitchFamily="18" charset="0"/>
                          </a:rPr>
                        </m:ctrlPr>
                      </m:sSubPr>
                      <m:e>
                        <m:r>
                          <a:rPr lang="en-US" sz="2800" b="0" i="1" smtClean="0">
                            <a:solidFill>
                              <a:schemeClr val="tx1"/>
                            </a:solidFill>
                            <a:latin typeface="Cambria Math" panose="02040503050406030204" pitchFamily="18" charset="0"/>
                            <a:ea typeface="Cambria Math" panose="02040503050406030204" pitchFamily="18" charset="0"/>
                          </a:rPr>
                          <m:t>𝑥</m:t>
                        </m:r>
                      </m:e>
                      <m:sub>
                        <m:r>
                          <a:rPr lang="en-US" sz="2800" b="0" i="1" smtClean="0">
                            <a:solidFill>
                              <a:schemeClr val="tx1"/>
                            </a:solidFill>
                            <a:latin typeface="Cambria Math" panose="02040503050406030204" pitchFamily="18" charset="0"/>
                            <a:ea typeface="Cambria Math" panose="02040503050406030204" pitchFamily="18" charset="0"/>
                          </a:rPr>
                          <m:t>𝑘</m:t>
                        </m:r>
                      </m:sub>
                    </m:sSub>
                  </m:oMath>
                </a14:m>
                <a:r>
                  <a:rPr lang="en-US" sz="2800" dirty="0">
                    <a:solidFill>
                      <a:schemeClr val="tx1"/>
                    </a:solidFill>
                  </a:rPr>
                  <a:t>.</a:t>
                </a:r>
              </a:p>
              <a:p>
                <a:pPr marL="0" indent="0">
                  <a:buNone/>
                </a:pPr>
                <a:endParaRPr lang="en-US" sz="2400" dirty="0">
                  <a:solidFill>
                    <a:schemeClr val="tx1"/>
                  </a:solidFill>
                </a:endParaRPr>
              </a:p>
            </p:txBody>
          </p:sp>
        </mc:Choice>
        <mc:Fallback xmlns="">
          <p:sp>
            <p:nvSpPr>
              <p:cNvPr id="3" name="Content Placeholder 2">
                <a:extLst>
                  <a:ext uri="{FF2B5EF4-FFF2-40B4-BE49-F238E27FC236}">
                    <a16:creationId xmlns:a16="http://schemas.microsoft.com/office/drawing/2014/main" id="{019E71EA-C0CD-452C-8483-A0E0F9FAE2BD}"/>
                  </a:ext>
                </a:extLst>
              </p:cNvPr>
              <p:cNvSpPr>
                <a:spLocks noGrp="1" noRot="1" noChangeAspect="1" noMove="1" noResize="1" noEditPoints="1" noAdjustHandles="1" noChangeArrowheads="1" noChangeShapeType="1" noTextEdit="1"/>
              </p:cNvSpPr>
              <p:nvPr>
                <p:ph idx="1"/>
              </p:nvPr>
            </p:nvSpPr>
            <p:spPr>
              <a:xfrm>
                <a:off x="1060708" y="1267968"/>
                <a:ext cx="10497308" cy="4559808"/>
              </a:xfrm>
              <a:blipFill>
                <a:blip r:embed="rId2"/>
                <a:stretch>
                  <a:fillRect l="-987" t="-1203"/>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256CCF5C-3D11-40CA-8B6D-7DD9B85A31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93271" y="6034969"/>
            <a:ext cx="617273" cy="823031"/>
          </a:xfrm>
          <a:prstGeom prst="rect">
            <a:avLst/>
          </a:prstGeom>
        </p:spPr>
      </p:pic>
      <p:sp>
        <p:nvSpPr>
          <p:cNvPr id="9" name="Slide Number Placeholder 3">
            <a:extLst>
              <a:ext uri="{FF2B5EF4-FFF2-40B4-BE49-F238E27FC236}">
                <a16:creationId xmlns:a16="http://schemas.microsoft.com/office/drawing/2014/main" id="{956B9679-2AC7-4EA9-9C24-D2438A944B61}"/>
              </a:ext>
            </a:extLst>
          </p:cNvPr>
          <p:cNvSpPr>
            <a:spLocks noGrp="1"/>
          </p:cNvSpPr>
          <p:nvPr>
            <p:ph type="sldNum" sz="quarter" idx="12"/>
          </p:nvPr>
        </p:nvSpPr>
        <p:spPr>
          <a:xfrm>
            <a:off x="10870064" y="6048517"/>
            <a:ext cx="463685" cy="569779"/>
          </a:xfrm>
        </p:spPr>
        <p:txBody>
          <a:bodyPr/>
          <a:lstStyle/>
          <a:p>
            <a:pPr algn="ctr"/>
            <a:fld id="{3A98EE3D-8CD1-4C3F-BD1C-C98C9596463C}" type="slidenum">
              <a:rPr lang="en-US" sz="2600" smtClean="0">
                <a:solidFill>
                  <a:schemeClr val="bg1"/>
                </a:solidFill>
              </a:rPr>
              <a:pPr algn="ctr"/>
              <a:t>5</a:t>
            </a:fld>
            <a:endParaRPr lang="en-US" sz="2600" dirty="0">
              <a:solidFill>
                <a:schemeClr val="bg1"/>
              </a:solidFill>
            </a:endParaRPr>
          </a:p>
        </p:txBody>
      </p:sp>
      <p:pic>
        <p:nvPicPr>
          <p:cNvPr id="11" name="Picture 10">
            <a:extLst>
              <a:ext uri="{FF2B5EF4-FFF2-40B4-BE49-F238E27FC236}">
                <a16:creationId xmlns:a16="http://schemas.microsoft.com/office/drawing/2014/main" id="{34E3748C-A318-438C-95C3-D7B242662AE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08179" y="1111104"/>
            <a:ext cx="10349837" cy="120423"/>
          </a:xfrm>
          <a:prstGeom prst="rect">
            <a:avLst/>
          </a:prstGeom>
        </p:spPr>
      </p:pic>
      <p:pic>
        <p:nvPicPr>
          <p:cNvPr id="12" name="Picture 11">
            <a:extLst>
              <a:ext uri="{FF2B5EF4-FFF2-40B4-BE49-F238E27FC236}">
                <a16:creationId xmlns:a16="http://schemas.microsoft.com/office/drawing/2014/main" id="{4EF3FE69-6EB8-4FAC-87B3-3F3EE265431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0800000">
            <a:off x="1134443" y="5157416"/>
            <a:ext cx="10349837" cy="120423"/>
          </a:xfrm>
          <a:prstGeom prst="rect">
            <a:avLst/>
          </a:prstGeom>
        </p:spPr>
      </p:pic>
    </p:spTree>
    <p:extLst>
      <p:ext uri="{BB962C8B-B14F-4D97-AF65-F5344CB8AC3E}">
        <p14:creationId xmlns:p14="http://schemas.microsoft.com/office/powerpoint/2010/main" val="312543330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0DB60B-D44E-469C-B487-1D30FF664CFE}"/>
              </a:ext>
            </a:extLst>
          </p:cNvPr>
          <p:cNvSpPr>
            <a:spLocks noGrp="1"/>
          </p:cNvSpPr>
          <p:nvPr>
            <p:ph type="title"/>
          </p:nvPr>
        </p:nvSpPr>
        <p:spPr>
          <a:xfrm>
            <a:off x="310920" y="543886"/>
            <a:ext cx="1761720" cy="5308599"/>
          </a:xfrm>
        </p:spPr>
        <p:txBody>
          <a:bodyPr>
            <a:normAutofit/>
          </a:bodyPr>
          <a:lstStyle/>
          <a:p>
            <a:r>
              <a:rPr lang="en-US" sz="2000" dirty="0">
                <a:solidFill>
                  <a:srgbClr val="FFFFFF"/>
                </a:solidFill>
              </a:rPr>
              <a:t>POISSON REGRESSION</a:t>
            </a:r>
            <a:br>
              <a:rPr lang="en-US" sz="2000" dirty="0">
                <a:solidFill>
                  <a:srgbClr val="FFFFFF"/>
                </a:solidFill>
              </a:rPr>
            </a:br>
            <a:r>
              <a:rPr lang="en-US" sz="2000" dirty="0">
                <a:solidFill>
                  <a:srgbClr val="FFFFFF"/>
                </a:solidFill>
              </a:rPr>
              <a:t>example continues</a:t>
            </a:r>
          </a:p>
        </p:txBody>
      </p:sp>
      <p:sp>
        <p:nvSpPr>
          <p:cNvPr id="5" name="TextBox 4">
            <a:extLst>
              <a:ext uri="{FF2B5EF4-FFF2-40B4-BE49-F238E27FC236}">
                <a16:creationId xmlns:a16="http://schemas.microsoft.com/office/drawing/2014/main" id="{1104FC7D-41B2-4C50-8F4E-546885F4BEAB}"/>
              </a:ext>
            </a:extLst>
          </p:cNvPr>
          <p:cNvSpPr txBox="1"/>
          <p:nvPr/>
        </p:nvSpPr>
        <p:spPr>
          <a:xfrm>
            <a:off x="633984" y="1376209"/>
            <a:ext cx="10924032" cy="4647426"/>
          </a:xfrm>
          <a:prstGeom prst="rect">
            <a:avLst/>
          </a:prstGeom>
          <a:noFill/>
        </p:spPr>
        <p:txBody>
          <a:bodyPr wrap="square" rtlCol="0">
            <a:spAutoFit/>
          </a:bodyPr>
          <a:lstStyle/>
          <a:p>
            <a:pPr marL="457200" indent="-457200">
              <a:buClr>
                <a:srgbClr val="7030A0"/>
              </a:buClr>
              <a:buFont typeface="Wingdings" panose="05000000000000000000" pitchFamily="2" charset="2"/>
              <a:buChar char="q"/>
            </a:pPr>
            <a:r>
              <a:rPr lang="en-US" sz="2800" dirty="0"/>
              <a:t>We fit the Poisson regression model</a:t>
            </a:r>
          </a:p>
          <a:p>
            <a:endParaRPr lang="en-US" sz="2800" dirty="0"/>
          </a:p>
          <a:p>
            <a:r>
              <a:rPr lang="en-US" sz="2000" dirty="0" err="1">
                <a:latin typeface="Courier New" panose="02070309020205020404" pitchFamily="49" charset="0"/>
                <a:cs typeface="Courier New" panose="02070309020205020404" pitchFamily="49" charset="0"/>
              </a:rPr>
              <a:t>insurance.data</a:t>
            </a:r>
            <a:r>
              <a:rPr lang="en-US" sz="2000" dirty="0">
                <a:latin typeface="Courier New" panose="02070309020205020404" pitchFamily="49" charset="0"/>
                <a:cs typeface="Courier New" panose="02070309020205020404" pitchFamily="49" charset="0"/>
              </a:rPr>
              <a:t>&lt;- read.csv(file="./PoissonExerciseData.csv", header=TRUE, </a:t>
            </a:r>
            <a:r>
              <a:rPr lang="en-US" sz="2000" dirty="0" err="1">
                <a:latin typeface="Courier New" panose="02070309020205020404" pitchFamily="49" charset="0"/>
                <a:cs typeface="Courier New" panose="02070309020205020404" pitchFamily="49" charset="0"/>
              </a:rPr>
              <a:t>sep</a:t>
            </a:r>
            <a:r>
              <a:rPr lang="en-US" sz="2000" dirty="0">
                <a:latin typeface="Courier New" panose="02070309020205020404" pitchFamily="49" charset="0"/>
                <a:cs typeface="Courier New" panose="02070309020205020404" pitchFamily="49" charset="0"/>
              </a:rPr>
              <a:t>=",")</a:t>
            </a:r>
          </a:p>
          <a:p>
            <a:endParaRPr lang="en-US" sz="2000" dirty="0">
              <a:latin typeface="Courier New" panose="02070309020205020404" pitchFamily="49" charset="0"/>
              <a:cs typeface="Courier New" panose="02070309020205020404" pitchFamily="49" charset="0"/>
            </a:endParaRPr>
          </a:p>
          <a:p>
            <a:r>
              <a:rPr lang="en-US" sz="2000" dirty="0">
                <a:latin typeface="Courier New" panose="02070309020205020404" pitchFamily="49" charset="0"/>
                <a:cs typeface="Courier New" panose="02070309020205020404" pitchFamily="49" charset="0"/>
              </a:rPr>
              <a:t>summary(</a:t>
            </a:r>
            <a:r>
              <a:rPr lang="en-US" sz="2000" dirty="0" err="1">
                <a:latin typeface="Courier New" panose="02070309020205020404" pitchFamily="49" charset="0"/>
                <a:cs typeface="Courier New" panose="02070309020205020404" pitchFamily="49" charset="0"/>
              </a:rPr>
              <a:t>fitted.model</a:t>
            </a:r>
            <a:r>
              <a:rPr lang="en-US" sz="2000" dirty="0">
                <a:latin typeface="Courier New" panose="02070309020205020404" pitchFamily="49" charset="0"/>
                <a:cs typeface="Courier New" panose="02070309020205020404" pitchFamily="49" charset="0"/>
              </a:rPr>
              <a:t>&lt;- </a:t>
            </a:r>
            <a:r>
              <a:rPr lang="en-US" sz="2000" dirty="0" err="1">
                <a:latin typeface="Courier New" panose="02070309020205020404" pitchFamily="49" charset="0"/>
                <a:cs typeface="Courier New" panose="02070309020205020404" pitchFamily="49" charset="0"/>
              </a:rPr>
              <a:t>glm</a:t>
            </a:r>
            <a:r>
              <a:rPr lang="en-US" sz="2000" dirty="0">
                <a:latin typeface="Courier New" panose="02070309020205020404" pitchFamily="49" charset="0"/>
                <a:cs typeface="Courier New" panose="02070309020205020404" pitchFamily="49" charset="0"/>
              </a:rPr>
              <a:t>(accidents ~ gender + age + miles, data=</a:t>
            </a:r>
            <a:r>
              <a:rPr lang="en-US" sz="2000" dirty="0" err="1">
                <a:latin typeface="Courier New" panose="02070309020205020404" pitchFamily="49" charset="0"/>
                <a:cs typeface="Courier New" panose="02070309020205020404" pitchFamily="49" charset="0"/>
              </a:rPr>
              <a:t>insurance.data</a:t>
            </a:r>
            <a:r>
              <a:rPr lang="en-US" sz="2000" dirty="0">
                <a:latin typeface="Courier New" panose="02070309020205020404" pitchFamily="49" charset="0"/>
                <a:cs typeface="Courier New" panose="02070309020205020404" pitchFamily="49" charset="0"/>
              </a:rPr>
              <a:t>, family=</a:t>
            </a:r>
            <a:r>
              <a:rPr lang="en-US" sz="2000" dirty="0" err="1">
                <a:latin typeface="Courier New" panose="02070309020205020404" pitchFamily="49" charset="0"/>
                <a:cs typeface="Courier New" panose="02070309020205020404" pitchFamily="49" charset="0"/>
              </a:rPr>
              <a:t>poisson</a:t>
            </a:r>
            <a:r>
              <a:rPr lang="en-US" sz="2000" dirty="0">
                <a:latin typeface="Courier New" panose="02070309020205020404" pitchFamily="49" charset="0"/>
                <a:cs typeface="Courier New" panose="02070309020205020404" pitchFamily="49" charset="0"/>
              </a:rPr>
              <a:t>(link=log)))</a:t>
            </a:r>
          </a:p>
          <a:p>
            <a:endParaRPr lang="en-US" sz="2800" dirty="0"/>
          </a:p>
          <a:p>
            <a:endParaRPr lang="en-US" sz="2800" dirty="0"/>
          </a:p>
          <a:p>
            <a:endParaRPr lang="en-US" sz="2800" dirty="0"/>
          </a:p>
          <a:p>
            <a:endParaRPr lang="en-US" sz="2800" dirty="0"/>
          </a:p>
          <a:p>
            <a:endParaRPr lang="en-US" sz="2800" dirty="0"/>
          </a:p>
        </p:txBody>
      </p:sp>
      <p:sp>
        <p:nvSpPr>
          <p:cNvPr id="6" name="Title 1">
            <a:extLst>
              <a:ext uri="{FF2B5EF4-FFF2-40B4-BE49-F238E27FC236}">
                <a16:creationId xmlns:a16="http://schemas.microsoft.com/office/drawing/2014/main" id="{8FDE2D6A-EB0F-4F67-8847-35AECB8A3F6B}"/>
              </a:ext>
            </a:extLst>
          </p:cNvPr>
          <p:cNvSpPr txBox="1">
            <a:spLocks/>
          </p:cNvSpPr>
          <p:nvPr/>
        </p:nvSpPr>
        <p:spPr>
          <a:xfrm>
            <a:off x="731017" y="458922"/>
            <a:ext cx="10527128" cy="66992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200" dirty="0"/>
              <a:t>POISSON REGRESSION MODEL: EXERCISE SOLUTION</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27715" y="3865617"/>
            <a:ext cx="6058746" cy="1505160"/>
          </a:xfrm>
          <a:prstGeom prst="rect">
            <a:avLst/>
          </a:prstGeom>
        </p:spPr>
      </p:pic>
      <p:sp>
        <p:nvSpPr>
          <p:cNvPr id="7" name="Oval 6"/>
          <p:cNvSpPr/>
          <p:nvPr/>
        </p:nvSpPr>
        <p:spPr>
          <a:xfrm>
            <a:off x="3938018" y="4045480"/>
            <a:ext cx="1426464" cy="156509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8FCBEEB9-FD12-4B9F-AE8C-E22E2926AF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1060707" y="1113737"/>
            <a:ext cx="10349837" cy="120423"/>
          </a:xfrm>
          <a:prstGeom prst="rect">
            <a:avLst/>
          </a:prstGeom>
        </p:spPr>
      </p:pic>
      <p:pic>
        <p:nvPicPr>
          <p:cNvPr id="9" name="Picture 8">
            <a:extLst>
              <a:ext uri="{FF2B5EF4-FFF2-40B4-BE49-F238E27FC236}">
                <a16:creationId xmlns:a16="http://schemas.microsoft.com/office/drawing/2014/main" id="{C13F09A4-5ADD-4B05-95FB-7DD908A0ED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1060706" y="5924653"/>
            <a:ext cx="9255877" cy="107694"/>
          </a:xfrm>
          <a:prstGeom prst="rect">
            <a:avLst/>
          </a:prstGeom>
        </p:spPr>
      </p:pic>
      <p:pic>
        <p:nvPicPr>
          <p:cNvPr id="10" name="Picture 9">
            <a:extLst>
              <a:ext uri="{FF2B5EF4-FFF2-40B4-BE49-F238E27FC236}">
                <a16:creationId xmlns:a16="http://schemas.microsoft.com/office/drawing/2014/main" id="{C50E8149-B4C0-4E3D-8EA7-60C6915CB80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10154" y="6037529"/>
            <a:ext cx="700390" cy="823031"/>
          </a:xfrm>
          <a:prstGeom prst="rect">
            <a:avLst/>
          </a:prstGeom>
        </p:spPr>
      </p:pic>
      <p:sp>
        <p:nvSpPr>
          <p:cNvPr id="11" name="Slide Number Placeholder 3">
            <a:extLst>
              <a:ext uri="{FF2B5EF4-FFF2-40B4-BE49-F238E27FC236}">
                <a16:creationId xmlns:a16="http://schemas.microsoft.com/office/drawing/2014/main" id="{73D94655-82F2-4C9C-B74B-D731E223A67C}"/>
              </a:ext>
            </a:extLst>
          </p:cNvPr>
          <p:cNvSpPr txBox="1">
            <a:spLocks/>
          </p:cNvSpPr>
          <p:nvPr/>
        </p:nvSpPr>
        <p:spPr>
          <a:xfrm>
            <a:off x="10807431" y="6081483"/>
            <a:ext cx="526320" cy="569779"/>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3A98EE3D-8CD1-4C3F-BD1C-C98C9596463C}" type="slidenum">
              <a:rPr lang="en-US" sz="2600" smtClean="0">
                <a:solidFill>
                  <a:schemeClr val="bg1"/>
                </a:solidFill>
              </a:rPr>
              <a:pPr algn="ctr"/>
              <a:t>50</a:t>
            </a:fld>
            <a:endParaRPr lang="en-US" sz="2600" dirty="0">
              <a:solidFill>
                <a:schemeClr val="bg1"/>
              </a:solidFill>
            </a:endParaRPr>
          </a:p>
        </p:txBody>
      </p:sp>
    </p:spTree>
    <p:extLst>
      <p:ext uri="{BB962C8B-B14F-4D97-AF65-F5344CB8AC3E}">
        <p14:creationId xmlns:p14="http://schemas.microsoft.com/office/powerpoint/2010/main" val="14614605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0DB60B-D44E-469C-B487-1D30FF664CFE}"/>
              </a:ext>
            </a:extLst>
          </p:cNvPr>
          <p:cNvSpPr>
            <a:spLocks noGrp="1"/>
          </p:cNvSpPr>
          <p:nvPr>
            <p:ph type="title"/>
          </p:nvPr>
        </p:nvSpPr>
        <p:spPr>
          <a:xfrm>
            <a:off x="310920" y="543886"/>
            <a:ext cx="1761720" cy="5308599"/>
          </a:xfrm>
        </p:spPr>
        <p:txBody>
          <a:bodyPr>
            <a:normAutofit/>
          </a:bodyPr>
          <a:lstStyle/>
          <a:p>
            <a:r>
              <a:rPr lang="en-US" sz="2000" dirty="0">
                <a:solidFill>
                  <a:srgbClr val="FFFFFF"/>
                </a:solidFill>
              </a:rPr>
              <a:t>POISSON REGRESSION</a:t>
            </a:r>
            <a:br>
              <a:rPr lang="en-US" sz="2000" dirty="0">
                <a:solidFill>
                  <a:srgbClr val="FFFFFF"/>
                </a:solidFill>
              </a:rPr>
            </a:br>
            <a:r>
              <a:rPr lang="en-US" sz="2000" dirty="0">
                <a:solidFill>
                  <a:srgbClr val="FFFFFF"/>
                </a:solidFill>
              </a:rPr>
              <a:t>example continues</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1104FC7D-41B2-4C50-8F4E-546885F4BEAB}"/>
                  </a:ext>
                </a:extLst>
              </p:cNvPr>
              <p:cNvSpPr txBox="1"/>
              <p:nvPr/>
            </p:nvSpPr>
            <p:spPr>
              <a:xfrm>
                <a:off x="633984" y="1450552"/>
                <a:ext cx="10924032" cy="4699043"/>
              </a:xfrm>
              <a:prstGeom prst="rect">
                <a:avLst/>
              </a:prstGeom>
              <a:noFill/>
            </p:spPr>
            <p:txBody>
              <a:bodyPr wrap="square" rtlCol="0">
                <a:spAutoFit/>
              </a:bodyPr>
              <a:lstStyle/>
              <a:p>
                <a:pPr marL="457200" indent="-457200">
                  <a:buClr>
                    <a:srgbClr val="7030A0"/>
                  </a:buClr>
                  <a:buFont typeface="Wingdings" panose="05000000000000000000" pitchFamily="2" charset="2"/>
                  <a:buChar char="q"/>
                </a:pPr>
                <a:r>
                  <a:rPr lang="en-US" sz="2800" dirty="0"/>
                  <a:t>The fitted model is</a:t>
                </a:r>
              </a:p>
              <a:p>
                <a:endParaRPr lang="en-US" sz="2800" dirty="0"/>
              </a:p>
              <a:p>
                <a:pPr algn="ctr"/>
                <a14:m>
                  <m:oMath xmlns:m="http://schemas.openxmlformats.org/officeDocument/2006/math">
                    <m:acc>
                      <m:accPr>
                        <m:chr m:val="̂"/>
                        <m:ctrlPr>
                          <a:rPr lang="en-US" sz="2400" i="1">
                            <a:latin typeface="Cambria Math" panose="02040503050406030204" pitchFamily="18" charset="0"/>
                            <a:ea typeface="Cambria Math" panose="02040503050406030204" pitchFamily="18" charset="0"/>
                          </a:rPr>
                        </m:ctrlPr>
                      </m:accPr>
                      <m:e>
                        <m:r>
                          <a:rPr lang="en-US" sz="2400" i="1">
                            <a:latin typeface="Cambria Math" panose="02040503050406030204" pitchFamily="18" charset="0"/>
                            <a:ea typeface="Cambria Math" panose="02040503050406030204" pitchFamily="18" charset="0"/>
                          </a:rPr>
                          <m:t>𝜆</m:t>
                        </m:r>
                      </m:e>
                    </m:acc>
                    <m:r>
                      <a:rPr lang="en-US" sz="2400" i="1">
                        <a:latin typeface="Cambria Math" panose="02040503050406030204" pitchFamily="18" charset="0"/>
                        <a:ea typeface="Cambria Math" panose="02040503050406030204" pitchFamily="18" charset="0"/>
                      </a:rPr>
                      <m:t>=</m:t>
                    </m:r>
                    <m:func>
                      <m:funcPr>
                        <m:ctrlPr>
                          <a:rPr lang="en-US" sz="2400" b="0" i="1" smtClean="0">
                            <a:latin typeface="Cambria Math" panose="02040503050406030204" pitchFamily="18" charset="0"/>
                            <a:ea typeface="Cambria Math" panose="02040503050406030204" pitchFamily="18" charset="0"/>
                          </a:rPr>
                        </m:ctrlPr>
                      </m:funcPr>
                      <m:fName>
                        <m:r>
                          <m:rPr>
                            <m:sty m:val="p"/>
                          </m:rPr>
                          <a:rPr lang="en-US" sz="2400" b="0" i="0" smtClean="0">
                            <a:latin typeface="Cambria Math" panose="02040503050406030204" pitchFamily="18" charset="0"/>
                            <a:ea typeface="Cambria Math" panose="02040503050406030204" pitchFamily="18" charset="0"/>
                          </a:rPr>
                          <m:t>exp</m:t>
                        </m:r>
                      </m:fName>
                      <m:e>
                        <m:d>
                          <m:dPr>
                            <m:ctrlPr>
                              <a:rPr lang="en-US" sz="2400" i="1">
                                <a:latin typeface="Cambria Math" panose="02040503050406030204" pitchFamily="18" charset="0"/>
                                <a:ea typeface="Cambria Math" panose="02040503050406030204" pitchFamily="18" charset="0"/>
                              </a:rPr>
                            </m:ctrlPr>
                          </m:dPr>
                          <m:e>
                            <m:r>
                              <m:rPr>
                                <m:nor/>
                              </m:rPr>
                              <a:rPr lang="en-US" sz="2400">
                                <a:latin typeface="Cambria Math" panose="02040503050406030204" pitchFamily="18" charset="0"/>
                                <a:ea typeface="Cambria Math" panose="02040503050406030204" pitchFamily="18" charset="0"/>
                              </a:rPr>
                              <m:t>0.4992+0.2640</m:t>
                            </m:r>
                            <m:r>
                              <a:rPr lang="en-US" sz="2400" i="1" dirty="0">
                                <a:latin typeface="Cambria Math" panose="02040503050406030204" pitchFamily="18" charset="0"/>
                                <a:ea typeface="Cambria Math" panose="02040503050406030204" pitchFamily="18" charset="0"/>
                              </a:rPr>
                              <m:t>∙</m:t>
                            </m:r>
                            <m:r>
                              <a:rPr lang="en-US" sz="2400" i="1">
                                <a:latin typeface="Cambria Math" panose="02040503050406030204" pitchFamily="18" charset="0"/>
                              </a:rPr>
                              <m:t>𝑚𝑎𝑙𝑒</m:t>
                            </m:r>
                            <m:r>
                              <m:rPr>
                                <m:nor/>
                              </m:rPr>
                              <a:rPr lang="en-US" sz="2400" dirty="0"/>
                              <m:t> </m:t>
                            </m:r>
                            <m:r>
                              <m:rPr>
                                <m:nor/>
                              </m:rPr>
                              <a:rPr lang="en-US" sz="2400">
                                <a:latin typeface="Cambria Math" panose="02040503050406030204" pitchFamily="18" charset="0"/>
                                <a:ea typeface="Cambria Math" panose="02040503050406030204" pitchFamily="18" charset="0"/>
                              </a:rPr>
                              <m:t>+ 0.0152</m:t>
                            </m:r>
                            <m:r>
                              <a:rPr lang="en-US" sz="2400" i="1" dirty="0" smtClean="0">
                                <a:latin typeface="Cambria Math" panose="02040503050406030204" pitchFamily="18" charset="0"/>
                                <a:ea typeface="Cambria Math" panose="02040503050406030204" pitchFamily="18" charset="0"/>
                              </a:rPr>
                              <m:t>∙</m:t>
                            </m:r>
                            <m:r>
                              <a:rPr lang="en-US" sz="2400" i="1">
                                <a:latin typeface="Cambria Math" panose="02040503050406030204" pitchFamily="18" charset="0"/>
                              </a:rPr>
                              <m:t>𝑎𝑔𝑒</m:t>
                            </m:r>
                            <m:r>
                              <a:rPr lang="en-US" sz="2400" i="1" dirty="0">
                                <a:latin typeface="Cambria Math" panose="02040503050406030204" pitchFamily="18" charset="0"/>
                                <a:ea typeface="Cambria Math" panose="02040503050406030204" pitchFamily="18" charset="0"/>
                              </a:rPr>
                              <m:t>−0.00099</m:t>
                            </m:r>
                            <m:r>
                              <a:rPr lang="en-US" sz="2400" i="1" dirty="0" smtClean="0">
                                <a:latin typeface="Cambria Math" panose="02040503050406030204" pitchFamily="18" charset="0"/>
                                <a:ea typeface="Cambria Math" panose="02040503050406030204" pitchFamily="18" charset="0"/>
                              </a:rPr>
                              <m:t>∙</m:t>
                            </m:r>
                            <m:r>
                              <a:rPr lang="en-US" sz="2400" i="1" dirty="0">
                                <a:latin typeface="Cambria Math" panose="02040503050406030204" pitchFamily="18" charset="0"/>
                                <a:ea typeface="Cambria Math" panose="02040503050406030204" pitchFamily="18" charset="0"/>
                              </a:rPr>
                              <m:t>𝑚𝑖𝑙𝑒𝑠</m:t>
                            </m:r>
                          </m:e>
                        </m:d>
                      </m:e>
                    </m:func>
                  </m:oMath>
                </a14:m>
                <a:r>
                  <a:rPr lang="en-US" sz="2400" dirty="0">
                    <a:latin typeface="Cambria Math" panose="02040503050406030204" pitchFamily="18" charset="0"/>
                    <a:ea typeface="Cambria Math" panose="02040503050406030204" pitchFamily="18" charset="0"/>
                  </a:rPr>
                  <a:t>.</a:t>
                </a:r>
              </a:p>
              <a:p>
                <a:endParaRPr lang="en-US" sz="800" dirty="0"/>
              </a:p>
              <a:p>
                <a:endParaRPr lang="en-US" sz="800" dirty="0"/>
              </a:p>
              <a:p>
                <a:endParaRPr lang="en-US" sz="800" dirty="0"/>
              </a:p>
              <a:p>
                <a:endParaRPr lang="en-US" sz="800" dirty="0"/>
              </a:p>
              <a:p>
                <a:pPr marL="285750" indent="-285750">
                  <a:buClr>
                    <a:srgbClr val="7030A0"/>
                  </a:buClr>
                  <a:buFont typeface="Wingdings" panose="05000000000000000000" pitchFamily="2" charset="2"/>
                  <a:buChar char="q"/>
                </a:pPr>
                <a:r>
                  <a:rPr lang="en-US" sz="2600" dirty="0"/>
                  <a:t>  Interpret the estimated regression coefficients. For example,</a:t>
                </a:r>
              </a:p>
              <a:p>
                <a:endParaRPr lang="en-US" sz="1200" dirty="0"/>
              </a:p>
              <a:p>
                <a:pPr marL="285750" indent="-285750">
                  <a:buFont typeface="Wingdings" panose="05000000000000000000" pitchFamily="2" charset="2"/>
                  <a:buChar char="q"/>
                </a:pPr>
                <a:endParaRPr lang="en-US" sz="1200" dirty="0"/>
              </a:p>
              <a:p>
                <a:r>
                  <a:rPr lang="en-US" sz="2400" dirty="0"/>
                  <a:t>     </a:t>
                </a:r>
                <a:r>
                  <a:rPr lang="en-US" sz="2400" dirty="0">
                    <a:latin typeface="Segoe UI"/>
                    <a:ea typeface="Segoe UI"/>
                    <a:cs typeface="Segoe UI"/>
                  </a:rPr>
                  <a:t>●  </a:t>
                </a:r>
                <a:r>
                  <a:rPr lang="en-US" sz="2400" dirty="0"/>
                  <a:t>The estimated average number of auto accidents for males is </a:t>
                </a:r>
              </a:p>
              <a:p>
                <a:r>
                  <a:rPr lang="en-US" sz="2400" dirty="0"/>
                  <a:t>           </a:t>
                </a:r>
                <a14:m>
                  <m:oMath xmlns:m="http://schemas.openxmlformats.org/officeDocument/2006/math">
                    <m:func>
                      <m:funcPr>
                        <m:ctrlPr>
                          <a:rPr lang="en-US" sz="2400" b="0" i="1" dirty="0" smtClean="0">
                            <a:latin typeface="Cambria Math" panose="02040503050406030204" pitchFamily="18" charset="0"/>
                          </a:rPr>
                        </m:ctrlPr>
                      </m:funcPr>
                      <m:fName>
                        <m:r>
                          <m:rPr>
                            <m:sty m:val="p"/>
                          </m:rPr>
                          <a:rPr lang="en-US" sz="2400" i="0" dirty="0">
                            <a:latin typeface="Cambria Math" panose="02040503050406030204" pitchFamily="18" charset="0"/>
                          </a:rPr>
                          <m:t>exp</m:t>
                        </m:r>
                      </m:fName>
                      <m:e>
                        <m:d>
                          <m:dPr>
                            <m:ctrlPr>
                              <a:rPr lang="en-US" sz="2400" i="1" dirty="0" smtClean="0">
                                <a:latin typeface="Cambria Math" panose="02040503050406030204" pitchFamily="18" charset="0"/>
                              </a:rPr>
                            </m:ctrlPr>
                          </m:dPr>
                          <m:e>
                            <m:r>
                              <m:rPr>
                                <m:nor/>
                              </m:rPr>
                              <a:rPr lang="en-US" sz="2400" dirty="0"/>
                              <m:t>0.2640</m:t>
                            </m:r>
                          </m:e>
                        </m:d>
                      </m:e>
                    </m:func>
                    <m:r>
                      <a:rPr lang="en-US" sz="2400" i="1" dirty="0" smtClean="0">
                        <a:latin typeface="Cambria Math" panose="02040503050406030204" pitchFamily="18" charset="0"/>
                      </a:rPr>
                      <m:t> </m:t>
                    </m:r>
                    <m:r>
                      <a:rPr lang="en-US" sz="2400" i="1" dirty="0">
                        <a:latin typeface="Cambria Math" panose="02040503050406030204" pitchFamily="18" charset="0"/>
                      </a:rPr>
                      <m:t>· 100% = 130.21% </m:t>
                    </m:r>
                  </m:oMath>
                </a14:m>
                <a:r>
                  <a:rPr lang="en-US" sz="2400" dirty="0"/>
                  <a:t>of that for females.</a:t>
                </a:r>
              </a:p>
              <a:p>
                <a:endParaRPr lang="en-US" sz="2400" dirty="0"/>
              </a:p>
              <a:p>
                <a:r>
                  <a:rPr lang="en-US" sz="2400" dirty="0"/>
                  <a:t>    </a:t>
                </a:r>
                <a:r>
                  <a:rPr lang="en-US" sz="2400" dirty="0">
                    <a:latin typeface="Segoe UI"/>
                    <a:ea typeface="Segoe UI"/>
                    <a:cs typeface="Segoe UI"/>
                  </a:rPr>
                  <a:t>●   </a:t>
                </a:r>
                <a:r>
                  <a:rPr lang="en-US" sz="2400" dirty="0"/>
                  <a:t>For a one-year increase in policyholder’s age, the estimated average number </a:t>
                </a:r>
              </a:p>
              <a:p>
                <a:r>
                  <a:rPr lang="en-US" sz="2400" dirty="0"/>
                  <a:t>           of auto accidents increases by </a:t>
                </a:r>
                <a14:m>
                  <m:oMath xmlns:m="http://schemas.openxmlformats.org/officeDocument/2006/math">
                    <m:r>
                      <a:rPr lang="en-US" sz="2400" i="1" dirty="0" smtClean="0">
                        <a:latin typeface="Cambria Math" panose="02040503050406030204" pitchFamily="18" charset="0"/>
                      </a:rPr>
                      <m:t>(</m:t>
                    </m:r>
                    <m:func>
                      <m:funcPr>
                        <m:ctrlPr>
                          <a:rPr lang="en-US" sz="2400" b="0" i="1" dirty="0" smtClean="0">
                            <a:latin typeface="Cambria Math" panose="02040503050406030204" pitchFamily="18" charset="0"/>
                          </a:rPr>
                        </m:ctrlPr>
                      </m:funcPr>
                      <m:fName>
                        <m:r>
                          <m:rPr>
                            <m:sty m:val="p"/>
                          </m:rPr>
                          <a:rPr lang="en-US" sz="2400" b="0" i="0" dirty="0" smtClean="0">
                            <a:latin typeface="Cambria Math" panose="02040503050406030204" pitchFamily="18" charset="0"/>
                          </a:rPr>
                          <m:t>exp</m:t>
                        </m:r>
                      </m:fName>
                      <m:e>
                        <m:d>
                          <m:dPr>
                            <m:ctrlPr>
                              <a:rPr lang="en-US" sz="2400" b="0" i="1" dirty="0" smtClean="0">
                                <a:latin typeface="Cambria Math" panose="02040503050406030204" pitchFamily="18" charset="0"/>
                              </a:rPr>
                            </m:ctrlPr>
                          </m:dPr>
                          <m:e>
                            <m:r>
                              <m:rPr>
                                <m:nor/>
                              </m:rPr>
                              <a:rPr lang="en-US" sz="2400" dirty="0"/>
                              <m:t>0.0152</m:t>
                            </m:r>
                          </m:e>
                        </m:d>
                      </m:e>
                    </m:func>
                    <m:r>
                      <a:rPr lang="en-US" sz="2400" i="1" dirty="0">
                        <a:latin typeface="Cambria Math" panose="02040503050406030204" pitchFamily="18" charset="0"/>
                      </a:rPr>
                      <m:t>−1)·100% = 1.53%. </m:t>
                    </m:r>
                  </m:oMath>
                </a14:m>
                <a:endParaRPr lang="en-US" sz="2400" dirty="0"/>
              </a:p>
              <a:p>
                <a:pPr marL="285750" indent="-285750">
                  <a:buFont typeface="Wingdings" panose="05000000000000000000" pitchFamily="2" charset="2"/>
                  <a:buChar char="§"/>
                </a:pPr>
                <a:endParaRPr lang="en-US" sz="1400" dirty="0"/>
              </a:p>
            </p:txBody>
          </p:sp>
        </mc:Choice>
        <mc:Fallback xmlns="">
          <p:sp>
            <p:nvSpPr>
              <p:cNvPr id="5" name="TextBox 4">
                <a:extLst>
                  <a:ext uri="{FF2B5EF4-FFF2-40B4-BE49-F238E27FC236}">
                    <a16:creationId xmlns:a16="http://schemas.microsoft.com/office/drawing/2014/main" id="{1104FC7D-41B2-4C50-8F4E-546885F4BEAB}"/>
                  </a:ext>
                </a:extLst>
              </p:cNvPr>
              <p:cNvSpPr txBox="1">
                <a:spLocks noRot="1" noChangeAspect="1" noMove="1" noResize="1" noEditPoints="1" noAdjustHandles="1" noChangeArrowheads="1" noChangeShapeType="1" noTextEdit="1"/>
              </p:cNvSpPr>
              <p:nvPr/>
            </p:nvSpPr>
            <p:spPr>
              <a:xfrm>
                <a:off x="633984" y="1450552"/>
                <a:ext cx="10924032" cy="4699043"/>
              </a:xfrm>
              <a:prstGeom prst="rect">
                <a:avLst/>
              </a:prstGeom>
              <a:blipFill>
                <a:blip r:embed="rId2"/>
                <a:stretch>
                  <a:fillRect l="-949" t="-1297"/>
                </a:stretch>
              </a:blipFill>
            </p:spPr>
            <p:txBody>
              <a:bodyPr/>
              <a:lstStyle/>
              <a:p>
                <a:r>
                  <a:rPr lang="en-US">
                    <a:noFill/>
                  </a:rPr>
                  <a:t> </a:t>
                </a:r>
              </a:p>
            </p:txBody>
          </p:sp>
        </mc:Fallback>
      </mc:AlternateContent>
      <p:sp>
        <p:nvSpPr>
          <p:cNvPr id="6" name="Title 1">
            <a:extLst>
              <a:ext uri="{FF2B5EF4-FFF2-40B4-BE49-F238E27FC236}">
                <a16:creationId xmlns:a16="http://schemas.microsoft.com/office/drawing/2014/main" id="{8FDE2D6A-EB0F-4F67-8847-35AECB8A3F6B}"/>
              </a:ext>
            </a:extLst>
          </p:cNvPr>
          <p:cNvSpPr txBox="1">
            <a:spLocks/>
          </p:cNvSpPr>
          <p:nvPr/>
        </p:nvSpPr>
        <p:spPr>
          <a:xfrm>
            <a:off x="731017" y="458922"/>
            <a:ext cx="10527128" cy="66992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200" dirty="0"/>
              <a:t>POISSON REGRESSION MODEL: EXERCISE SOLUTION (CONT.)</a:t>
            </a:r>
          </a:p>
        </p:txBody>
      </p:sp>
      <p:pic>
        <p:nvPicPr>
          <p:cNvPr id="7" name="Picture 6">
            <a:extLst>
              <a:ext uri="{FF2B5EF4-FFF2-40B4-BE49-F238E27FC236}">
                <a16:creationId xmlns:a16="http://schemas.microsoft.com/office/drawing/2014/main" id="{0034F560-BBD8-44AE-B3B5-4814E9B28A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983914" y="1123919"/>
            <a:ext cx="10349837" cy="120423"/>
          </a:xfrm>
          <a:prstGeom prst="rect">
            <a:avLst/>
          </a:prstGeom>
        </p:spPr>
      </p:pic>
      <p:pic>
        <p:nvPicPr>
          <p:cNvPr id="8" name="Picture 7">
            <a:extLst>
              <a:ext uri="{FF2B5EF4-FFF2-40B4-BE49-F238E27FC236}">
                <a16:creationId xmlns:a16="http://schemas.microsoft.com/office/drawing/2014/main" id="{DA89BCE5-1771-4870-805C-086F62ADA1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983914" y="6021100"/>
            <a:ext cx="9483278" cy="110340"/>
          </a:xfrm>
          <a:prstGeom prst="rect">
            <a:avLst/>
          </a:prstGeom>
        </p:spPr>
      </p:pic>
      <p:pic>
        <p:nvPicPr>
          <p:cNvPr id="9" name="Picture 8">
            <a:extLst>
              <a:ext uri="{FF2B5EF4-FFF2-40B4-BE49-F238E27FC236}">
                <a16:creationId xmlns:a16="http://schemas.microsoft.com/office/drawing/2014/main" id="{C5C8FF79-4F4A-4E20-BEBA-2DC9F4DED6D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10154" y="6037529"/>
            <a:ext cx="700390" cy="823031"/>
          </a:xfrm>
          <a:prstGeom prst="rect">
            <a:avLst/>
          </a:prstGeom>
        </p:spPr>
      </p:pic>
      <p:sp>
        <p:nvSpPr>
          <p:cNvPr id="10" name="Slide Number Placeholder 3">
            <a:extLst>
              <a:ext uri="{FF2B5EF4-FFF2-40B4-BE49-F238E27FC236}">
                <a16:creationId xmlns:a16="http://schemas.microsoft.com/office/drawing/2014/main" id="{E5DD2BF6-0E4F-468C-9962-310FAE9BF239}"/>
              </a:ext>
            </a:extLst>
          </p:cNvPr>
          <p:cNvSpPr txBox="1">
            <a:spLocks/>
          </p:cNvSpPr>
          <p:nvPr/>
        </p:nvSpPr>
        <p:spPr>
          <a:xfrm>
            <a:off x="10807431" y="6081483"/>
            <a:ext cx="526320" cy="569779"/>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3A98EE3D-8CD1-4C3F-BD1C-C98C9596463C}" type="slidenum">
              <a:rPr lang="en-US" sz="2600" smtClean="0">
                <a:solidFill>
                  <a:schemeClr val="bg1"/>
                </a:solidFill>
              </a:rPr>
              <a:pPr algn="ctr"/>
              <a:t>51</a:t>
            </a:fld>
            <a:endParaRPr lang="en-US" sz="2600" dirty="0">
              <a:solidFill>
                <a:schemeClr val="bg1"/>
              </a:solidFill>
            </a:endParaRPr>
          </a:p>
        </p:txBody>
      </p:sp>
    </p:spTree>
    <p:extLst>
      <p:ext uri="{BB962C8B-B14F-4D97-AF65-F5344CB8AC3E}">
        <p14:creationId xmlns:p14="http://schemas.microsoft.com/office/powerpoint/2010/main" val="371349560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0DB60B-D44E-469C-B487-1D30FF664CFE}"/>
              </a:ext>
            </a:extLst>
          </p:cNvPr>
          <p:cNvSpPr>
            <a:spLocks noGrp="1"/>
          </p:cNvSpPr>
          <p:nvPr>
            <p:ph type="title"/>
          </p:nvPr>
        </p:nvSpPr>
        <p:spPr>
          <a:xfrm>
            <a:off x="310920" y="543886"/>
            <a:ext cx="1761720" cy="5308599"/>
          </a:xfrm>
        </p:spPr>
        <p:txBody>
          <a:bodyPr>
            <a:normAutofit/>
          </a:bodyPr>
          <a:lstStyle/>
          <a:p>
            <a:r>
              <a:rPr lang="en-US" sz="2000" dirty="0">
                <a:solidFill>
                  <a:srgbClr val="FFFFFF"/>
                </a:solidFill>
              </a:rPr>
              <a:t>POISSON REGRESSION</a:t>
            </a:r>
            <a:br>
              <a:rPr lang="en-US" sz="2000" dirty="0">
                <a:solidFill>
                  <a:srgbClr val="FFFFFF"/>
                </a:solidFill>
              </a:rPr>
            </a:br>
            <a:r>
              <a:rPr lang="en-US" sz="2000" dirty="0">
                <a:solidFill>
                  <a:srgbClr val="FFFFFF"/>
                </a:solidFill>
              </a:rPr>
              <a:t>example continues</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1104FC7D-41B2-4C50-8F4E-546885F4BEAB}"/>
                  </a:ext>
                </a:extLst>
              </p:cNvPr>
              <p:cNvSpPr txBox="1"/>
              <p:nvPr/>
            </p:nvSpPr>
            <p:spPr>
              <a:xfrm>
                <a:off x="696816" y="1605133"/>
                <a:ext cx="10924032" cy="4878259"/>
              </a:xfrm>
              <a:prstGeom prst="rect">
                <a:avLst/>
              </a:prstGeom>
              <a:noFill/>
            </p:spPr>
            <p:txBody>
              <a:bodyPr wrap="square" rtlCol="0">
                <a:spAutoFit/>
              </a:bodyPr>
              <a:lstStyle/>
              <a:p>
                <a:pPr marL="457200" indent="-457200">
                  <a:buFont typeface="Wingdings" panose="05000000000000000000" pitchFamily="2" charset="2"/>
                  <a:buChar char="q"/>
                </a:pPr>
                <a:r>
                  <a:rPr lang="en-US" sz="2800" dirty="0"/>
                  <a:t>To give a predicted value of the total number of auto accidents caused </a:t>
                </a:r>
              </a:p>
              <a:p>
                <a:r>
                  <a:rPr lang="en-US" sz="2800" dirty="0"/>
                  <a:t>      by a 35-year-old woman who has driven a total of one hundred </a:t>
                </a:r>
              </a:p>
              <a:p>
                <a:r>
                  <a:rPr lang="en-US" sz="2800" dirty="0"/>
                  <a:t>      thousand miles, we compute:</a:t>
                </a:r>
              </a:p>
              <a:p>
                <a:endParaRPr lang="en-US" sz="2800" dirty="0"/>
              </a:p>
              <a:p>
                <a:r>
                  <a:rPr lang="en-US" sz="2600" dirty="0"/>
                  <a:t>          </a:t>
                </a:r>
                <a14:m>
                  <m:oMath xmlns:m="http://schemas.openxmlformats.org/officeDocument/2006/math">
                    <m:sSup>
                      <m:sSupPr>
                        <m:ctrlPr>
                          <a:rPr lang="en-US" sz="2600" i="1">
                            <a:latin typeface="Cambria Math" panose="02040503050406030204" pitchFamily="18" charset="0"/>
                          </a:rPr>
                        </m:ctrlPr>
                      </m:sSupPr>
                      <m:e>
                        <m:r>
                          <a:rPr lang="en-US" sz="2600" i="1">
                            <a:latin typeface="Cambria Math" panose="02040503050406030204" pitchFamily="18" charset="0"/>
                          </a:rPr>
                          <m:t>𝑦</m:t>
                        </m:r>
                      </m:e>
                      <m:sup>
                        <m:r>
                          <a:rPr lang="en-US" sz="2600" i="1">
                            <a:latin typeface="Cambria Math" panose="02040503050406030204" pitchFamily="18" charset="0"/>
                          </a:rPr>
                          <m:t>0</m:t>
                        </m:r>
                      </m:sup>
                    </m:sSup>
                    <m:r>
                      <a:rPr lang="en-US" sz="2600" i="1">
                        <a:latin typeface="Cambria Math" panose="02040503050406030204" pitchFamily="18" charset="0"/>
                        <a:ea typeface="Cambria Math" panose="02040503050406030204" pitchFamily="18" charset="0"/>
                      </a:rPr>
                      <m:t>=</m:t>
                    </m:r>
                    <m:func>
                      <m:funcPr>
                        <m:ctrlPr>
                          <a:rPr lang="en-US" sz="2600" b="0" i="1" smtClean="0">
                            <a:latin typeface="Cambria Math" panose="02040503050406030204" pitchFamily="18" charset="0"/>
                            <a:ea typeface="Cambria Math" panose="02040503050406030204" pitchFamily="18" charset="0"/>
                          </a:rPr>
                        </m:ctrlPr>
                      </m:funcPr>
                      <m:fName>
                        <m:r>
                          <m:rPr>
                            <m:sty m:val="p"/>
                          </m:rPr>
                          <a:rPr lang="en-US" sz="2600" b="0" i="0" smtClean="0">
                            <a:latin typeface="Cambria Math" panose="02040503050406030204" pitchFamily="18" charset="0"/>
                            <a:ea typeface="Cambria Math" panose="02040503050406030204" pitchFamily="18" charset="0"/>
                          </a:rPr>
                          <m:t>exp</m:t>
                        </m:r>
                      </m:fName>
                      <m:e>
                        <m:d>
                          <m:dPr>
                            <m:ctrlPr>
                              <a:rPr lang="en-US" sz="2600" i="1">
                                <a:latin typeface="Cambria Math" panose="02040503050406030204" pitchFamily="18" charset="0"/>
                                <a:ea typeface="Cambria Math" panose="02040503050406030204" pitchFamily="18" charset="0"/>
                              </a:rPr>
                            </m:ctrlPr>
                          </m:dPr>
                          <m:e>
                            <m:r>
                              <m:rPr>
                                <m:nor/>
                              </m:rPr>
                              <a:rPr lang="en-US" sz="2600">
                                <a:latin typeface="Cambria Math" panose="02040503050406030204" pitchFamily="18" charset="0"/>
                                <a:ea typeface="Cambria Math" panose="02040503050406030204" pitchFamily="18" charset="0"/>
                              </a:rPr>
                              <m:t>0.4992+ 0.0152</m:t>
                            </m:r>
                            <m:r>
                              <a:rPr lang="en-US" sz="2600" i="1" dirty="0">
                                <a:latin typeface="Cambria Math" panose="02040503050406030204" pitchFamily="18" charset="0"/>
                                <a:ea typeface="Cambria Math" panose="02040503050406030204" pitchFamily="18" charset="0"/>
                              </a:rPr>
                              <m:t>∙</m:t>
                            </m:r>
                            <m:r>
                              <m:rPr>
                                <m:nor/>
                              </m:rPr>
                              <a:rPr lang="en-US" sz="2600" dirty="0">
                                <a:latin typeface="Cambria Math" panose="02040503050406030204" pitchFamily="18" charset="0"/>
                                <a:ea typeface="Cambria Math" panose="02040503050406030204" pitchFamily="18" charset="0"/>
                              </a:rPr>
                              <m:t>35</m:t>
                            </m:r>
                            <m:r>
                              <a:rPr lang="en-US" sz="2600" i="1" dirty="0">
                                <a:latin typeface="Cambria Math" panose="02040503050406030204" pitchFamily="18" charset="0"/>
                                <a:ea typeface="Cambria Math" panose="02040503050406030204" pitchFamily="18" charset="0"/>
                              </a:rPr>
                              <m:t>−0.00099</m:t>
                            </m:r>
                            <m:r>
                              <a:rPr lang="en-US" sz="2600" i="1" dirty="0" smtClean="0">
                                <a:latin typeface="Cambria Math" panose="02040503050406030204" pitchFamily="18" charset="0"/>
                                <a:ea typeface="Cambria Math" panose="02040503050406030204" pitchFamily="18" charset="0"/>
                              </a:rPr>
                              <m:t>∙</m:t>
                            </m:r>
                            <m:r>
                              <a:rPr lang="en-US" sz="2600" i="1" dirty="0">
                                <a:latin typeface="Cambria Math"/>
                                <a:ea typeface="Cambria Math" panose="02040503050406030204" pitchFamily="18" charset="0"/>
                              </a:rPr>
                              <m:t>100</m:t>
                            </m:r>
                          </m:e>
                        </m:d>
                      </m:e>
                    </m:func>
                    <m:r>
                      <a:rPr lang="en-US" sz="2600" i="1" dirty="0" smtClean="0">
                        <a:latin typeface="Cambria Math" panose="02040503050406030204" pitchFamily="18" charset="0"/>
                        <a:ea typeface="Cambria Math" panose="02040503050406030204" pitchFamily="18" charset="0"/>
                      </a:rPr>
                      <m:t>=2.5401.</m:t>
                    </m:r>
                  </m:oMath>
                </a14:m>
                <a:endParaRPr lang="en-US" sz="2600" dirty="0">
                  <a:latin typeface="Cambria Math" panose="02040503050406030204" pitchFamily="18" charset="0"/>
                  <a:ea typeface="Cambria Math" panose="02040503050406030204" pitchFamily="18" charset="0"/>
                </a:endParaRPr>
              </a:p>
              <a:p>
                <a:endParaRPr lang="en-US" sz="2600" dirty="0">
                  <a:latin typeface="Cambria Math" panose="02040503050406030204" pitchFamily="18" charset="0"/>
                  <a:ea typeface="Cambria Math" panose="02040503050406030204" pitchFamily="18" charset="0"/>
                </a:endParaRPr>
              </a:p>
              <a:p>
                <a:endParaRPr lang="en-US" sz="1500" dirty="0">
                  <a:latin typeface="Cambria Math" panose="02040503050406030204" pitchFamily="18" charset="0"/>
                  <a:ea typeface="Cambria Math" panose="02040503050406030204" pitchFamily="18" charset="0"/>
                </a:endParaRPr>
              </a:p>
              <a:p>
                <a:r>
                  <a:rPr lang="en-US" sz="2000" dirty="0">
                    <a:latin typeface="Courier New" panose="02070309020205020404" pitchFamily="49" charset="0"/>
                    <a:ea typeface="Cambria Math" panose="02040503050406030204" pitchFamily="18" charset="0"/>
                    <a:cs typeface="Courier New" panose="02070309020205020404" pitchFamily="49" charset="0"/>
                  </a:rPr>
                  <a:t>print(predict(</a:t>
                </a:r>
                <a:r>
                  <a:rPr lang="en-US" sz="2000" dirty="0" err="1">
                    <a:latin typeface="Courier New" panose="02070309020205020404" pitchFamily="49" charset="0"/>
                    <a:ea typeface="Cambria Math" panose="02040503050406030204" pitchFamily="18" charset="0"/>
                    <a:cs typeface="Courier New" panose="02070309020205020404" pitchFamily="49" charset="0"/>
                  </a:rPr>
                  <a:t>fitted.model</a:t>
                </a:r>
                <a:r>
                  <a:rPr lang="en-US" sz="2000" dirty="0">
                    <a:latin typeface="Courier New" panose="02070309020205020404" pitchFamily="49" charset="0"/>
                    <a:ea typeface="Cambria Math" panose="02040503050406030204" pitchFamily="18" charset="0"/>
                    <a:cs typeface="Courier New" panose="02070309020205020404" pitchFamily="49" charset="0"/>
                  </a:rPr>
                  <a:t>, </a:t>
                </a:r>
                <a:r>
                  <a:rPr lang="en-US" sz="2000" dirty="0" err="1">
                    <a:latin typeface="Courier New" panose="02070309020205020404" pitchFamily="49" charset="0"/>
                    <a:ea typeface="Cambria Math" panose="02040503050406030204" pitchFamily="18" charset="0"/>
                    <a:cs typeface="Courier New" panose="02070309020205020404" pitchFamily="49" charset="0"/>
                  </a:rPr>
                  <a:t>data.frame</a:t>
                </a:r>
                <a:r>
                  <a:rPr lang="en-US" sz="2000" dirty="0">
                    <a:latin typeface="Courier New" panose="02070309020205020404" pitchFamily="49" charset="0"/>
                    <a:ea typeface="Cambria Math" panose="02040503050406030204" pitchFamily="18" charset="0"/>
                    <a:cs typeface="Courier New" panose="02070309020205020404" pitchFamily="49" charset="0"/>
                  </a:rPr>
                  <a:t>(gender=</a:t>
                </a:r>
                <a:r>
                  <a:rPr lang="en-US" sz="2000" dirty="0">
                    <a:latin typeface="Courier New" panose="02070309020205020404" pitchFamily="49" charset="0"/>
                    <a:cs typeface="Courier New" panose="02070309020205020404" pitchFamily="49" charset="0"/>
                  </a:rPr>
                  <a:t>"</a:t>
                </a:r>
                <a:r>
                  <a:rPr lang="en-US" sz="2000" dirty="0">
                    <a:latin typeface="Courier New" panose="02070309020205020404" pitchFamily="49" charset="0"/>
                    <a:ea typeface="Cambria Math" panose="02040503050406030204" pitchFamily="18" charset="0"/>
                    <a:cs typeface="Courier New" panose="02070309020205020404" pitchFamily="49" charset="0"/>
                  </a:rPr>
                  <a:t>F</a:t>
                </a:r>
                <a:r>
                  <a:rPr lang="en-US" sz="2000" dirty="0">
                    <a:latin typeface="Courier New" panose="02070309020205020404" pitchFamily="49" charset="0"/>
                    <a:cs typeface="Courier New" panose="02070309020205020404" pitchFamily="49" charset="0"/>
                  </a:rPr>
                  <a:t>"</a:t>
                </a:r>
                <a:r>
                  <a:rPr lang="en-US" sz="2000" dirty="0">
                    <a:latin typeface="Courier New" panose="02070309020205020404" pitchFamily="49" charset="0"/>
                    <a:ea typeface="Cambria Math" panose="02040503050406030204" pitchFamily="18" charset="0"/>
                    <a:cs typeface="Courier New" panose="02070309020205020404" pitchFamily="49" charset="0"/>
                  </a:rPr>
                  <a:t>, age=35, miles=100), type="response"))</a:t>
                </a:r>
              </a:p>
              <a:p>
                <a:endParaRPr lang="en-US" sz="2400" dirty="0"/>
              </a:p>
              <a:p>
                <a:r>
                  <a:rPr lang="en-US" sz="2400" dirty="0"/>
                  <a:t>2.542427</a:t>
                </a:r>
                <a:endParaRPr lang="en-US" sz="2200" dirty="0">
                  <a:ea typeface="Cambria Math" panose="02040503050406030204" pitchFamily="18" charset="0"/>
                </a:endParaRPr>
              </a:p>
              <a:p>
                <a:endParaRPr lang="en-US" sz="2600" dirty="0"/>
              </a:p>
              <a:p>
                <a:pPr marL="285750" indent="-285750">
                  <a:buFont typeface="Wingdings" panose="05000000000000000000" pitchFamily="2" charset="2"/>
                  <a:buChar char="§"/>
                </a:pPr>
                <a:endParaRPr lang="en-US" sz="1400" dirty="0"/>
              </a:p>
            </p:txBody>
          </p:sp>
        </mc:Choice>
        <mc:Fallback xmlns="">
          <p:sp>
            <p:nvSpPr>
              <p:cNvPr id="5" name="TextBox 4">
                <a:extLst>
                  <a:ext uri="{FF2B5EF4-FFF2-40B4-BE49-F238E27FC236}">
                    <a16:creationId xmlns:a16="http://schemas.microsoft.com/office/drawing/2014/main" id="{1104FC7D-41B2-4C50-8F4E-546885F4BEAB}"/>
                  </a:ext>
                </a:extLst>
              </p:cNvPr>
              <p:cNvSpPr txBox="1">
                <a:spLocks noRot="1" noChangeAspect="1" noMove="1" noResize="1" noEditPoints="1" noAdjustHandles="1" noChangeArrowheads="1" noChangeShapeType="1" noTextEdit="1"/>
              </p:cNvSpPr>
              <p:nvPr/>
            </p:nvSpPr>
            <p:spPr>
              <a:xfrm>
                <a:off x="696816" y="1605133"/>
                <a:ext cx="10924032" cy="4878259"/>
              </a:xfrm>
              <a:prstGeom prst="rect">
                <a:avLst/>
              </a:prstGeom>
              <a:blipFill>
                <a:blip r:embed="rId2"/>
                <a:stretch>
                  <a:fillRect l="-949" t="-1124" r="-1339"/>
                </a:stretch>
              </a:blipFill>
            </p:spPr>
            <p:txBody>
              <a:bodyPr/>
              <a:lstStyle/>
              <a:p>
                <a:r>
                  <a:rPr lang="en-US">
                    <a:noFill/>
                  </a:rPr>
                  <a:t> </a:t>
                </a:r>
              </a:p>
            </p:txBody>
          </p:sp>
        </mc:Fallback>
      </mc:AlternateContent>
      <p:sp>
        <p:nvSpPr>
          <p:cNvPr id="6" name="Title 1">
            <a:extLst>
              <a:ext uri="{FF2B5EF4-FFF2-40B4-BE49-F238E27FC236}">
                <a16:creationId xmlns:a16="http://schemas.microsoft.com/office/drawing/2014/main" id="{8FDE2D6A-EB0F-4F67-8847-35AECB8A3F6B}"/>
              </a:ext>
            </a:extLst>
          </p:cNvPr>
          <p:cNvSpPr txBox="1">
            <a:spLocks/>
          </p:cNvSpPr>
          <p:nvPr/>
        </p:nvSpPr>
        <p:spPr>
          <a:xfrm>
            <a:off x="731017" y="458922"/>
            <a:ext cx="10527128" cy="66992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200" dirty="0"/>
              <a:t>POISSON REGRESSION MODEL: EXERCISE SOLUTION (CONT.)</a:t>
            </a:r>
          </a:p>
        </p:txBody>
      </p:sp>
      <p:pic>
        <p:nvPicPr>
          <p:cNvPr id="7" name="Picture 6">
            <a:extLst>
              <a:ext uri="{FF2B5EF4-FFF2-40B4-BE49-F238E27FC236}">
                <a16:creationId xmlns:a16="http://schemas.microsoft.com/office/drawing/2014/main" id="{A99C90F7-A932-4078-BD3E-CE8E064843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983914" y="1123919"/>
            <a:ext cx="10349837" cy="120423"/>
          </a:xfrm>
          <a:prstGeom prst="rect">
            <a:avLst/>
          </a:prstGeom>
        </p:spPr>
      </p:pic>
      <p:pic>
        <p:nvPicPr>
          <p:cNvPr id="8" name="Picture 7">
            <a:extLst>
              <a:ext uri="{FF2B5EF4-FFF2-40B4-BE49-F238E27FC236}">
                <a16:creationId xmlns:a16="http://schemas.microsoft.com/office/drawing/2014/main" id="{EBD6A2DB-B3B2-478D-97AB-3253175314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3914" y="5755294"/>
            <a:ext cx="9407974" cy="109464"/>
          </a:xfrm>
          <a:prstGeom prst="rect">
            <a:avLst/>
          </a:prstGeom>
        </p:spPr>
      </p:pic>
      <p:pic>
        <p:nvPicPr>
          <p:cNvPr id="9" name="Picture 8">
            <a:extLst>
              <a:ext uri="{FF2B5EF4-FFF2-40B4-BE49-F238E27FC236}">
                <a16:creationId xmlns:a16="http://schemas.microsoft.com/office/drawing/2014/main" id="{7A618AF4-D946-453C-A793-1C07ADF42E6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10154" y="6037529"/>
            <a:ext cx="700390" cy="823031"/>
          </a:xfrm>
          <a:prstGeom prst="rect">
            <a:avLst/>
          </a:prstGeom>
        </p:spPr>
      </p:pic>
      <p:sp>
        <p:nvSpPr>
          <p:cNvPr id="10" name="Slide Number Placeholder 3">
            <a:extLst>
              <a:ext uri="{FF2B5EF4-FFF2-40B4-BE49-F238E27FC236}">
                <a16:creationId xmlns:a16="http://schemas.microsoft.com/office/drawing/2014/main" id="{C0569782-1A2C-454C-8C05-F6FBFA599085}"/>
              </a:ext>
            </a:extLst>
          </p:cNvPr>
          <p:cNvSpPr txBox="1">
            <a:spLocks/>
          </p:cNvSpPr>
          <p:nvPr/>
        </p:nvSpPr>
        <p:spPr>
          <a:xfrm>
            <a:off x="10807431" y="6081483"/>
            <a:ext cx="526320" cy="569779"/>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3A98EE3D-8CD1-4C3F-BD1C-C98C9596463C}" type="slidenum">
              <a:rPr lang="en-US" sz="2600" smtClean="0">
                <a:solidFill>
                  <a:schemeClr val="bg1"/>
                </a:solidFill>
              </a:rPr>
              <a:pPr algn="ctr"/>
              <a:t>52</a:t>
            </a:fld>
            <a:endParaRPr lang="en-US" sz="2600" dirty="0">
              <a:solidFill>
                <a:schemeClr val="bg1"/>
              </a:solidFill>
            </a:endParaRPr>
          </a:p>
        </p:txBody>
      </p:sp>
    </p:spTree>
    <p:extLst>
      <p:ext uri="{BB962C8B-B14F-4D97-AF65-F5344CB8AC3E}">
        <p14:creationId xmlns:p14="http://schemas.microsoft.com/office/powerpoint/2010/main" val="53212808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E2D6A-EB0F-4F67-8847-35AECB8A3F6B}"/>
              </a:ext>
            </a:extLst>
          </p:cNvPr>
          <p:cNvSpPr>
            <a:spLocks noGrp="1"/>
          </p:cNvSpPr>
          <p:nvPr>
            <p:ph type="ctrTitle"/>
          </p:nvPr>
        </p:nvSpPr>
        <p:spPr>
          <a:xfrm>
            <a:off x="785192" y="304800"/>
            <a:ext cx="10527128" cy="804481"/>
          </a:xfrm>
        </p:spPr>
        <p:txBody>
          <a:bodyPr>
            <a:normAutofit/>
          </a:bodyPr>
          <a:lstStyle/>
          <a:p>
            <a:r>
              <a:rPr lang="en-US" sz="3400" dirty="0"/>
              <a:t>ZERO-INFLATED POISSON REGRESSION: THEORY</a:t>
            </a:r>
          </a:p>
        </p:txBody>
      </p:sp>
      <mc:AlternateContent xmlns:mc="http://schemas.openxmlformats.org/markup-compatibility/2006" xmlns:a14="http://schemas.microsoft.com/office/drawing/2010/main">
        <mc:Choice Requires="a14">
          <p:sp>
            <p:nvSpPr>
              <p:cNvPr id="3" name="Subtitle 2">
                <a:extLst>
                  <a:ext uri="{FF2B5EF4-FFF2-40B4-BE49-F238E27FC236}">
                    <a16:creationId xmlns:a16="http://schemas.microsoft.com/office/drawing/2014/main" id="{937977FE-7060-4554-8802-D380BB4E77D1}"/>
                  </a:ext>
                </a:extLst>
              </p:cNvPr>
              <p:cNvSpPr>
                <a:spLocks noGrp="1"/>
              </p:cNvSpPr>
              <p:nvPr>
                <p:ph type="subTitle" idx="1"/>
              </p:nvPr>
            </p:nvSpPr>
            <p:spPr>
              <a:xfrm>
                <a:off x="386500" y="1460582"/>
                <a:ext cx="11419000" cy="5397418"/>
              </a:xfrm>
            </p:spPr>
            <p:txBody>
              <a:bodyPr>
                <a:normAutofit/>
              </a:bodyPr>
              <a:lstStyle/>
              <a:p>
                <a:pPr marL="342900" indent="-342900" algn="l">
                  <a:lnSpc>
                    <a:spcPct val="120000"/>
                  </a:lnSpc>
                  <a:buClr>
                    <a:srgbClr val="7030A0"/>
                  </a:buClr>
                  <a:buFont typeface="Wingdings" panose="05000000000000000000" pitchFamily="2" charset="2"/>
                  <a:buChar char="q"/>
                </a:pPr>
                <a:r>
                  <a:rPr lang="en-US" sz="2800" dirty="0">
                    <a:solidFill>
                      <a:schemeClr val="tx1"/>
                    </a:solidFill>
                  </a:rPr>
                  <a:t>Suppose</a:t>
                </a:r>
                <a:r>
                  <a:rPr lang="en-US" sz="2800" i="1" dirty="0">
                    <a:solidFill>
                      <a:schemeClr val="tx1"/>
                    </a:solidFill>
                  </a:rPr>
                  <a:t> </a:t>
                </a:r>
                <a14:m>
                  <m:oMath xmlns:m="http://schemas.openxmlformats.org/officeDocument/2006/math">
                    <m:r>
                      <a:rPr lang="en-US" sz="2800" b="0" i="1" smtClean="0">
                        <a:solidFill>
                          <a:schemeClr val="tx1"/>
                        </a:solidFill>
                        <a:latin typeface="Cambria Math" panose="02040503050406030204" pitchFamily="18" charset="0"/>
                      </a:rPr>
                      <m:t>𝑦</m:t>
                    </m:r>
                  </m:oMath>
                </a14:m>
                <a:r>
                  <a:rPr lang="en-US" sz="2800" dirty="0">
                    <a:solidFill>
                      <a:schemeClr val="tx1"/>
                    </a:solidFill>
                  </a:rPr>
                  <a:t> follows a Poisson distribution but too many zeros  are observed. For example, suppose that one of the variables recorded during a health survey is the number of cigarettes the respondent smoked yesterday. Some respondents may have reported zero number of cigarettes smoked because they either do not smoke at all (</a:t>
                </a:r>
                <a:r>
                  <a:rPr lang="en-US" sz="2800" i="1" dirty="0">
                    <a:solidFill>
                      <a:schemeClr val="tx1"/>
                    </a:solidFill>
                  </a:rPr>
                  <a:t>structural zero</a:t>
                </a:r>
                <a:r>
                  <a:rPr lang="en-US" sz="2800" dirty="0">
                    <a:solidFill>
                      <a:schemeClr val="tx1"/>
                    </a:solidFill>
                  </a:rPr>
                  <a:t>), or they happened not to smoke a single cigarette that day (</a:t>
                </a:r>
                <a:r>
                  <a:rPr lang="en-US" sz="2800" i="1" dirty="0">
                    <a:solidFill>
                      <a:schemeClr val="tx1"/>
                    </a:solidFill>
                  </a:rPr>
                  <a:t>chance zero</a:t>
                </a:r>
                <a:r>
                  <a:rPr lang="en-US" sz="2800" dirty="0">
                    <a:solidFill>
                      <a:schemeClr val="tx1"/>
                    </a:solidFill>
                  </a:rPr>
                  <a:t>).  </a:t>
                </a:r>
                <a:endParaRPr lang="en-US" sz="2800" b="0" dirty="0">
                  <a:solidFill>
                    <a:schemeClr val="tx1"/>
                  </a:solidFill>
                </a:endParaRPr>
              </a:p>
              <a:p>
                <a:endParaRPr lang="en-US" sz="2400" i="1" dirty="0">
                  <a:solidFill>
                    <a:schemeClr val="tx1"/>
                  </a:solidFill>
                </a:endParaRPr>
              </a:p>
              <a:p>
                <a:endParaRPr lang="en-US" sz="1600" i="1" dirty="0">
                  <a:solidFill>
                    <a:schemeClr val="tx1"/>
                  </a:solidFill>
                </a:endParaRPr>
              </a:p>
              <a:p>
                <a:endParaRPr lang="en-US" sz="1600" i="1" dirty="0">
                  <a:solidFill>
                    <a:schemeClr val="tx1"/>
                  </a:solidFill>
                </a:endParaRPr>
              </a:p>
              <a:p>
                <a:endParaRPr lang="en-US" sz="1600" i="1" dirty="0"/>
              </a:p>
              <a:p>
                <a:endParaRPr lang="en-US" sz="1600" i="1" dirty="0"/>
              </a:p>
              <a:p>
                <a:endParaRPr lang="en-US" sz="1600" dirty="0">
                  <a:solidFill>
                    <a:schemeClr val="bg2">
                      <a:lumMod val="75000"/>
                    </a:schemeClr>
                  </a:solidFill>
                </a:endParaRPr>
              </a:p>
            </p:txBody>
          </p:sp>
        </mc:Choice>
        <mc:Fallback xmlns="">
          <p:sp>
            <p:nvSpPr>
              <p:cNvPr id="3" name="Subtitle 2">
                <a:extLst>
                  <a:ext uri="{FF2B5EF4-FFF2-40B4-BE49-F238E27FC236}">
                    <a16:creationId xmlns:a16="http://schemas.microsoft.com/office/drawing/2014/main" id="{937977FE-7060-4554-8802-D380BB4E77D1}"/>
                  </a:ext>
                </a:extLst>
              </p:cNvPr>
              <p:cNvSpPr>
                <a:spLocks noGrp="1" noRot="1" noChangeAspect="1" noMove="1" noResize="1" noEditPoints="1" noAdjustHandles="1" noChangeArrowheads="1" noChangeShapeType="1" noTextEdit="1"/>
              </p:cNvSpPr>
              <p:nvPr>
                <p:ph type="subTitle" idx="1"/>
              </p:nvPr>
            </p:nvSpPr>
            <p:spPr>
              <a:xfrm>
                <a:off x="386500" y="1460582"/>
                <a:ext cx="11419000" cy="5397418"/>
              </a:xfrm>
              <a:blipFill>
                <a:blip r:embed="rId2"/>
                <a:stretch>
                  <a:fillRect l="-907" t="-226" r="-1494"/>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EDFB021D-D310-475B-9362-306AF18C6E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983914" y="1123919"/>
            <a:ext cx="10349837" cy="120423"/>
          </a:xfrm>
          <a:prstGeom prst="rect">
            <a:avLst/>
          </a:prstGeom>
        </p:spPr>
      </p:pic>
      <p:pic>
        <p:nvPicPr>
          <p:cNvPr id="6" name="Picture 5">
            <a:extLst>
              <a:ext uri="{FF2B5EF4-FFF2-40B4-BE49-F238E27FC236}">
                <a16:creationId xmlns:a16="http://schemas.microsoft.com/office/drawing/2014/main" id="{8DBC93A2-25DF-4428-96FD-3DE415142F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3914" y="5095283"/>
            <a:ext cx="10349837" cy="120423"/>
          </a:xfrm>
          <a:prstGeom prst="rect">
            <a:avLst/>
          </a:prstGeom>
        </p:spPr>
      </p:pic>
      <p:pic>
        <p:nvPicPr>
          <p:cNvPr id="7" name="Picture 6">
            <a:extLst>
              <a:ext uri="{FF2B5EF4-FFF2-40B4-BE49-F238E27FC236}">
                <a16:creationId xmlns:a16="http://schemas.microsoft.com/office/drawing/2014/main" id="{AD9AB5C9-9A5F-43A7-8D89-45C19B7A33C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10154" y="6037529"/>
            <a:ext cx="700390" cy="823031"/>
          </a:xfrm>
          <a:prstGeom prst="rect">
            <a:avLst/>
          </a:prstGeom>
        </p:spPr>
      </p:pic>
      <p:sp>
        <p:nvSpPr>
          <p:cNvPr id="8" name="Slide Number Placeholder 3">
            <a:extLst>
              <a:ext uri="{FF2B5EF4-FFF2-40B4-BE49-F238E27FC236}">
                <a16:creationId xmlns:a16="http://schemas.microsoft.com/office/drawing/2014/main" id="{D4E798DA-F83A-4CAE-B438-F95E2B0EF1B6}"/>
              </a:ext>
            </a:extLst>
          </p:cNvPr>
          <p:cNvSpPr txBox="1">
            <a:spLocks/>
          </p:cNvSpPr>
          <p:nvPr/>
        </p:nvSpPr>
        <p:spPr>
          <a:xfrm>
            <a:off x="10807431" y="6081483"/>
            <a:ext cx="526320" cy="569779"/>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3A98EE3D-8CD1-4C3F-BD1C-C98C9596463C}" type="slidenum">
              <a:rPr lang="en-US" sz="2600" smtClean="0">
                <a:solidFill>
                  <a:schemeClr val="bg1"/>
                </a:solidFill>
              </a:rPr>
              <a:pPr algn="ctr"/>
              <a:t>53</a:t>
            </a:fld>
            <a:endParaRPr lang="en-US" sz="2600" dirty="0">
              <a:solidFill>
                <a:schemeClr val="bg1"/>
              </a:solidFill>
            </a:endParaRPr>
          </a:p>
        </p:txBody>
      </p:sp>
    </p:spTree>
    <p:extLst>
      <p:ext uri="{BB962C8B-B14F-4D97-AF65-F5344CB8AC3E}">
        <p14:creationId xmlns:p14="http://schemas.microsoft.com/office/powerpoint/2010/main" val="57099510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E2D6A-EB0F-4F67-8847-35AECB8A3F6B}"/>
              </a:ext>
            </a:extLst>
          </p:cNvPr>
          <p:cNvSpPr>
            <a:spLocks noGrp="1"/>
          </p:cNvSpPr>
          <p:nvPr>
            <p:ph type="ctrTitle"/>
          </p:nvPr>
        </p:nvSpPr>
        <p:spPr>
          <a:xfrm>
            <a:off x="785192" y="304800"/>
            <a:ext cx="10527128" cy="804481"/>
          </a:xfrm>
        </p:spPr>
        <p:txBody>
          <a:bodyPr>
            <a:normAutofit/>
          </a:bodyPr>
          <a:lstStyle/>
          <a:p>
            <a:r>
              <a:rPr lang="en-US" sz="3400" dirty="0"/>
              <a:t>ZERO-INFLATED POISSON REGRESSION: THEORY (CONT.)</a:t>
            </a:r>
          </a:p>
        </p:txBody>
      </p:sp>
      <mc:AlternateContent xmlns:mc="http://schemas.openxmlformats.org/markup-compatibility/2006" xmlns:a14="http://schemas.microsoft.com/office/drawing/2010/main">
        <mc:Choice Requires="a14">
          <p:sp>
            <p:nvSpPr>
              <p:cNvPr id="3" name="Subtitle 2">
                <a:extLst>
                  <a:ext uri="{FF2B5EF4-FFF2-40B4-BE49-F238E27FC236}">
                    <a16:creationId xmlns:a16="http://schemas.microsoft.com/office/drawing/2014/main" id="{937977FE-7060-4554-8802-D380BB4E77D1}"/>
                  </a:ext>
                </a:extLst>
              </p:cNvPr>
              <p:cNvSpPr>
                <a:spLocks noGrp="1"/>
              </p:cNvSpPr>
              <p:nvPr>
                <p:ph type="subTitle" idx="1"/>
              </p:nvPr>
            </p:nvSpPr>
            <p:spPr>
              <a:xfrm>
                <a:off x="449332" y="1159906"/>
                <a:ext cx="11419000" cy="5588005"/>
              </a:xfrm>
            </p:spPr>
            <p:txBody>
              <a:bodyPr>
                <a:normAutofit fontScale="47500" lnSpcReduction="20000"/>
              </a:bodyPr>
              <a:lstStyle/>
              <a:p>
                <a:pPr marL="342900" indent="-342900" algn="l">
                  <a:lnSpc>
                    <a:spcPct val="120000"/>
                  </a:lnSpc>
                  <a:buFont typeface="Wingdings" panose="05000000000000000000" pitchFamily="2" charset="2"/>
                  <a:buChar char="q"/>
                </a:pPr>
                <a:r>
                  <a:rPr lang="en-US" sz="4800" dirty="0">
                    <a:solidFill>
                      <a:schemeClr val="tx1"/>
                    </a:solidFill>
                  </a:rPr>
                  <a:t>Then </a:t>
                </a:r>
                <a14:m>
                  <m:oMath xmlns:m="http://schemas.openxmlformats.org/officeDocument/2006/math">
                    <m:r>
                      <a:rPr lang="en-US" sz="4800" b="0" i="1" smtClean="0">
                        <a:solidFill>
                          <a:schemeClr val="tx1"/>
                        </a:solidFill>
                        <a:latin typeface="Cambria Math" panose="02040503050406030204" pitchFamily="18" charset="0"/>
                      </a:rPr>
                      <m:t>𝑦</m:t>
                    </m:r>
                  </m:oMath>
                </a14:m>
                <a:r>
                  <a:rPr lang="en-US" sz="4800" dirty="0">
                    <a:solidFill>
                      <a:schemeClr val="tx1"/>
                    </a:solidFill>
                  </a:rPr>
                  <a:t> can be modeled via a </a:t>
                </a:r>
                <a:r>
                  <a:rPr lang="en-US" sz="4800" i="1" dirty="0">
                    <a:solidFill>
                      <a:schemeClr val="tx1"/>
                    </a:solidFill>
                  </a:rPr>
                  <a:t>zero-inflated Poisson (ZIP) regression </a:t>
                </a:r>
                <a:r>
                  <a:rPr lang="en-US" sz="4800" dirty="0">
                    <a:solidFill>
                      <a:schemeClr val="tx1"/>
                    </a:solidFill>
                  </a:rPr>
                  <a:t>where the distribution of </a:t>
                </a:r>
                <a14:m>
                  <m:oMath xmlns:m="http://schemas.openxmlformats.org/officeDocument/2006/math">
                    <m:r>
                      <a:rPr lang="en-US" sz="4800" b="0" i="1" smtClean="0">
                        <a:solidFill>
                          <a:schemeClr val="tx1"/>
                        </a:solidFill>
                        <a:latin typeface="Cambria Math" panose="02040503050406030204" pitchFamily="18" charset="0"/>
                      </a:rPr>
                      <m:t>𝑦</m:t>
                    </m:r>
                  </m:oMath>
                </a14:m>
                <a:r>
                  <a:rPr lang="en-US" sz="4800" dirty="0">
                    <a:solidFill>
                      <a:schemeClr val="tx1"/>
                    </a:solidFill>
                  </a:rPr>
                  <a:t> is </a:t>
                </a:r>
                <a:r>
                  <a:rPr lang="en-US" sz="4800" b="0" dirty="0">
                    <a:solidFill>
                      <a:schemeClr val="tx1"/>
                    </a:solidFill>
                  </a:rPr>
                  <a:t>     </a:t>
                </a:r>
              </a:p>
              <a:p>
                <a:pPr algn="l">
                  <a:lnSpc>
                    <a:spcPct val="120000"/>
                  </a:lnSpc>
                </a:pPr>
                <a14:m>
                  <m:oMathPara xmlns:m="http://schemas.openxmlformats.org/officeDocument/2006/math">
                    <m:oMathParaPr>
                      <m:jc m:val="centerGroup"/>
                    </m:oMathParaPr>
                    <m:oMath xmlns:m="http://schemas.openxmlformats.org/officeDocument/2006/math">
                      <m:r>
                        <a:rPr lang="en-US" sz="4600" b="0" i="1" smtClean="0">
                          <a:solidFill>
                            <a:schemeClr val="tx1"/>
                          </a:solidFill>
                          <a:latin typeface="Cambria Math" panose="02040503050406030204" pitchFamily="18" charset="0"/>
                        </a:rPr>
                        <m:t>𝑃</m:t>
                      </m:r>
                      <m:d>
                        <m:dPr>
                          <m:ctrlPr>
                            <a:rPr lang="en-US" sz="4600" b="0" i="1" smtClean="0">
                              <a:solidFill>
                                <a:schemeClr val="tx1"/>
                              </a:solidFill>
                              <a:latin typeface="Cambria Math" panose="02040503050406030204" pitchFamily="18" charset="0"/>
                            </a:rPr>
                          </m:ctrlPr>
                        </m:dPr>
                        <m:e>
                          <m:r>
                            <a:rPr lang="en-US" sz="4600" b="0" i="1" smtClean="0">
                              <a:solidFill>
                                <a:schemeClr val="tx1"/>
                              </a:solidFill>
                              <a:latin typeface="Cambria Math" panose="02040503050406030204" pitchFamily="18" charset="0"/>
                            </a:rPr>
                            <m:t>𝑌</m:t>
                          </m:r>
                          <m:r>
                            <a:rPr lang="en-US" sz="4600" b="0" i="1" smtClean="0">
                              <a:solidFill>
                                <a:schemeClr val="tx1"/>
                              </a:solidFill>
                              <a:latin typeface="Cambria Math" panose="02040503050406030204" pitchFamily="18" charset="0"/>
                            </a:rPr>
                            <m:t>=</m:t>
                          </m:r>
                          <m:r>
                            <a:rPr lang="en-US" sz="4600" b="0" i="1" smtClean="0">
                              <a:solidFill>
                                <a:schemeClr val="tx1"/>
                              </a:solidFill>
                              <a:latin typeface="Cambria Math" panose="02040503050406030204" pitchFamily="18" charset="0"/>
                            </a:rPr>
                            <m:t>𝑦</m:t>
                          </m:r>
                        </m:e>
                      </m:d>
                      <m:r>
                        <a:rPr lang="en-US" sz="4600" b="0" i="1" smtClean="0">
                          <a:solidFill>
                            <a:schemeClr val="tx1"/>
                          </a:solidFill>
                          <a:latin typeface="Cambria Math" panose="02040503050406030204" pitchFamily="18" charset="0"/>
                        </a:rPr>
                        <m:t>=</m:t>
                      </m:r>
                      <m:r>
                        <a:rPr lang="en-US" sz="4600" b="0" i="1" smtClean="0">
                          <a:solidFill>
                            <a:schemeClr val="tx1"/>
                          </a:solidFill>
                          <a:latin typeface="Cambria Math" panose="02040503050406030204" pitchFamily="18" charset="0"/>
                        </a:rPr>
                        <m:t>𝑓</m:t>
                      </m:r>
                      <m:d>
                        <m:dPr>
                          <m:ctrlPr>
                            <a:rPr lang="en-US" sz="4600" b="0" i="1" smtClean="0">
                              <a:solidFill>
                                <a:schemeClr val="tx1"/>
                              </a:solidFill>
                              <a:latin typeface="Cambria Math" panose="02040503050406030204" pitchFamily="18" charset="0"/>
                            </a:rPr>
                          </m:ctrlPr>
                        </m:dPr>
                        <m:e>
                          <m:r>
                            <a:rPr lang="en-US" sz="4600" b="0" i="1" smtClean="0">
                              <a:solidFill>
                                <a:schemeClr val="tx1"/>
                              </a:solidFill>
                              <a:latin typeface="Cambria Math" panose="02040503050406030204" pitchFamily="18" charset="0"/>
                            </a:rPr>
                            <m:t>𝑥</m:t>
                          </m:r>
                        </m:e>
                      </m:d>
                      <m:r>
                        <a:rPr lang="en-US" sz="4600" b="0" i="1" smtClean="0">
                          <a:solidFill>
                            <a:schemeClr val="tx1"/>
                          </a:solidFill>
                          <a:latin typeface="Cambria Math" panose="02040503050406030204" pitchFamily="18" charset="0"/>
                        </a:rPr>
                        <m:t>=</m:t>
                      </m:r>
                      <m:d>
                        <m:dPr>
                          <m:begChr m:val="{"/>
                          <m:endChr m:val=""/>
                          <m:ctrlPr>
                            <a:rPr lang="en-US" sz="4600" b="0" i="1" smtClean="0">
                              <a:solidFill>
                                <a:schemeClr val="tx1"/>
                              </a:solidFill>
                              <a:latin typeface="Cambria Math" panose="02040503050406030204" pitchFamily="18" charset="0"/>
                            </a:rPr>
                          </m:ctrlPr>
                        </m:dPr>
                        <m:e>
                          <m:eqArr>
                            <m:eqArrPr>
                              <m:ctrlPr>
                                <a:rPr lang="en-US" sz="4600" b="0" i="1" smtClean="0">
                                  <a:solidFill>
                                    <a:schemeClr val="tx1"/>
                                  </a:solidFill>
                                  <a:latin typeface="Cambria Math" panose="02040503050406030204" pitchFamily="18" charset="0"/>
                                </a:rPr>
                              </m:ctrlPr>
                            </m:eqArrPr>
                            <m:e>
                              <m:r>
                                <a:rPr lang="en-US" sz="4600" b="0" i="1" smtClean="0">
                                  <a:solidFill>
                                    <a:schemeClr val="tx1"/>
                                  </a:solidFill>
                                  <a:latin typeface="Cambria Math" panose="02040503050406030204" pitchFamily="18" charset="0"/>
                                  <a:ea typeface="Cambria Math" panose="02040503050406030204" pitchFamily="18" charset="0"/>
                                </a:rPr>
                                <m:t>𝜋</m:t>
                              </m:r>
                              <m:r>
                                <a:rPr lang="en-US" sz="4600" b="0" i="1" smtClean="0">
                                  <a:solidFill>
                                    <a:schemeClr val="tx1"/>
                                  </a:solidFill>
                                  <a:latin typeface="Cambria Math" panose="02040503050406030204" pitchFamily="18" charset="0"/>
                                  <a:ea typeface="Cambria Math" panose="02040503050406030204" pitchFamily="18" charset="0"/>
                                </a:rPr>
                                <m:t>+</m:t>
                              </m:r>
                              <m:d>
                                <m:dPr>
                                  <m:ctrlPr>
                                    <a:rPr lang="en-US" sz="4600" b="0" i="1" smtClean="0">
                                      <a:solidFill>
                                        <a:schemeClr val="tx1"/>
                                      </a:solidFill>
                                      <a:latin typeface="Cambria Math" panose="02040503050406030204" pitchFamily="18" charset="0"/>
                                      <a:ea typeface="Cambria Math" panose="02040503050406030204" pitchFamily="18" charset="0"/>
                                    </a:rPr>
                                  </m:ctrlPr>
                                </m:dPr>
                                <m:e>
                                  <m:r>
                                    <a:rPr lang="en-US" sz="4600" b="0" i="1" smtClean="0">
                                      <a:solidFill>
                                        <a:schemeClr val="tx1"/>
                                      </a:solidFill>
                                      <a:latin typeface="Cambria Math" panose="02040503050406030204" pitchFamily="18" charset="0"/>
                                      <a:ea typeface="Cambria Math" panose="02040503050406030204" pitchFamily="18" charset="0"/>
                                    </a:rPr>
                                    <m:t>1−</m:t>
                                  </m:r>
                                  <m:r>
                                    <a:rPr lang="en-US" sz="4600" b="0" i="1" smtClean="0">
                                      <a:solidFill>
                                        <a:schemeClr val="tx1"/>
                                      </a:solidFill>
                                      <a:latin typeface="Cambria Math" panose="02040503050406030204" pitchFamily="18" charset="0"/>
                                      <a:ea typeface="Cambria Math" panose="02040503050406030204" pitchFamily="18" charset="0"/>
                                    </a:rPr>
                                    <m:t>𝜋</m:t>
                                  </m:r>
                                </m:e>
                              </m:d>
                              <m:func>
                                <m:funcPr>
                                  <m:ctrlPr>
                                    <a:rPr lang="en-US" sz="4600" b="0" i="1" smtClean="0">
                                      <a:solidFill>
                                        <a:schemeClr val="tx1"/>
                                      </a:solidFill>
                                      <a:latin typeface="Cambria Math" panose="02040503050406030204" pitchFamily="18" charset="0"/>
                                      <a:ea typeface="Cambria Math" panose="02040503050406030204" pitchFamily="18" charset="0"/>
                                    </a:rPr>
                                  </m:ctrlPr>
                                </m:funcPr>
                                <m:fName>
                                  <m:r>
                                    <m:rPr>
                                      <m:sty m:val="p"/>
                                    </m:rPr>
                                    <a:rPr lang="en-US" sz="4600" b="0" i="0" smtClean="0">
                                      <a:solidFill>
                                        <a:schemeClr val="tx1"/>
                                      </a:solidFill>
                                      <a:latin typeface="Cambria Math" panose="02040503050406030204" pitchFamily="18" charset="0"/>
                                      <a:ea typeface="Cambria Math" panose="02040503050406030204" pitchFamily="18" charset="0"/>
                                    </a:rPr>
                                    <m:t>exp</m:t>
                                  </m:r>
                                </m:fName>
                                <m:e>
                                  <m:d>
                                    <m:dPr>
                                      <m:ctrlPr>
                                        <a:rPr lang="en-US" sz="4600" b="0" i="1" smtClean="0">
                                          <a:solidFill>
                                            <a:schemeClr val="tx1"/>
                                          </a:solidFill>
                                          <a:latin typeface="Cambria Math" panose="02040503050406030204" pitchFamily="18" charset="0"/>
                                          <a:ea typeface="Cambria Math" panose="02040503050406030204" pitchFamily="18" charset="0"/>
                                        </a:rPr>
                                      </m:ctrlPr>
                                    </m:dPr>
                                    <m:e>
                                      <m:r>
                                        <a:rPr lang="en-US" sz="4600" b="0" i="1" smtClean="0">
                                          <a:solidFill>
                                            <a:schemeClr val="tx1"/>
                                          </a:solidFill>
                                          <a:latin typeface="Cambria Math" panose="02040503050406030204" pitchFamily="18" charset="0"/>
                                          <a:ea typeface="Cambria Math" panose="02040503050406030204" pitchFamily="18" charset="0"/>
                                        </a:rPr>
                                        <m:t>−</m:t>
                                      </m:r>
                                      <m:r>
                                        <a:rPr lang="en-US" sz="4600" b="0" i="1" smtClean="0">
                                          <a:solidFill>
                                            <a:schemeClr val="tx1"/>
                                          </a:solidFill>
                                          <a:latin typeface="Cambria Math" panose="02040503050406030204" pitchFamily="18" charset="0"/>
                                          <a:ea typeface="Cambria Math" panose="02040503050406030204" pitchFamily="18" charset="0"/>
                                        </a:rPr>
                                        <m:t>𝜆</m:t>
                                      </m:r>
                                    </m:e>
                                  </m:d>
                                </m:e>
                              </m:func>
                              <m:r>
                                <a:rPr lang="en-US" sz="4600" b="0" i="1" smtClean="0">
                                  <a:solidFill>
                                    <a:schemeClr val="tx1"/>
                                  </a:solidFill>
                                  <a:latin typeface="Cambria Math" panose="02040503050406030204" pitchFamily="18" charset="0"/>
                                </a:rPr>
                                <m:t>,  </m:t>
                              </m:r>
                              <m:r>
                                <m:rPr>
                                  <m:sty m:val="p"/>
                                </m:rPr>
                                <a:rPr lang="en-US" sz="4600" b="0" i="0" smtClean="0">
                                  <a:solidFill>
                                    <a:schemeClr val="tx1"/>
                                  </a:solidFill>
                                  <a:latin typeface="Cambria Math" panose="02040503050406030204" pitchFamily="18" charset="0"/>
                                </a:rPr>
                                <m:t>if</m:t>
                              </m:r>
                              <m:r>
                                <a:rPr lang="en-US" sz="4600" b="0" i="1" smtClean="0">
                                  <a:solidFill>
                                    <a:schemeClr val="tx1"/>
                                  </a:solidFill>
                                  <a:latin typeface="Cambria Math" panose="02040503050406030204" pitchFamily="18" charset="0"/>
                                </a:rPr>
                                <m:t> </m:t>
                              </m:r>
                              <m:r>
                                <a:rPr lang="en-US" sz="4600" b="0" i="1" smtClean="0">
                                  <a:solidFill>
                                    <a:schemeClr val="tx1"/>
                                  </a:solidFill>
                                  <a:latin typeface="Cambria Math" panose="02040503050406030204" pitchFamily="18" charset="0"/>
                                </a:rPr>
                                <m:t>𝑦</m:t>
                              </m:r>
                              <m:r>
                                <a:rPr lang="en-US" sz="4600" b="0" i="1" smtClean="0">
                                  <a:solidFill>
                                    <a:schemeClr val="tx1"/>
                                  </a:solidFill>
                                  <a:latin typeface="Cambria Math" panose="02040503050406030204" pitchFamily="18" charset="0"/>
                                </a:rPr>
                                <m:t>=0,</m:t>
                              </m:r>
                            </m:e>
                            <m:e>
                              <m:r>
                                <a:rPr lang="en-US" sz="4600" b="0" i="1" smtClean="0">
                                  <a:solidFill>
                                    <a:schemeClr val="tx1"/>
                                  </a:solidFill>
                                  <a:latin typeface="Cambria Math" panose="02040503050406030204" pitchFamily="18" charset="0"/>
                                </a:rPr>
                                <m:t>&amp;(1−</m:t>
                              </m:r>
                              <m:r>
                                <a:rPr lang="en-US" sz="4600" b="0" i="1" smtClean="0">
                                  <a:solidFill>
                                    <a:schemeClr val="tx1"/>
                                  </a:solidFill>
                                  <a:latin typeface="Cambria Math" panose="02040503050406030204" pitchFamily="18" charset="0"/>
                                  <a:ea typeface="Cambria Math" panose="02040503050406030204" pitchFamily="18" charset="0"/>
                                </a:rPr>
                                <m:t>𝜋</m:t>
                              </m:r>
                              <m:r>
                                <a:rPr lang="en-US" sz="4600" b="0" i="1" smtClean="0">
                                  <a:solidFill>
                                    <a:schemeClr val="tx1"/>
                                  </a:solidFill>
                                  <a:latin typeface="Cambria Math" panose="02040503050406030204" pitchFamily="18" charset="0"/>
                                  <a:ea typeface="Cambria Math" panose="02040503050406030204" pitchFamily="18" charset="0"/>
                                </a:rPr>
                                <m:t>)</m:t>
                              </m:r>
                              <m:f>
                                <m:fPr>
                                  <m:ctrlPr>
                                    <a:rPr lang="en-US" sz="4600" b="0" i="1" smtClean="0">
                                      <a:solidFill>
                                        <a:schemeClr val="tx1"/>
                                      </a:solidFill>
                                      <a:latin typeface="Cambria Math" panose="02040503050406030204" pitchFamily="18" charset="0"/>
                                      <a:ea typeface="Cambria Math" panose="02040503050406030204" pitchFamily="18" charset="0"/>
                                    </a:rPr>
                                  </m:ctrlPr>
                                </m:fPr>
                                <m:num>
                                  <m:sSup>
                                    <m:sSupPr>
                                      <m:ctrlPr>
                                        <a:rPr lang="en-US" sz="4600" b="0" i="1" smtClean="0">
                                          <a:solidFill>
                                            <a:schemeClr val="tx1"/>
                                          </a:solidFill>
                                          <a:latin typeface="Cambria Math" panose="02040503050406030204" pitchFamily="18" charset="0"/>
                                          <a:ea typeface="Cambria Math" panose="02040503050406030204" pitchFamily="18" charset="0"/>
                                        </a:rPr>
                                      </m:ctrlPr>
                                    </m:sSupPr>
                                    <m:e>
                                      <m:r>
                                        <a:rPr lang="en-US" sz="4600" b="0" i="1" smtClean="0">
                                          <a:solidFill>
                                            <a:schemeClr val="tx1"/>
                                          </a:solidFill>
                                          <a:latin typeface="Cambria Math" panose="02040503050406030204" pitchFamily="18" charset="0"/>
                                          <a:ea typeface="Cambria Math" panose="02040503050406030204" pitchFamily="18" charset="0"/>
                                        </a:rPr>
                                        <m:t>𝜆</m:t>
                                      </m:r>
                                    </m:e>
                                    <m:sup>
                                      <m:r>
                                        <a:rPr lang="en-US" sz="4600" b="0" i="1" smtClean="0">
                                          <a:solidFill>
                                            <a:schemeClr val="tx1"/>
                                          </a:solidFill>
                                          <a:latin typeface="Cambria Math" panose="02040503050406030204" pitchFamily="18" charset="0"/>
                                          <a:ea typeface="Cambria Math" panose="02040503050406030204" pitchFamily="18" charset="0"/>
                                        </a:rPr>
                                        <m:t>𝑦</m:t>
                                      </m:r>
                                    </m:sup>
                                  </m:sSup>
                                  <m:func>
                                    <m:funcPr>
                                      <m:ctrlPr>
                                        <a:rPr lang="en-US" sz="4600" b="0" i="1" smtClean="0">
                                          <a:solidFill>
                                            <a:schemeClr val="tx1"/>
                                          </a:solidFill>
                                          <a:latin typeface="Cambria Math" panose="02040503050406030204" pitchFamily="18" charset="0"/>
                                          <a:ea typeface="Cambria Math" panose="02040503050406030204" pitchFamily="18" charset="0"/>
                                        </a:rPr>
                                      </m:ctrlPr>
                                    </m:funcPr>
                                    <m:fName>
                                      <m:r>
                                        <m:rPr>
                                          <m:sty m:val="p"/>
                                        </m:rPr>
                                        <a:rPr lang="en-US" sz="4600" b="0" i="0" smtClean="0">
                                          <a:solidFill>
                                            <a:schemeClr val="tx1"/>
                                          </a:solidFill>
                                          <a:latin typeface="Cambria Math" panose="02040503050406030204" pitchFamily="18" charset="0"/>
                                          <a:ea typeface="Cambria Math" panose="02040503050406030204" pitchFamily="18" charset="0"/>
                                        </a:rPr>
                                        <m:t>exp</m:t>
                                      </m:r>
                                    </m:fName>
                                    <m:e>
                                      <m:d>
                                        <m:dPr>
                                          <m:ctrlPr>
                                            <a:rPr lang="en-US" sz="4600" b="0" i="1" smtClean="0">
                                              <a:solidFill>
                                                <a:schemeClr val="tx1"/>
                                              </a:solidFill>
                                              <a:latin typeface="Cambria Math" panose="02040503050406030204" pitchFamily="18" charset="0"/>
                                              <a:ea typeface="Cambria Math" panose="02040503050406030204" pitchFamily="18" charset="0"/>
                                            </a:rPr>
                                          </m:ctrlPr>
                                        </m:dPr>
                                        <m:e>
                                          <m:r>
                                            <a:rPr lang="en-US" sz="4600" b="0" i="1" smtClean="0">
                                              <a:solidFill>
                                                <a:schemeClr val="tx1"/>
                                              </a:solidFill>
                                              <a:latin typeface="Cambria Math" panose="02040503050406030204" pitchFamily="18" charset="0"/>
                                              <a:ea typeface="Cambria Math" panose="02040503050406030204" pitchFamily="18" charset="0"/>
                                            </a:rPr>
                                            <m:t>−</m:t>
                                          </m:r>
                                          <m:r>
                                            <a:rPr lang="en-US" sz="4600" b="0" i="1" smtClean="0">
                                              <a:solidFill>
                                                <a:schemeClr val="tx1"/>
                                              </a:solidFill>
                                              <a:latin typeface="Cambria Math" panose="02040503050406030204" pitchFamily="18" charset="0"/>
                                              <a:ea typeface="Cambria Math" panose="02040503050406030204" pitchFamily="18" charset="0"/>
                                            </a:rPr>
                                            <m:t>𝜆</m:t>
                                          </m:r>
                                        </m:e>
                                      </m:d>
                                    </m:e>
                                  </m:func>
                                </m:num>
                                <m:den>
                                  <m:r>
                                    <a:rPr lang="en-US" sz="4600" b="0" i="1" smtClean="0">
                                      <a:solidFill>
                                        <a:schemeClr val="tx1"/>
                                      </a:solidFill>
                                      <a:latin typeface="Cambria Math" panose="02040503050406030204" pitchFamily="18" charset="0"/>
                                      <a:ea typeface="Cambria Math" panose="02040503050406030204" pitchFamily="18" charset="0"/>
                                    </a:rPr>
                                    <m:t>𝑦</m:t>
                                  </m:r>
                                  <m:r>
                                    <a:rPr lang="en-US" sz="4600" b="0" i="1" smtClean="0">
                                      <a:solidFill>
                                        <a:schemeClr val="tx1"/>
                                      </a:solidFill>
                                      <a:latin typeface="Cambria Math" panose="02040503050406030204" pitchFamily="18" charset="0"/>
                                      <a:ea typeface="Cambria Math" panose="02040503050406030204" pitchFamily="18" charset="0"/>
                                    </a:rPr>
                                    <m:t>!</m:t>
                                  </m:r>
                                </m:den>
                              </m:f>
                              <m:r>
                                <a:rPr lang="en-US" sz="4600" b="0" i="1" smtClean="0">
                                  <a:solidFill>
                                    <a:schemeClr val="tx1"/>
                                  </a:solidFill>
                                  <a:latin typeface="Cambria Math" panose="02040503050406030204" pitchFamily="18" charset="0"/>
                                </a:rPr>
                                <m:t>,  </m:t>
                              </m:r>
                              <m:r>
                                <m:rPr>
                                  <m:sty m:val="p"/>
                                </m:rPr>
                                <a:rPr lang="en-US" sz="4600" b="0" i="0" smtClean="0">
                                  <a:solidFill>
                                    <a:schemeClr val="tx1"/>
                                  </a:solidFill>
                                  <a:latin typeface="Cambria Math" panose="02040503050406030204" pitchFamily="18" charset="0"/>
                                </a:rPr>
                                <m:t>if</m:t>
                              </m:r>
                              <m:r>
                                <a:rPr lang="en-US" sz="4600" b="0" i="1" smtClean="0">
                                  <a:solidFill>
                                    <a:schemeClr val="tx1"/>
                                  </a:solidFill>
                                  <a:latin typeface="Cambria Math" panose="02040503050406030204" pitchFamily="18" charset="0"/>
                                </a:rPr>
                                <m:t> </m:t>
                              </m:r>
                              <m:r>
                                <a:rPr lang="en-US" sz="4600" b="0" i="1" smtClean="0">
                                  <a:solidFill>
                                    <a:schemeClr val="tx1"/>
                                  </a:solidFill>
                                  <a:latin typeface="Cambria Math" panose="02040503050406030204" pitchFamily="18" charset="0"/>
                                </a:rPr>
                                <m:t>𝑦</m:t>
                              </m:r>
                              <m:r>
                                <a:rPr lang="en-US" sz="4600" b="0" i="1" smtClean="0">
                                  <a:solidFill>
                                    <a:schemeClr val="tx1"/>
                                  </a:solidFill>
                                  <a:latin typeface="Cambria Math" panose="02040503050406030204" pitchFamily="18" charset="0"/>
                                </a:rPr>
                                <m:t>=1, 2, …,</m:t>
                              </m:r>
                            </m:e>
                          </m:eqArr>
                        </m:e>
                      </m:d>
                    </m:oMath>
                  </m:oMathPara>
                </a14:m>
                <a:endParaRPr lang="en-US" sz="4600" b="0" dirty="0">
                  <a:solidFill>
                    <a:schemeClr val="tx1"/>
                  </a:solidFill>
                </a:endParaRPr>
              </a:p>
              <a:p>
                <a:pPr algn="l">
                  <a:lnSpc>
                    <a:spcPct val="120000"/>
                  </a:lnSpc>
                </a:pPr>
                <a:r>
                  <a:rPr lang="en-US" sz="4800" dirty="0">
                    <a:solidFill>
                      <a:schemeClr val="tx1"/>
                    </a:solidFill>
                  </a:rPr>
                  <a:t>where</a:t>
                </a:r>
              </a:p>
              <a:p>
                <a:pPr>
                  <a:lnSpc>
                    <a:spcPct val="120000"/>
                  </a:lnSpc>
                </a:pPr>
                <a:r>
                  <a:rPr lang="en-US" sz="5000" dirty="0">
                    <a:solidFill>
                      <a:schemeClr val="tx1"/>
                    </a:solidFill>
                  </a:rPr>
                  <a:t> </a:t>
                </a:r>
                <a14:m>
                  <m:oMath xmlns:m="http://schemas.openxmlformats.org/officeDocument/2006/math">
                    <m:r>
                      <a:rPr lang="en-US" sz="5000" i="1" smtClean="0">
                        <a:solidFill>
                          <a:schemeClr val="tx1"/>
                        </a:solidFill>
                        <a:latin typeface="Cambria Math" panose="02040503050406030204" pitchFamily="18" charset="0"/>
                        <a:ea typeface="Cambria Math" panose="02040503050406030204" pitchFamily="18" charset="0"/>
                      </a:rPr>
                      <m:t>𝜋</m:t>
                    </m:r>
                    <m:r>
                      <a:rPr lang="en-US" sz="5000" b="0" i="1" smtClean="0">
                        <a:solidFill>
                          <a:schemeClr val="tx1"/>
                        </a:solidFill>
                        <a:latin typeface="Cambria Math" panose="02040503050406030204" pitchFamily="18" charset="0"/>
                        <a:ea typeface="Cambria Math" panose="02040503050406030204" pitchFamily="18" charset="0"/>
                      </a:rPr>
                      <m:t>=</m:t>
                    </m:r>
                    <m:f>
                      <m:fPr>
                        <m:ctrlPr>
                          <a:rPr lang="en-US" sz="5000" b="0" i="1" smtClean="0">
                            <a:solidFill>
                              <a:schemeClr val="tx1"/>
                            </a:solidFill>
                            <a:latin typeface="Cambria Math" panose="02040503050406030204" pitchFamily="18" charset="0"/>
                            <a:ea typeface="Cambria Math" panose="02040503050406030204" pitchFamily="18" charset="0"/>
                          </a:rPr>
                        </m:ctrlPr>
                      </m:fPr>
                      <m:num>
                        <m:func>
                          <m:funcPr>
                            <m:ctrlPr>
                              <a:rPr lang="en-US" sz="5000" b="0" i="1" smtClean="0">
                                <a:solidFill>
                                  <a:schemeClr val="tx1"/>
                                </a:solidFill>
                                <a:latin typeface="Cambria Math" panose="02040503050406030204" pitchFamily="18" charset="0"/>
                                <a:ea typeface="Cambria Math" panose="02040503050406030204" pitchFamily="18" charset="0"/>
                              </a:rPr>
                            </m:ctrlPr>
                          </m:funcPr>
                          <m:fName>
                            <m:r>
                              <m:rPr>
                                <m:sty m:val="p"/>
                              </m:rPr>
                              <a:rPr lang="en-US" sz="5000" b="0" i="0" smtClean="0">
                                <a:solidFill>
                                  <a:schemeClr val="tx1"/>
                                </a:solidFill>
                                <a:latin typeface="Cambria Math" panose="02040503050406030204" pitchFamily="18" charset="0"/>
                                <a:ea typeface="Cambria Math" panose="02040503050406030204" pitchFamily="18" charset="0"/>
                              </a:rPr>
                              <m:t>exp</m:t>
                            </m:r>
                          </m:fName>
                          <m:e>
                            <m:d>
                              <m:dPr>
                                <m:ctrlPr>
                                  <a:rPr lang="en-US" sz="5000" b="0" i="1" smtClean="0">
                                    <a:solidFill>
                                      <a:schemeClr val="tx1"/>
                                    </a:solidFill>
                                    <a:latin typeface="Cambria Math" panose="02040503050406030204" pitchFamily="18" charset="0"/>
                                    <a:ea typeface="Cambria Math" panose="02040503050406030204" pitchFamily="18" charset="0"/>
                                  </a:rPr>
                                </m:ctrlPr>
                              </m:dPr>
                              <m:e>
                                <m:sSub>
                                  <m:sSubPr>
                                    <m:ctrlPr>
                                      <a:rPr lang="en-US" sz="5000" b="0" i="1" smtClean="0">
                                        <a:solidFill>
                                          <a:schemeClr val="tx1"/>
                                        </a:solidFill>
                                        <a:latin typeface="Cambria Math" panose="02040503050406030204" pitchFamily="18" charset="0"/>
                                        <a:ea typeface="Cambria Math" panose="02040503050406030204" pitchFamily="18" charset="0"/>
                                      </a:rPr>
                                    </m:ctrlPr>
                                  </m:sSubPr>
                                  <m:e>
                                    <m:r>
                                      <a:rPr lang="en-US" sz="5000" b="0" i="1" smtClean="0">
                                        <a:solidFill>
                                          <a:schemeClr val="tx1"/>
                                        </a:solidFill>
                                        <a:latin typeface="Cambria Math" panose="02040503050406030204" pitchFamily="18" charset="0"/>
                                        <a:ea typeface="Cambria Math" panose="02040503050406030204" pitchFamily="18" charset="0"/>
                                      </a:rPr>
                                      <m:t>𝛽</m:t>
                                    </m:r>
                                  </m:e>
                                  <m:sub>
                                    <m:r>
                                      <a:rPr lang="en-US" sz="5000" b="0" i="1" smtClean="0">
                                        <a:solidFill>
                                          <a:schemeClr val="tx1"/>
                                        </a:solidFill>
                                        <a:latin typeface="Cambria Math" panose="02040503050406030204" pitchFamily="18" charset="0"/>
                                        <a:ea typeface="Cambria Math" panose="02040503050406030204" pitchFamily="18" charset="0"/>
                                      </a:rPr>
                                      <m:t>0</m:t>
                                    </m:r>
                                  </m:sub>
                                </m:sSub>
                                <m:r>
                                  <a:rPr lang="en-US" sz="5000" b="0" i="1" smtClean="0">
                                    <a:solidFill>
                                      <a:schemeClr val="tx1"/>
                                    </a:solidFill>
                                    <a:latin typeface="Cambria Math" panose="02040503050406030204" pitchFamily="18" charset="0"/>
                                    <a:ea typeface="Cambria Math" panose="02040503050406030204" pitchFamily="18" charset="0"/>
                                  </a:rPr>
                                  <m:t>+</m:t>
                                </m:r>
                                <m:sSub>
                                  <m:sSubPr>
                                    <m:ctrlPr>
                                      <a:rPr lang="en-US" sz="5000" b="0" i="1" smtClean="0">
                                        <a:solidFill>
                                          <a:schemeClr val="tx1"/>
                                        </a:solidFill>
                                        <a:latin typeface="Cambria Math" panose="02040503050406030204" pitchFamily="18" charset="0"/>
                                        <a:ea typeface="Cambria Math" panose="02040503050406030204" pitchFamily="18" charset="0"/>
                                      </a:rPr>
                                    </m:ctrlPr>
                                  </m:sSubPr>
                                  <m:e>
                                    <m:r>
                                      <a:rPr lang="en-US" sz="5000" b="0" i="1" smtClean="0">
                                        <a:solidFill>
                                          <a:schemeClr val="tx1"/>
                                        </a:solidFill>
                                        <a:latin typeface="Cambria Math" panose="02040503050406030204" pitchFamily="18" charset="0"/>
                                        <a:ea typeface="Cambria Math" panose="02040503050406030204" pitchFamily="18" charset="0"/>
                                      </a:rPr>
                                      <m:t>𝛽</m:t>
                                    </m:r>
                                  </m:e>
                                  <m:sub>
                                    <m:r>
                                      <a:rPr lang="en-US" sz="5000" b="0" i="1" smtClean="0">
                                        <a:solidFill>
                                          <a:schemeClr val="tx1"/>
                                        </a:solidFill>
                                        <a:latin typeface="Cambria Math" panose="02040503050406030204" pitchFamily="18" charset="0"/>
                                        <a:ea typeface="Cambria Math" panose="02040503050406030204" pitchFamily="18" charset="0"/>
                                      </a:rPr>
                                      <m:t>1</m:t>
                                    </m:r>
                                  </m:sub>
                                </m:sSub>
                                <m:sSub>
                                  <m:sSubPr>
                                    <m:ctrlPr>
                                      <a:rPr lang="en-US" sz="5000" b="0" i="1" smtClean="0">
                                        <a:solidFill>
                                          <a:schemeClr val="tx1"/>
                                        </a:solidFill>
                                        <a:latin typeface="Cambria Math" panose="02040503050406030204" pitchFamily="18" charset="0"/>
                                        <a:ea typeface="Cambria Math" panose="02040503050406030204" pitchFamily="18" charset="0"/>
                                      </a:rPr>
                                    </m:ctrlPr>
                                  </m:sSubPr>
                                  <m:e>
                                    <m:r>
                                      <a:rPr lang="en-US" sz="5000" b="0" i="1" smtClean="0">
                                        <a:solidFill>
                                          <a:schemeClr val="tx1"/>
                                        </a:solidFill>
                                        <a:latin typeface="Cambria Math" panose="02040503050406030204" pitchFamily="18" charset="0"/>
                                        <a:ea typeface="Cambria Math" panose="02040503050406030204" pitchFamily="18" charset="0"/>
                                      </a:rPr>
                                      <m:t>𝑥</m:t>
                                    </m:r>
                                  </m:e>
                                  <m:sub>
                                    <m:r>
                                      <a:rPr lang="en-US" sz="5000" b="0" i="1" smtClean="0">
                                        <a:solidFill>
                                          <a:schemeClr val="tx1"/>
                                        </a:solidFill>
                                        <a:latin typeface="Cambria Math" panose="02040503050406030204" pitchFamily="18" charset="0"/>
                                        <a:ea typeface="Cambria Math" panose="02040503050406030204" pitchFamily="18" charset="0"/>
                                      </a:rPr>
                                      <m:t>1</m:t>
                                    </m:r>
                                  </m:sub>
                                </m:sSub>
                                <m:r>
                                  <a:rPr lang="en-US" sz="5000" b="0" i="1" smtClean="0">
                                    <a:solidFill>
                                      <a:schemeClr val="tx1"/>
                                    </a:solidFill>
                                    <a:latin typeface="Cambria Math" panose="02040503050406030204" pitchFamily="18" charset="0"/>
                                    <a:ea typeface="Cambria Math" panose="02040503050406030204" pitchFamily="18" charset="0"/>
                                  </a:rPr>
                                  <m:t>+…+</m:t>
                                </m:r>
                                <m:sSub>
                                  <m:sSubPr>
                                    <m:ctrlPr>
                                      <a:rPr lang="en-US" sz="5000" b="0" i="1" smtClean="0">
                                        <a:solidFill>
                                          <a:schemeClr val="tx1"/>
                                        </a:solidFill>
                                        <a:latin typeface="Cambria Math" panose="02040503050406030204" pitchFamily="18" charset="0"/>
                                        <a:ea typeface="Cambria Math" panose="02040503050406030204" pitchFamily="18" charset="0"/>
                                      </a:rPr>
                                    </m:ctrlPr>
                                  </m:sSubPr>
                                  <m:e>
                                    <m:r>
                                      <a:rPr lang="en-US" sz="5000" b="0" i="1" smtClean="0">
                                        <a:solidFill>
                                          <a:schemeClr val="tx1"/>
                                        </a:solidFill>
                                        <a:latin typeface="Cambria Math" panose="02040503050406030204" pitchFamily="18" charset="0"/>
                                        <a:ea typeface="Cambria Math" panose="02040503050406030204" pitchFamily="18" charset="0"/>
                                      </a:rPr>
                                      <m:t>𝛽</m:t>
                                    </m:r>
                                  </m:e>
                                  <m:sub>
                                    <m:r>
                                      <a:rPr lang="en-US" sz="5000" b="0" i="1" smtClean="0">
                                        <a:solidFill>
                                          <a:schemeClr val="tx1"/>
                                        </a:solidFill>
                                        <a:latin typeface="Cambria Math" panose="02040503050406030204" pitchFamily="18" charset="0"/>
                                        <a:ea typeface="Cambria Math" panose="02040503050406030204" pitchFamily="18" charset="0"/>
                                      </a:rPr>
                                      <m:t>𝑚</m:t>
                                    </m:r>
                                  </m:sub>
                                </m:sSub>
                                <m:sSub>
                                  <m:sSubPr>
                                    <m:ctrlPr>
                                      <a:rPr lang="en-US" sz="5000" b="0" i="1" smtClean="0">
                                        <a:solidFill>
                                          <a:schemeClr val="tx1"/>
                                        </a:solidFill>
                                        <a:latin typeface="Cambria Math" panose="02040503050406030204" pitchFamily="18" charset="0"/>
                                        <a:ea typeface="Cambria Math" panose="02040503050406030204" pitchFamily="18" charset="0"/>
                                      </a:rPr>
                                    </m:ctrlPr>
                                  </m:sSubPr>
                                  <m:e>
                                    <m:r>
                                      <a:rPr lang="en-US" sz="5000" b="0" i="1" smtClean="0">
                                        <a:solidFill>
                                          <a:schemeClr val="tx1"/>
                                        </a:solidFill>
                                        <a:latin typeface="Cambria Math" panose="02040503050406030204" pitchFamily="18" charset="0"/>
                                        <a:ea typeface="Cambria Math" panose="02040503050406030204" pitchFamily="18" charset="0"/>
                                      </a:rPr>
                                      <m:t>𝑥</m:t>
                                    </m:r>
                                  </m:e>
                                  <m:sub>
                                    <m:r>
                                      <a:rPr lang="en-US" sz="5000" b="0" i="1" smtClean="0">
                                        <a:solidFill>
                                          <a:schemeClr val="tx1"/>
                                        </a:solidFill>
                                        <a:latin typeface="Cambria Math" panose="02040503050406030204" pitchFamily="18" charset="0"/>
                                        <a:ea typeface="Cambria Math" panose="02040503050406030204" pitchFamily="18" charset="0"/>
                                      </a:rPr>
                                      <m:t>𝑚</m:t>
                                    </m:r>
                                  </m:sub>
                                </m:sSub>
                              </m:e>
                            </m:d>
                          </m:e>
                        </m:func>
                      </m:num>
                      <m:den>
                        <m:r>
                          <a:rPr lang="en-US" sz="5000" b="0" i="1" smtClean="0">
                            <a:solidFill>
                              <a:schemeClr val="tx1"/>
                            </a:solidFill>
                            <a:latin typeface="Cambria Math" panose="02040503050406030204" pitchFamily="18" charset="0"/>
                            <a:ea typeface="Cambria Math" panose="02040503050406030204" pitchFamily="18" charset="0"/>
                          </a:rPr>
                          <m:t>1+</m:t>
                        </m:r>
                        <m:func>
                          <m:funcPr>
                            <m:ctrlPr>
                              <a:rPr lang="en-US" sz="5000" i="1">
                                <a:solidFill>
                                  <a:schemeClr val="tx1"/>
                                </a:solidFill>
                                <a:latin typeface="Cambria Math" panose="02040503050406030204" pitchFamily="18" charset="0"/>
                                <a:ea typeface="Cambria Math" panose="02040503050406030204" pitchFamily="18" charset="0"/>
                              </a:rPr>
                            </m:ctrlPr>
                          </m:funcPr>
                          <m:fName>
                            <m:r>
                              <m:rPr>
                                <m:sty m:val="p"/>
                              </m:rPr>
                              <a:rPr lang="en-US" sz="5000">
                                <a:solidFill>
                                  <a:schemeClr val="tx1"/>
                                </a:solidFill>
                                <a:latin typeface="Cambria Math" panose="02040503050406030204" pitchFamily="18" charset="0"/>
                                <a:ea typeface="Cambria Math" panose="02040503050406030204" pitchFamily="18" charset="0"/>
                              </a:rPr>
                              <m:t>exp</m:t>
                            </m:r>
                          </m:fName>
                          <m:e>
                            <m:d>
                              <m:dPr>
                                <m:ctrlPr>
                                  <a:rPr lang="en-US" sz="5000" i="1">
                                    <a:solidFill>
                                      <a:schemeClr val="tx1"/>
                                    </a:solidFill>
                                    <a:latin typeface="Cambria Math" panose="02040503050406030204" pitchFamily="18" charset="0"/>
                                    <a:ea typeface="Cambria Math" panose="02040503050406030204" pitchFamily="18" charset="0"/>
                                  </a:rPr>
                                </m:ctrlPr>
                              </m:dPr>
                              <m:e>
                                <m:sSub>
                                  <m:sSubPr>
                                    <m:ctrlPr>
                                      <a:rPr lang="en-US" sz="5000" i="1">
                                        <a:solidFill>
                                          <a:schemeClr val="tx1"/>
                                        </a:solidFill>
                                        <a:latin typeface="Cambria Math" panose="02040503050406030204" pitchFamily="18" charset="0"/>
                                        <a:ea typeface="Cambria Math" panose="02040503050406030204" pitchFamily="18" charset="0"/>
                                      </a:rPr>
                                    </m:ctrlPr>
                                  </m:sSubPr>
                                  <m:e>
                                    <m:r>
                                      <a:rPr lang="en-US" sz="5000" i="1">
                                        <a:solidFill>
                                          <a:schemeClr val="tx1"/>
                                        </a:solidFill>
                                        <a:latin typeface="Cambria Math" panose="02040503050406030204" pitchFamily="18" charset="0"/>
                                        <a:ea typeface="Cambria Math" panose="02040503050406030204" pitchFamily="18" charset="0"/>
                                      </a:rPr>
                                      <m:t>𝛽</m:t>
                                    </m:r>
                                  </m:e>
                                  <m:sub>
                                    <m:r>
                                      <a:rPr lang="en-US" sz="5000" i="1">
                                        <a:solidFill>
                                          <a:schemeClr val="tx1"/>
                                        </a:solidFill>
                                        <a:latin typeface="Cambria Math" panose="02040503050406030204" pitchFamily="18" charset="0"/>
                                        <a:ea typeface="Cambria Math" panose="02040503050406030204" pitchFamily="18" charset="0"/>
                                      </a:rPr>
                                      <m:t>0</m:t>
                                    </m:r>
                                  </m:sub>
                                </m:sSub>
                                <m:r>
                                  <a:rPr lang="en-US" sz="5000" i="1">
                                    <a:solidFill>
                                      <a:schemeClr val="tx1"/>
                                    </a:solidFill>
                                    <a:latin typeface="Cambria Math" panose="02040503050406030204" pitchFamily="18" charset="0"/>
                                    <a:ea typeface="Cambria Math" panose="02040503050406030204" pitchFamily="18" charset="0"/>
                                  </a:rPr>
                                  <m:t>+</m:t>
                                </m:r>
                                <m:sSub>
                                  <m:sSubPr>
                                    <m:ctrlPr>
                                      <a:rPr lang="en-US" sz="5000" i="1">
                                        <a:solidFill>
                                          <a:schemeClr val="tx1"/>
                                        </a:solidFill>
                                        <a:latin typeface="Cambria Math" panose="02040503050406030204" pitchFamily="18" charset="0"/>
                                        <a:ea typeface="Cambria Math" panose="02040503050406030204" pitchFamily="18" charset="0"/>
                                      </a:rPr>
                                    </m:ctrlPr>
                                  </m:sSubPr>
                                  <m:e>
                                    <m:r>
                                      <a:rPr lang="en-US" sz="5000" i="1">
                                        <a:solidFill>
                                          <a:schemeClr val="tx1"/>
                                        </a:solidFill>
                                        <a:latin typeface="Cambria Math" panose="02040503050406030204" pitchFamily="18" charset="0"/>
                                        <a:ea typeface="Cambria Math" panose="02040503050406030204" pitchFamily="18" charset="0"/>
                                      </a:rPr>
                                      <m:t>𝛽</m:t>
                                    </m:r>
                                  </m:e>
                                  <m:sub>
                                    <m:r>
                                      <a:rPr lang="en-US" sz="5000" i="1">
                                        <a:solidFill>
                                          <a:schemeClr val="tx1"/>
                                        </a:solidFill>
                                        <a:latin typeface="Cambria Math" panose="02040503050406030204" pitchFamily="18" charset="0"/>
                                        <a:ea typeface="Cambria Math" panose="02040503050406030204" pitchFamily="18" charset="0"/>
                                      </a:rPr>
                                      <m:t>1</m:t>
                                    </m:r>
                                  </m:sub>
                                </m:sSub>
                                <m:sSub>
                                  <m:sSubPr>
                                    <m:ctrlPr>
                                      <a:rPr lang="en-US" sz="5000" i="1">
                                        <a:solidFill>
                                          <a:schemeClr val="tx1"/>
                                        </a:solidFill>
                                        <a:latin typeface="Cambria Math" panose="02040503050406030204" pitchFamily="18" charset="0"/>
                                        <a:ea typeface="Cambria Math" panose="02040503050406030204" pitchFamily="18" charset="0"/>
                                      </a:rPr>
                                    </m:ctrlPr>
                                  </m:sSubPr>
                                  <m:e>
                                    <m:r>
                                      <a:rPr lang="en-US" sz="5000" i="1">
                                        <a:solidFill>
                                          <a:schemeClr val="tx1"/>
                                        </a:solidFill>
                                        <a:latin typeface="Cambria Math" panose="02040503050406030204" pitchFamily="18" charset="0"/>
                                        <a:ea typeface="Cambria Math" panose="02040503050406030204" pitchFamily="18" charset="0"/>
                                      </a:rPr>
                                      <m:t>𝑥</m:t>
                                    </m:r>
                                  </m:e>
                                  <m:sub>
                                    <m:r>
                                      <a:rPr lang="en-US" sz="5000" i="1">
                                        <a:solidFill>
                                          <a:schemeClr val="tx1"/>
                                        </a:solidFill>
                                        <a:latin typeface="Cambria Math" panose="02040503050406030204" pitchFamily="18" charset="0"/>
                                        <a:ea typeface="Cambria Math" panose="02040503050406030204" pitchFamily="18" charset="0"/>
                                      </a:rPr>
                                      <m:t>1</m:t>
                                    </m:r>
                                  </m:sub>
                                </m:sSub>
                                <m:r>
                                  <a:rPr lang="en-US" sz="5000" i="1">
                                    <a:solidFill>
                                      <a:schemeClr val="tx1"/>
                                    </a:solidFill>
                                    <a:latin typeface="Cambria Math" panose="02040503050406030204" pitchFamily="18" charset="0"/>
                                    <a:ea typeface="Cambria Math" panose="02040503050406030204" pitchFamily="18" charset="0"/>
                                  </a:rPr>
                                  <m:t>+…+</m:t>
                                </m:r>
                                <m:sSub>
                                  <m:sSubPr>
                                    <m:ctrlPr>
                                      <a:rPr lang="en-US" sz="5000" i="1">
                                        <a:solidFill>
                                          <a:schemeClr val="tx1"/>
                                        </a:solidFill>
                                        <a:latin typeface="Cambria Math" panose="02040503050406030204" pitchFamily="18" charset="0"/>
                                        <a:ea typeface="Cambria Math" panose="02040503050406030204" pitchFamily="18" charset="0"/>
                                      </a:rPr>
                                    </m:ctrlPr>
                                  </m:sSubPr>
                                  <m:e>
                                    <m:r>
                                      <a:rPr lang="en-US" sz="5000" i="1">
                                        <a:solidFill>
                                          <a:schemeClr val="tx1"/>
                                        </a:solidFill>
                                        <a:latin typeface="Cambria Math" panose="02040503050406030204" pitchFamily="18" charset="0"/>
                                        <a:ea typeface="Cambria Math" panose="02040503050406030204" pitchFamily="18" charset="0"/>
                                      </a:rPr>
                                      <m:t>𝛽</m:t>
                                    </m:r>
                                  </m:e>
                                  <m:sub>
                                    <m:r>
                                      <a:rPr lang="en-US" sz="5000" i="1">
                                        <a:solidFill>
                                          <a:schemeClr val="tx1"/>
                                        </a:solidFill>
                                        <a:latin typeface="Cambria Math" panose="02040503050406030204" pitchFamily="18" charset="0"/>
                                        <a:ea typeface="Cambria Math" panose="02040503050406030204" pitchFamily="18" charset="0"/>
                                      </a:rPr>
                                      <m:t>𝑚</m:t>
                                    </m:r>
                                  </m:sub>
                                </m:sSub>
                                <m:sSub>
                                  <m:sSubPr>
                                    <m:ctrlPr>
                                      <a:rPr lang="en-US" sz="5000" i="1">
                                        <a:solidFill>
                                          <a:schemeClr val="tx1"/>
                                        </a:solidFill>
                                        <a:latin typeface="Cambria Math" panose="02040503050406030204" pitchFamily="18" charset="0"/>
                                        <a:ea typeface="Cambria Math" panose="02040503050406030204" pitchFamily="18" charset="0"/>
                                      </a:rPr>
                                    </m:ctrlPr>
                                  </m:sSubPr>
                                  <m:e>
                                    <m:r>
                                      <a:rPr lang="en-US" sz="5000" i="1">
                                        <a:solidFill>
                                          <a:schemeClr val="tx1"/>
                                        </a:solidFill>
                                        <a:latin typeface="Cambria Math" panose="02040503050406030204" pitchFamily="18" charset="0"/>
                                        <a:ea typeface="Cambria Math" panose="02040503050406030204" pitchFamily="18" charset="0"/>
                                      </a:rPr>
                                      <m:t>𝑥</m:t>
                                    </m:r>
                                  </m:e>
                                  <m:sub>
                                    <m:r>
                                      <a:rPr lang="en-US" sz="5000" i="1">
                                        <a:solidFill>
                                          <a:schemeClr val="tx1"/>
                                        </a:solidFill>
                                        <a:latin typeface="Cambria Math" panose="02040503050406030204" pitchFamily="18" charset="0"/>
                                        <a:ea typeface="Cambria Math" panose="02040503050406030204" pitchFamily="18" charset="0"/>
                                      </a:rPr>
                                      <m:t>𝑚</m:t>
                                    </m:r>
                                  </m:sub>
                                </m:sSub>
                              </m:e>
                            </m:d>
                          </m:e>
                        </m:func>
                      </m:den>
                    </m:f>
                    <m:r>
                      <a:rPr lang="en-US" sz="5000" b="0" i="1" smtClean="0">
                        <a:solidFill>
                          <a:schemeClr val="tx1"/>
                        </a:solidFill>
                        <a:latin typeface="Cambria Math" panose="02040503050406030204" pitchFamily="18" charset="0"/>
                        <a:ea typeface="Cambria Math" panose="02040503050406030204" pitchFamily="18" charset="0"/>
                      </a:rPr>
                      <m:t> ,</m:t>
                    </m:r>
                  </m:oMath>
                </a14:m>
                <a:r>
                  <a:rPr lang="en-US" sz="5000" dirty="0">
                    <a:solidFill>
                      <a:schemeClr val="tx1"/>
                    </a:solidFill>
                  </a:rPr>
                  <a:t>  </a:t>
                </a:r>
              </a:p>
              <a:p>
                <a:pPr algn="l">
                  <a:lnSpc>
                    <a:spcPct val="120000"/>
                  </a:lnSpc>
                </a:pPr>
                <a:r>
                  <a:rPr lang="en-US" sz="4800" dirty="0">
                    <a:solidFill>
                      <a:schemeClr val="tx1"/>
                    </a:solidFill>
                  </a:rPr>
                  <a:t>and</a:t>
                </a:r>
              </a:p>
              <a:p>
                <a:pPr>
                  <a:lnSpc>
                    <a:spcPct val="120000"/>
                  </a:lnSpc>
                </a:pPr>
                <a:r>
                  <a:rPr lang="en-US" sz="5000" dirty="0">
                    <a:solidFill>
                      <a:schemeClr val="tx1"/>
                    </a:solidFill>
                  </a:rPr>
                  <a:t> </a:t>
                </a:r>
                <a14:m>
                  <m:oMath xmlns:m="http://schemas.openxmlformats.org/officeDocument/2006/math">
                    <m:r>
                      <a:rPr lang="en-US" sz="5000" i="1" smtClean="0">
                        <a:solidFill>
                          <a:schemeClr val="tx1"/>
                        </a:solidFill>
                        <a:latin typeface="Cambria Math" panose="02040503050406030204" pitchFamily="18" charset="0"/>
                        <a:ea typeface="Cambria Math" panose="02040503050406030204" pitchFamily="18" charset="0"/>
                      </a:rPr>
                      <m:t>𝜆</m:t>
                    </m:r>
                    <m:r>
                      <a:rPr lang="en-US" sz="5000" b="0" i="1" smtClean="0">
                        <a:solidFill>
                          <a:schemeClr val="tx1"/>
                        </a:solidFill>
                        <a:latin typeface="Cambria Math" panose="02040503050406030204" pitchFamily="18" charset="0"/>
                        <a:ea typeface="Cambria Math" panose="02040503050406030204" pitchFamily="18" charset="0"/>
                      </a:rPr>
                      <m:t>=</m:t>
                    </m:r>
                    <m:func>
                      <m:funcPr>
                        <m:ctrlPr>
                          <a:rPr lang="en-US" sz="5000" b="0" i="1" smtClean="0">
                            <a:solidFill>
                              <a:schemeClr val="tx1"/>
                            </a:solidFill>
                            <a:latin typeface="Cambria Math" panose="02040503050406030204" pitchFamily="18" charset="0"/>
                            <a:ea typeface="Cambria Math" panose="02040503050406030204" pitchFamily="18" charset="0"/>
                          </a:rPr>
                        </m:ctrlPr>
                      </m:funcPr>
                      <m:fName>
                        <m:r>
                          <m:rPr>
                            <m:sty m:val="p"/>
                          </m:rPr>
                          <a:rPr lang="en-US" sz="5000" b="0" i="0" smtClean="0">
                            <a:solidFill>
                              <a:schemeClr val="tx1"/>
                            </a:solidFill>
                            <a:latin typeface="Cambria Math" panose="02040503050406030204" pitchFamily="18" charset="0"/>
                            <a:ea typeface="Cambria Math" panose="02040503050406030204" pitchFamily="18" charset="0"/>
                          </a:rPr>
                          <m:t>exp</m:t>
                        </m:r>
                      </m:fName>
                      <m:e>
                        <m:d>
                          <m:dPr>
                            <m:ctrlPr>
                              <a:rPr lang="en-US" sz="5000" b="0" i="1" smtClean="0">
                                <a:solidFill>
                                  <a:schemeClr val="tx1"/>
                                </a:solidFill>
                                <a:latin typeface="Cambria Math" panose="02040503050406030204" pitchFamily="18" charset="0"/>
                                <a:ea typeface="Cambria Math" panose="02040503050406030204" pitchFamily="18" charset="0"/>
                              </a:rPr>
                            </m:ctrlPr>
                          </m:dPr>
                          <m:e>
                            <m:sSub>
                              <m:sSubPr>
                                <m:ctrlPr>
                                  <a:rPr lang="en-US" sz="5000" b="0" i="1" smtClean="0">
                                    <a:solidFill>
                                      <a:schemeClr val="tx1"/>
                                    </a:solidFill>
                                    <a:latin typeface="Cambria Math" panose="02040503050406030204" pitchFamily="18" charset="0"/>
                                    <a:ea typeface="Cambria Math" panose="02040503050406030204" pitchFamily="18" charset="0"/>
                                  </a:rPr>
                                </m:ctrlPr>
                              </m:sSubPr>
                              <m:e>
                                <m:r>
                                  <a:rPr lang="en-US" sz="5000" b="0" i="1" smtClean="0">
                                    <a:solidFill>
                                      <a:schemeClr val="tx1"/>
                                    </a:solidFill>
                                    <a:latin typeface="Cambria Math" panose="02040503050406030204" pitchFamily="18" charset="0"/>
                                    <a:ea typeface="Cambria Math" panose="02040503050406030204" pitchFamily="18" charset="0"/>
                                  </a:rPr>
                                  <m:t>𝛾</m:t>
                                </m:r>
                              </m:e>
                              <m:sub>
                                <m:r>
                                  <a:rPr lang="en-US" sz="5000" b="0" i="1" smtClean="0">
                                    <a:solidFill>
                                      <a:schemeClr val="tx1"/>
                                    </a:solidFill>
                                    <a:latin typeface="Cambria Math" panose="02040503050406030204" pitchFamily="18" charset="0"/>
                                    <a:ea typeface="Cambria Math" panose="02040503050406030204" pitchFamily="18" charset="0"/>
                                  </a:rPr>
                                  <m:t>0</m:t>
                                </m:r>
                              </m:sub>
                            </m:sSub>
                            <m:r>
                              <a:rPr lang="en-US" sz="5000" b="0" i="1" smtClean="0">
                                <a:solidFill>
                                  <a:schemeClr val="tx1"/>
                                </a:solidFill>
                                <a:latin typeface="Cambria Math" panose="02040503050406030204" pitchFamily="18" charset="0"/>
                                <a:ea typeface="Cambria Math" panose="02040503050406030204" pitchFamily="18" charset="0"/>
                              </a:rPr>
                              <m:t>+</m:t>
                            </m:r>
                            <m:sSub>
                              <m:sSubPr>
                                <m:ctrlPr>
                                  <a:rPr lang="en-US" sz="5000" b="0" i="1" smtClean="0">
                                    <a:solidFill>
                                      <a:schemeClr val="tx1"/>
                                    </a:solidFill>
                                    <a:latin typeface="Cambria Math" panose="02040503050406030204" pitchFamily="18" charset="0"/>
                                    <a:ea typeface="Cambria Math" panose="02040503050406030204" pitchFamily="18" charset="0"/>
                                  </a:rPr>
                                </m:ctrlPr>
                              </m:sSubPr>
                              <m:e>
                                <m:r>
                                  <a:rPr lang="en-US" sz="5000" b="0" i="1" smtClean="0">
                                    <a:solidFill>
                                      <a:schemeClr val="tx1"/>
                                    </a:solidFill>
                                    <a:latin typeface="Cambria Math" panose="02040503050406030204" pitchFamily="18" charset="0"/>
                                    <a:ea typeface="Cambria Math" panose="02040503050406030204" pitchFamily="18" charset="0"/>
                                  </a:rPr>
                                  <m:t>𝛾</m:t>
                                </m:r>
                              </m:e>
                              <m:sub>
                                <m:r>
                                  <a:rPr lang="en-US" sz="5000" b="0" i="1" smtClean="0">
                                    <a:solidFill>
                                      <a:schemeClr val="tx1"/>
                                    </a:solidFill>
                                    <a:latin typeface="Cambria Math" panose="02040503050406030204" pitchFamily="18" charset="0"/>
                                    <a:ea typeface="Cambria Math" panose="02040503050406030204" pitchFamily="18" charset="0"/>
                                  </a:rPr>
                                  <m:t>1</m:t>
                                </m:r>
                              </m:sub>
                            </m:sSub>
                            <m:sSub>
                              <m:sSubPr>
                                <m:ctrlPr>
                                  <a:rPr lang="en-US" sz="5000" b="0" i="1" smtClean="0">
                                    <a:solidFill>
                                      <a:schemeClr val="tx1"/>
                                    </a:solidFill>
                                    <a:latin typeface="Cambria Math" panose="02040503050406030204" pitchFamily="18" charset="0"/>
                                    <a:ea typeface="Cambria Math" panose="02040503050406030204" pitchFamily="18" charset="0"/>
                                  </a:rPr>
                                </m:ctrlPr>
                              </m:sSubPr>
                              <m:e>
                                <m:r>
                                  <a:rPr lang="en-US" sz="5000" b="0" i="1" smtClean="0">
                                    <a:solidFill>
                                      <a:schemeClr val="tx1"/>
                                    </a:solidFill>
                                    <a:latin typeface="Cambria Math" panose="02040503050406030204" pitchFamily="18" charset="0"/>
                                    <a:ea typeface="Cambria Math" panose="02040503050406030204" pitchFamily="18" charset="0"/>
                                  </a:rPr>
                                  <m:t>𝑥</m:t>
                                </m:r>
                              </m:e>
                              <m:sub>
                                <m:r>
                                  <a:rPr lang="en-US" sz="5000" b="0" i="1" smtClean="0">
                                    <a:solidFill>
                                      <a:schemeClr val="tx1"/>
                                    </a:solidFill>
                                    <a:latin typeface="Cambria Math" panose="02040503050406030204" pitchFamily="18" charset="0"/>
                                    <a:ea typeface="Cambria Math" panose="02040503050406030204" pitchFamily="18" charset="0"/>
                                  </a:rPr>
                                  <m:t>𝑚</m:t>
                                </m:r>
                                <m:r>
                                  <a:rPr lang="en-US" sz="5000" b="0" i="1" smtClean="0">
                                    <a:solidFill>
                                      <a:schemeClr val="tx1"/>
                                    </a:solidFill>
                                    <a:latin typeface="Cambria Math" panose="02040503050406030204" pitchFamily="18" charset="0"/>
                                    <a:ea typeface="Cambria Math" panose="02040503050406030204" pitchFamily="18" charset="0"/>
                                  </a:rPr>
                                  <m:t>+1</m:t>
                                </m:r>
                              </m:sub>
                            </m:sSub>
                            <m:r>
                              <a:rPr lang="en-US" sz="5000" b="0" i="1" smtClean="0">
                                <a:solidFill>
                                  <a:schemeClr val="tx1"/>
                                </a:solidFill>
                                <a:latin typeface="Cambria Math" panose="02040503050406030204" pitchFamily="18" charset="0"/>
                                <a:ea typeface="Cambria Math" panose="02040503050406030204" pitchFamily="18" charset="0"/>
                              </a:rPr>
                              <m:t>+…+</m:t>
                            </m:r>
                            <m:sSub>
                              <m:sSubPr>
                                <m:ctrlPr>
                                  <a:rPr lang="en-US" sz="5000" b="0" i="1" smtClean="0">
                                    <a:solidFill>
                                      <a:schemeClr val="tx1"/>
                                    </a:solidFill>
                                    <a:latin typeface="Cambria Math" panose="02040503050406030204" pitchFamily="18" charset="0"/>
                                    <a:ea typeface="Cambria Math" panose="02040503050406030204" pitchFamily="18" charset="0"/>
                                  </a:rPr>
                                </m:ctrlPr>
                              </m:sSubPr>
                              <m:e>
                                <m:r>
                                  <a:rPr lang="en-US" sz="5000" b="0" i="1" smtClean="0">
                                    <a:solidFill>
                                      <a:schemeClr val="tx1"/>
                                    </a:solidFill>
                                    <a:latin typeface="Cambria Math" panose="02040503050406030204" pitchFamily="18" charset="0"/>
                                    <a:ea typeface="Cambria Math" panose="02040503050406030204" pitchFamily="18" charset="0"/>
                                  </a:rPr>
                                  <m:t>𝛾</m:t>
                                </m:r>
                              </m:e>
                              <m:sub>
                                <m:r>
                                  <a:rPr lang="en-US" sz="5000" b="0" i="1" smtClean="0">
                                    <a:solidFill>
                                      <a:schemeClr val="tx1"/>
                                    </a:solidFill>
                                    <a:latin typeface="Cambria Math" panose="02040503050406030204" pitchFamily="18" charset="0"/>
                                    <a:ea typeface="Cambria Math" panose="02040503050406030204" pitchFamily="18" charset="0"/>
                                  </a:rPr>
                                  <m:t>𝑘</m:t>
                                </m:r>
                                <m:r>
                                  <a:rPr lang="en-US" sz="5000" b="0" i="1" smtClean="0">
                                    <a:solidFill>
                                      <a:schemeClr val="tx1"/>
                                    </a:solidFill>
                                    <a:latin typeface="Cambria Math" panose="02040503050406030204" pitchFamily="18" charset="0"/>
                                    <a:ea typeface="Cambria Math" panose="02040503050406030204" pitchFamily="18" charset="0"/>
                                  </a:rPr>
                                  <m:t>−</m:t>
                                </m:r>
                                <m:r>
                                  <a:rPr lang="en-US" sz="5000" b="0" i="1" smtClean="0">
                                    <a:solidFill>
                                      <a:schemeClr val="tx1"/>
                                    </a:solidFill>
                                    <a:latin typeface="Cambria Math" panose="02040503050406030204" pitchFamily="18" charset="0"/>
                                    <a:ea typeface="Cambria Math" panose="02040503050406030204" pitchFamily="18" charset="0"/>
                                  </a:rPr>
                                  <m:t>𝑚</m:t>
                                </m:r>
                              </m:sub>
                            </m:sSub>
                            <m:sSub>
                              <m:sSubPr>
                                <m:ctrlPr>
                                  <a:rPr lang="en-US" sz="5000" b="0" i="1" smtClean="0">
                                    <a:solidFill>
                                      <a:schemeClr val="tx1"/>
                                    </a:solidFill>
                                    <a:latin typeface="Cambria Math" panose="02040503050406030204" pitchFamily="18" charset="0"/>
                                    <a:ea typeface="Cambria Math" panose="02040503050406030204" pitchFamily="18" charset="0"/>
                                  </a:rPr>
                                </m:ctrlPr>
                              </m:sSubPr>
                              <m:e>
                                <m:r>
                                  <a:rPr lang="en-US" sz="5000" b="0" i="1" smtClean="0">
                                    <a:solidFill>
                                      <a:schemeClr val="tx1"/>
                                    </a:solidFill>
                                    <a:latin typeface="Cambria Math" panose="02040503050406030204" pitchFamily="18" charset="0"/>
                                    <a:ea typeface="Cambria Math" panose="02040503050406030204" pitchFamily="18" charset="0"/>
                                  </a:rPr>
                                  <m:t>𝑥</m:t>
                                </m:r>
                              </m:e>
                              <m:sub>
                                <m:r>
                                  <a:rPr lang="en-US" sz="5000" b="0" i="1" smtClean="0">
                                    <a:solidFill>
                                      <a:schemeClr val="tx1"/>
                                    </a:solidFill>
                                    <a:latin typeface="Cambria Math" panose="02040503050406030204" pitchFamily="18" charset="0"/>
                                    <a:ea typeface="Cambria Math" panose="02040503050406030204" pitchFamily="18" charset="0"/>
                                  </a:rPr>
                                  <m:t>𝑘</m:t>
                                </m:r>
                              </m:sub>
                            </m:sSub>
                          </m:e>
                        </m:d>
                      </m:e>
                    </m:func>
                  </m:oMath>
                </a14:m>
                <a:r>
                  <a:rPr lang="en-US" sz="5000" dirty="0">
                    <a:solidFill>
                      <a:schemeClr val="tx1"/>
                    </a:solidFill>
                  </a:rPr>
                  <a:t>.</a:t>
                </a:r>
              </a:p>
              <a:p>
                <a:pPr algn="l">
                  <a:lnSpc>
                    <a:spcPct val="120000"/>
                  </a:lnSpc>
                </a:pPr>
                <a:endParaRPr lang="en-US" sz="400" b="0" dirty="0">
                  <a:solidFill>
                    <a:schemeClr val="tx1"/>
                  </a:solidFill>
                </a:endParaRPr>
              </a:p>
              <a:p>
                <a:pPr algn="l">
                  <a:lnSpc>
                    <a:spcPct val="120000"/>
                  </a:lnSpc>
                </a:pPr>
                <a:r>
                  <a:rPr lang="en-US" sz="4600" dirty="0">
                    <a:solidFill>
                      <a:schemeClr val="tx1"/>
                    </a:solidFill>
                  </a:rPr>
                  <a:t>Note that the sets of predictors in the expressions for </a:t>
                </a:r>
                <a14:m>
                  <m:oMath xmlns:m="http://schemas.openxmlformats.org/officeDocument/2006/math">
                    <m:r>
                      <a:rPr lang="en-US" sz="4600" i="1" smtClean="0">
                        <a:solidFill>
                          <a:schemeClr val="tx1"/>
                        </a:solidFill>
                        <a:latin typeface="Cambria Math"/>
                        <a:ea typeface="Cambria Math"/>
                      </a:rPr>
                      <m:t>𝜋</m:t>
                    </m:r>
                    <m:r>
                      <a:rPr lang="en-US" sz="4600" i="1" smtClean="0">
                        <a:solidFill>
                          <a:schemeClr val="tx1"/>
                        </a:solidFill>
                        <a:latin typeface="Cambria Math"/>
                        <a:ea typeface="Cambria Math"/>
                      </a:rPr>
                      <m:t> </m:t>
                    </m:r>
                  </m:oMath>
                </a14:m>
                <a:r>
                  <a:rPr lang="en-US" sz="4600" b="0" dirty="0">
                    <a:solidFill>
                      <a:schemeClr val="tx1"/>
                    </a:solidFill>
                  </a:rPr>
                  <a:t>and </a:t>
                </a:r>
                <a14:m>
                  <m:oMath xmlns:m="http://schemas.openxmlformats.org/officeDocument/2006/math">
                    <m:r>
                      <a:rPr lang="en-US" sz="4600" b="0" i="1" smtClean="0">
                        <a:solidFill>
                          <a:schemeClr val="tx1"/>
                        </a:solidFill>
                        <a:latin typeface="Cambria Math"/>
                        <a:ea typeface="Cambria Math"/>
                      </a:rPr>
                      <m:t>𝜆</m:t>
                    </m:r>
                  </m:oMath>
                </a14:m>
                <a:r>
                  <a:rPr lang="en-US" sz="4600" b="0" dirty="0">
                    <a:solidFill>
                      <a:schemeClr val="tx1"/>
                    </a:solidFill>
                  </a:rPr>
                  <a:t> are chosen to be non-overlapping. </a:t>
                </a:r>
              </a:p>
              <a:p>
                <a:pPr algn="l">
                  <a:lnSpc>
                    <a:spcPct val="120000"/>
                  </a:lnSpc>
                </a:pPr>
                <a:r>
                  <a:rPr lang="en-US" sz="4600" b="0" dirty="0">
                    <a:solidFill>
                      <a:schemeClr val="tx1"/>
                    </a:solidFill>
                  </a:rPr>
                  <a:t>This allows for interpretation of estimated regression  coefficients. If we want only </a:t>
                </a:r>
              </a:p>
              <a:p>
                <a:pPr algn="l">
                  <a:lnSpc>
                    <a:spcPct val="120000"/>
                  </a:lnSpc>
                </a:pPr>
                <a:r>
                  <a:rPr lang="en-US" sz="4600" b="0" dirty="0">
                    <a:solidFill>
                      <a:schemeClr val="tx1"/>
                    </a:solidFill>
                  </a:rPr>
                  <a:t>prediction,  then the two sets can overlap.</a:t>
                </a:r>
              </a:p>
              <a:p>
                <a:endParaRPr lang="en-US" sz="5000" i="1" dirty="0">
                  <a:solidFill>
                    <a:schemeClr val="tx1"/>
                  </a:solidFill>
                </a:endParaRPr>
              </a:p>
              <a:p>
                <a:endParaRPr lang="en-US" sz="1600" i="1" dirty="0">
                  <a:solidFill>
                    <a:schemeClr val="tx1"/>
                  </a:solidFill>
                </a:endParaRPr>
              </a:p>
              <a:p>
                <a:endParaRPr lang="en-US" sz="1600" i="1" dirty="0">
                  <a:solidFill>
                    <a:schemeClr val="tx1"/>
                  </a:solidFill>
                </a:endParaRPr>
              </a:p>
              <a:p>
                <a:endParaRPr lang="en-US" sz="1600" i="1" dirty="0"/>
              </a:p>
              <a:p>
                <a:endParaRPr lang="en-US" sz="1600" i="1" dirty="0"/>
              </a:p>
              <a:p>
                <a:endParaRPr lang="en-US" sz="1600" dirty="0">
                  <a:solidFill>
                    <a:schemeClr val="bg2">
                      <a:lumMod val="75000"/>
                    </a:schemeClr>
                  </a:solidFill>
                </a:endParaRPr>
              </a:p>
            </p:txBody>
          </p:sp>
        </mc:Choice>
        <mc:Fallback xmlns="">
          <p:sp>
            <p:nvSpPr>
              <p:cNvPr id="3" name="Subtitle 2">
                <a:extLst>
                  <a:ext uri="{FF2B5EF4-FFF2-40B4-BE49-F238E27FC236}">
                    <a16:creationId xmlns:a16="http://schemas.microsoft.com/office/drawing/2014/main" id="{937977FE-7060-4554-8802-D380BB4E77D1}"/>
                  </a:ext>
                </a:extLst>
              </p:cNvPr>
              <p:cNvSpPr>
                <a:spLocks noGrp="1" noRot="1" noChangeAspect="1" noMove="1" noResize="1" noEditPoints="1" noAdjustHandles="1" noChangeArrowheads="1" noChangeShapeType="1" noTextEdit="1"/>
              </p:cNvSpPr>
              <p:nvPr>
                <p:ph type="subTitle" idx="1"/>
              </p:nvPr>
            </p:nvSpPr>
            <p:spPr>
              <a:xfrm>
                <a:off x="449332" y="1159906"/>
                <a:ext cx="11419000" cy="5588005"/>
              </a:xfrm>
              <a:blipFill>
                <a:blip r:embed="rId2"/>
                <a:stretch>
                  <a:fillRect l="-801" t="-763" r="-1175" b="-981"/>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EE53912B-E0AD-4348-BA2B-35522E5D41D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983914" y="1050955"/>
            <a:ext cx="10349837" cy="120423"/>
          </a:xfrm>
          <a:prstGeom prst="rect">
            <a:avLst/>
          </a:prstGeom>
        </p:spPr>
      </p:pic>
      <p:pic>
        <p:nvPicPr>
          <p:cNvPr id="8" name="Picture 7">
            <a:extLst>
              <a:ext uri="{FF2B5EF4-FFF2-40B4-BE49-F238E27FC236}">
                <a16:creationId xmlns:a16="http://schemas.microsoft.com/office/drawing/2014/main" id="{E81B28DB-48FC-4CF7-96CA-719D3905FE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1578" y="6637821"/>
            <a:ext cx="9461761" cy="110090"/>
          </a:xfrm>
          <a:prstGeom prst="rect">
            <a:avLst/>
          </a:prstGeom>
        </p:spPr>
      </p:pic>
      <p:pic>
        <p:nvPicPr>
          <p:cNvPr id="9" name="Picture 8">
            <a:extLst>
              <a:ext uri="{FF2B5EF4-FFF2-40B4-BE49-F238E27FC236}">
                <a16:creationId xmlns:a16="http://schemas.microsoft.com/office/drawing/2014/main" id="{88EF7379-9B71-4968-86BE-704727C61F6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10154" y="6037529"/>
            <a:ext cx="700390" cy="823031"/>
          </a:xfrm>
          <a:prstGeom prst="rect">
            <a:avLst/>
          </a:prstGeom>
        </p:spPr>
      </p:pic>
      <p:sp>
        <p:nvSpPr>
          <p:cNvPr id="10" name="Slide Number Placeholder 3">
            <a:extLst>
              <a:ext uri="{FF2B5EF4-FFF2-40B4-BE49-F238E27FC236}">
                <a16:creationId xmlns:a16="http://schemas.microsoft.com/office/drawing/2014/main" id="{73F7FEED-D537-4BA2-9F8C-BBDFBAEBE7E6}"/>
              </a:ext>
            </a:extLst>
          </p:cNvPr>
          <p:cNvSpPr txBox="1">
            <a:spLocks/>
          </p:cNvSpPr>
          <p:nvPr/>
        </p:nvSpPr>
        <p:spPr>
          <a:xfrm>
            <a:off x="10807431" y="6081483"/>
            <a:ext cx="526320" cy="569779"/>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3A98EE3D-8CD1-4C3F-BD1C-C98C9596463C}" type="slidenum">
              <a:rPr lang="en-US" sz="2600" smtClean="0">
                <a:solidFill>
                  <a:schemeClr val="bg1"/>
                </a:solidFill>
              </a:rPr>
              <a:pPr algn="ctr"/>
              <a:t>54</a:t>
            </a:fld>
            <a:endParaRPr lang="en-US" sz="2600" dirty="0">
              <a:solidFill>
                <a:schemeClr val="bg1"/>
              </a:solidFill>
            </a:endParaRPr>
          </a:p>
        </p:txBody>
      </p:sp>
    </p:spTree>
    <p:extLst>
      <p:ext uri="{BB962C8B-B14F-4D97-AF65-F5344CB8AC3E}">
        <p14:creationId xmlns:p14="http://schemas.microsoft.com/office/powerpoint/2010/main" val="365354963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Subtitle 2">
                <a:extLst>
                  <a:ext uri="{FF2B5EF4-FFF2-40B4-BE49-F238E27FC236}">
                    <a16:creationId xmlns:a16="http://schemas.microsoft.com/office/drawing/2014/main" id="{937977FE-7060-4554-8802-D380BB4E77D1}"/>
                  </a:ext>
                </a:extLst>
              </p:cNvPr>
              <p:cNvSpPr>
                <a:spLocks noGrp="1"/>
              </p:cNvSpPr>
              <p:nvPr>
                <p:ph type="subTitle" idx="1"/>
              </p:nvPr>
            </p:nvSpPr>
            <p:spPr>
              <a:xfrm>
                <a:off x="581768" y="940478"/>
                <a:ext cx="11329816" cy="5551564"/>
              </a:xfrm>
            </p:spPr>
            <p:txBody>
              <a:bodyPr>
                <a:normAutofit/>
              </a:bodyPr>
              <a:lstStyle/>
              <a:p>
                <a:endParaRPr lang="en-US" sz="1050" i="1" dirty="0"/>
              </a:p>
              <a:p>
                <a:pPr marL="285750" indent="-285750" algn="l">
                  <a:buClr>
                    <a:srgbClr val="7030A0"/>
                  </a:buClr>
                  <a:buFont typeface="Wingdings" panose="05000000000000000000" pitchFamily="2" charset="2"/>
                  <a:buChar char="q"/>
                </a:pPr>
                <a:r>
                  <a:rPr lang="en-US" sz="2900" dirty="0">
                    <a:solidFill>
                      <a:schemeClr val="tx1"/>
                    </a:solidFill>
                  </a:rPr>
                  <a:t> The fitted ZIP model is  </a:t>
                </a:r>
              </a:p>
              <a:p>
                <a:pPr algn="l"/>
                <a:r>
                  <a:rPr lang="en-US" dirty="0">
                    <a:solidFill>
                      <a:schemeClr val="tx1"/>
                    </a:solidFill>
                  </a:rPr>
                  <a:t> </a:t>
                </a:r>
                <a14:m>
                  <m:oMath xmlns:m="http://schemas.openxmlformats.org/officeDocument/2006/math">
                    <m:r>
                      <a:rPr lang="en-US" b="0" i="0" smtClean="0">
                        <a:solidFill>
                          <a:schemeClr val="tx1"/>
                        </a:solidFill>
                        <a:latin typeface="Cambria Math" panose="02040503050406030204" pitchFamily="18" charset="0"/>
                        <a:ea typeface="Cambria Math" panose="02040503050406030204" pitchFamily="18" charset="0"/>
                      </a:rPr>
                      <m:t>        </m:t>
                    </m:r>
                    <m:r>
                      <a:rPr lang="en-US" i="1">
                        <a:solidFill>
                          <a:schemeClr val="tx1"/>
                        </a:solidFill>
                        <a:latin typeface="Cambria Math" panose="02040503050406030204" pitchFamily="18" charset="0"/>
                        <a:ea typeface="Cambria Math" panose="02040503050406030204" pitchFamily="18" charset="0"/>
                      </a:rPr>
                      <m:t>𝜋</m:t>
                    </m:r>
                    <m:r>
                      <a:rPr lang="en-US" i="1">
                        <a:solidFill>
                          <a:schemeClr val="tx1"/>
                        </a:solidFill>
                        <a:latin typeface="Cambria Math" panose="02040503050406030204" pitchFamily="18" charset="0"/>
                        <a:ea typeface="Cambria Math" panose="02040503050406030204" pitchFamily="18" charset="0"/>
                      </a:rPr>
                      <m:t>=</m:t>
                    </m:r>
                    <m:f>
                      <m:fPr>
                        <m:ctrlPr>
                          <a:rPr lang="en-US" i="1">
                            <a:solidFill>
                              <a:schemeClr val="tx1"/>
                            </a:solidFill>
                            <a:latin typeface="Cambria Math" panose="02040503050406030204" pitchFamily="18" charset="0"/>
                            <a:ea typeface="Cambria Math" panose="02040503050406030204" pitchFamily="18" charset="0"/>
                          </a:rPr>
                        </m:ctrlPr>
                      </m:fPr>
                      <m:num>
                        <m:func>
                          <m:funcPr>
                            <m:ctrlPr>
                              <a:rPr lang="en-US" i="1">
                                <a:solidFill>
                                  <a:schemeClr val="tx1"/>
                                </a:solidFill>
                                <a:latin typeface="Cambria Math" panose="02040503050406030204" pitchFamily="18" charset="0"/>
                                <a:ea typeface="Cambria Math" panose="02040503050406030204" pitchFamily="18" charset="0"/>
                              </a:rPr>
                            </m:ctrlPr>
                          </m:funcPr>
                          <m:fName>
                            <m:r>
                              <m:rPr>
                                <m:sty m:val="p"/>
                              </m:rPr>
                              <a:rPr lang="en-US">
                                <a:solidFill>
                                  <a:schemeClr val="tx1"/>
                                </a:solidFill>
                                <a:latin typeface="Cambria Math" panose="02040503050406030204" pitchFamily="18" charset="0"/>
                                <a:ea typeface="Cambria Math" panose="02040503050406030204" pitchFamily="18" charset="0"/>
                              </a:rPr>
                              <m:t>exp</m:t>
                            </m:r>
                          </m:fName>
                          <m:e>
                            <m:d>
                              <m:dPr>
                                <m:ctrlPr>
                                  <a:rPr lang="en-US" i="1">
                                    <a:solidFill>
                                      <a:schemeClr val="tx1"/>
                                    </a:solidFill>
                                    <a:latin typeface="Cambria Math" panose="02040503050406030204" pitchFamily="18" charset="0"/>
                                    <a:ea typeface="Cambria Math" panose="02040503050406030204" pitchFamily="18" charset="0"/>
                                  </a:rPr>
                                </m:ctrlPr>
                              </m:dPr>
                              <m:e>
                                <m:sSub>
                                  <m:sSubPr>
                                    <m:ctrlPr>
                                      <a:rPr lang="en-US" i="1">
                                        <a:solidFill>
                                          <a:schemeClr val="tx1"/>
                                        </a:solidFill>
                                        <a:latin typeface="Cambria Math" panose="02040503050406030204" pitchFamily="18" charset="0"/>
                                        <a:ea typeface="Cambria Math" panose="02040503050406030204" pitchFamily="18" charset="0"/>
                                      </a:rPr>
                                    </m:ctrlPr>
                                  </m:sSubPr>
                                  <m:e>
                                    <m:acc>
                                      <m:accPr>
                                        <m:chr m:val="̂"/>
                                        <m:ctrlPr>
                                          <a:rPr lang="en-US" i="1" smtClean="0">
                                            <a:solidFill>
                                              <a:schemeClr val="tx1"/>
                                            </a:solidFill>
                                            <a:latin typeface="Cambria Math" panose="02040503050406030204" pitchFamily="18" charset="0"/>
                                            <a:ea typeface="Cambria Math" panose="02040503050406030204" pitchFamily="18" charset="0"/>
                                          </a:rPr>
                                        </m:ctrlPr>
                                      </m:accPr>
                                      <m:e>
                                        <m:r>
                                          <a:rPr lang="en-US" i="1">
                                            <a:solidFill>
                                              <a:schemeClr val="tx1"/>
                                            </a:solidFill>
                                            <a:latin typeface="Cambria Math" panose="02040503050406030204" pitchFamily="18" charset="0"/>
                                            <a:ea typeface="Cambria Math" panose="02040503050406030204" pitchFamily="18" charset="0"/>
                                          </a:rPr>
                                          <m:t>𝛽</m:t>
                                        </m:r>
                                      </m:e>
                                    </m:acc>
                                  </m:e>
                                  <m:sub>
                                    <m:r>
                                      <a:rPr lang="en-US" i="1">
                                        <a:solidFill>
                                          <a:schemeClr val="tx1"/>
                                        </a:solidFill>
                                        <a:latin typeface="Cambria Math" panose="02040503050406030204" pitchFamily="18" charset="0"/>
                                        <a:ea typeface="Cambria Math" panose="02040503050406030204" pitchFamily="18" charset="0"/>
                                      </a:rPr>
                                      <m:t>0</m:t>
                                    </m:r>
                                  </m:sub>
                                </m:sSub>
                                <m:r>
                                  <a:rPr lang="en-US" i="1">
                                    <a:solidFill>
                                      <a:schemeClr val="tx1"/>
                                    </a:solidFill>
                                    <a:latin typeface="Cambria Math" panose="02040503050406030204" pitchFamily="18" charset="0"/>
                                    <a:ea typeface="Cambria Math" panose="02040503050406030204" pitchFamily="18" charset="0"/>
                                  </a:rPr>
                                  <m:t>+</m:t>
                                </m:r>
                                <m:sSub>
                                  <m:sSubPr>
                                    <m:ctrlPr>
                                      <a:rPr lang="en-US" i="1">
                                        <a:solidFill>
                                          <a:schemeClr val="tx1"/>
                                        </a:solidFill>
                                        <a:latin typeface="Cambria Math" panose="02040503050406030204" pitchFamily="18" charset="0"/>
                                        <a:ea typeface="Cambria Math" panose="02040503050406030204" pitchFamily="18" charset="0"/>
                                      </a:rPr>
                                    </m:ctrlPr>
                                  </m:sSubPr>
                                  <m:e>
                                    <m:acc>
                                      <m:accPr>
                                        <m:chr m:val="̂"/>
                                        <m:ctrlPr>
                                          <a:rPr lang="en-US" i="1" smtClean="0">
                                            <a:solidFill>
                                              <a:schemeClr val="tx1"/>
                                            </a:solidFill>
                                            <a:latin typeface="Cambria Math" panose="02040503050406030204" pitchFamily="18" charset="0"/>
                                            <a:ea typeface="Cambria Math" panose="02040503050406030204" pitchFamily="18" charset="0"/>
                                          </a:rPr>
                                        </m:ctrlPr>
                                      </m:accPr>
                                      <m:e>
                                        <m:r>
                                          <a:rPr lang="en-US" i="1">
                                            <a:solidFill>
                                              <a:schemeClr val="tx1"/>
                                            </a:solidFill>
                                            <a:latin typeface="Cambria Math" panose="02040503050406030204" pitchFamily="18" charset="0"/>
                                            <a:ea typeface="Cambria Math" panose="02040503050406030204" pitchFamily="18" charset="0"/>
                                          </a:rPr>
                                          <m:t>𝛽</m:t>
                                        </m:r>
                                      </m:e>
                                    </m:acc>
                                  </m:e>
                                  <m:sub>
                                    <m:r>
                                      <a:rPr lang="en-US" i="1">
                                        <a:solidFill>
                                          <a:schemeClr val="tx1"/>
                                        </a:solidFill>
                                        <a:latin typeface="Cambria Math" panose="02040503050406030204" pitchFamily="18" charset="0"/>
                                        <a:ea typeface="Cambria Math" panose="02040503050406030204" pitchFamily="18" charset="0"/>
                                      </a:rPr>
                                      <m:t>1</m:t>
                                    </m:r>
                                  </m:sub>
                                </m:sSub>
                                <m:sSub>
                                  <m:sSubPr>
                                    <m:ctrlPr>
                                      <a:rPr lang="en-US" i="1">
                                        <a:solidFill>
                                          <a:schemeClr val="tx1"/>
                                        </a:solidFill>
                                        <a:latin typeface="Cambria Math" panose="02040503050406030204" pitchFamily="18" charset="0"/>
                                        <a:ea typeface="Cambria Math" panose="02040503050406030204" pitchFamily="18" charset="0"/>
                                      </a:rPr>
                                    </m:ctrlPr>
                                  </m:sSubPr>
                                  <m:e>
                                    <m:r>
                                      <a:rPr lang="en-US" i="1">
                                        <a:solidFill>
                                          <a:schemeClr val="tx1"/>
                                        </a:solidFill>
                                        <a:latin typeface="Cambria Math" panose="02040503050406030204" pitchFamily="18" charset="0"/>
                                        <a:ea typeface="Cambria Math" panose="02040503050406030204" pitchFamily="18" charset="0"/>
                                      </a:rPr>
                                      <m:t>𝑥</m:t>
                                    </m:r>
                                  </m:e>
                                  <m:sub>
                                    <m:r>
                                      <a:rPr lang="en-US" i="1">
                                        <a:solidFill>
                                          <a:schemeClr val="tx1"/>
                                        </a:solidFill>
                                        <a:latin typeface="Cambria Math" panose="02040503050406030204" pitchFamily="18" charset="0"/>
                                        <a:ea typeface="Cambria Math" panose="02040503050406030204" pitchFamily="18" charset="0"/>
                                      </a:rPr>
                                      <m:t>1</m:t>
                                    </m:r>
                                  </m:sub>
                                </m:sSub>
                                <m:r>
                                  <a:rPr lang="en-US" i="1">
                                    <a:solidFill>
                                      <a:schemeClr val="tx1"/>
                                    </a:solidFill>
                                    <a:latin typeface="Cambria Math" panose="02040503050406030204" pitchFamily="18" charset="0"/>
                                    <a:ea typeface="Cambria Math" panose="02040503050406030204" pitchFamily="18" charset="0"/>
                                  </a:rPr>
                                  <m:t>+…+</m:t>
                                </m:r>
                                <m:sSub>
                                  <m:sSubPr>
                                    <m:ctrlPr>
                                      <a:rPr lang="en-US" i="1">
                                        <a:solidFill>
                                          <a:schemeClr val="tx1"/>
                                        </a:solidFill>
                                        <a:latin typeface="Cambria Math" panose="02040503050406030204" pitchFamily="18" charset="0"/>
                                        <a:ea typeface="Cambria Math" panose="02040503050406030204" pitchFamily="18" charset="0"/>
                                      </a:rPr>
                                    </m:ctrlPr>
                                  </m:sSubPr>
                                  <m:e>
                                    <m:acc>
                                      <m:accPr>
                                        <m:chr m:val="̂"/>
                                        <m:ctrlPr>
                                          <a:rPr lang="en-US" i="1" smtClean="0">
                                            <a:solidFill>
                                              <a:schemeClr val="tx1"/>
                                            </a:solidFill>
                                            <a:latin typeface="Cambria Math" panose="02040503050406030204" pitchFamily="18" charset="0"/>
                                            <a:ea typeface="Cambria Math" panose="02040503050406030204" pitchFamily="18" charset="0"/>
                                          </a:rPr>
                                        </m:ctrlPr>
                                      </m:accPr>
                                      <m:e>
                                        <m:r>
                                          <a:rPr lang="en-US" i="1">
                                            <a:solidFill>
                                              <a:schemeClr val="tx1"/>
                                            </a:solidFill>
                                            <a:latin typeface="Cambria Math" panose="02040503050406030204" pitchFamily="18" charset="0"/>
                                            <a:ea typeface="Cambria Math" panose="02040503050406030204" pitchFamily="18" charset="0"/>
                                          </a:rPr>
                                          <m:t>𝛽</m:t>
                                        </m:r>
                                      </m:e>
                                    </m:acc>
                                  </m:e>
                                  <m:sub>
                                    <m:r>
                                      <a:rPr lang="en-US" i="1">
                                        <a:solidFill>
                                          <a:schemeClr val="tx1"/>
                                        </a:solidFill>
                                        <a:latin typeface="Cambria Math" panose="02040503050406030204" pitchFamily="18" charset="0"/>
                                        <a:ea typeface="Cambria Math" panose="02040503050406030204" pitchFamily="18" charset="0"/>
                                      </a:rPr>
                                      <m:t>𝑚</m:t>
                                    </m:r>
                                  </m:sub>
                                </m:sSub>
                                <m:sSub>
                                  <m:sSubPr>
                                    <m:ctrlPr>
                                      <a:rPr lang="en-US" i="1">
                                        <a:solidFill>
                                          <a:schemeClr val="tx1"/>
                                        </a:solidFill>
                                        <a:latin typeface="Cambria Math" panose="02040503050406030204" pitchFamily="18" charset="0"/>
                                        <a:ea typeface="Cambria Math" panose="02040503050406030204" pitchFamily="18" charset="0"/>
                                      </a:rPr>
                                    </m:ctrlPr>
                                  </m:sSubPr>
                                  <m:e>
                                    <m:r>
                                      <a:rPr lang="en-US" i="1">
                                        <a:solidFill>
                                          <a:schemeClr val="tx1"/>
                                        </a:solidFill>
                                        <a:latin typeface="Cambria Math" panose="02040503050406030204" pitchFamily="18" charset="0"/>
                                        <a:ea typeface="Cambria Math" panose="02040503050406030204" pitchFamily="18" charset="0"/>
                                      </a:rPr>
                                      <m:t>𝑥</m:t>
                                    </m:r>
                                  </m:e>
                                  <m:sub>
                                    <m:r>
                                      <a:rPr lang="en-US" i="1">
                                        <a:solidFill>
                                          <a:schemeClr val="tx1"/>
                                        </a:solidFill>
                                        <a:latin typeface="Cambria Math" panose="02040503050406030204" pitchFamily="18" charset="0"/>
                                        <a:ea typeface="Cambria Math" panose="02040503050406030204" pitchFamily="18" charset="0"/>
                                      </a:rPr>
                                      <m:t>𝑚</m:t>
                                    </m:r>
                                  </m:sub>
                                </m:sSub>
                              </m:e>
                            </m:d>
                          </m:e>
                        </m:func>
                      </m:num>
                      <m:den>
                        <m:r>
                          <a:rPr lang="en-US" i="1">
                            <a:solidFill>
                              <a:schemeClr val="tx1"/>
                            </a:solidFill>
                            <a:latin typeface="Cambria Math" panose="02040503050406030204" pitchFamily="18" charset="0"/>
                            <a:ea typeface="Cambria Math" panose="02040503050406030204" pitchFamily="18" charset="0"/>
                          </a:rPr>
                          <m:t>1+</m:t>
                        </m:r>
                        <m:func>
                          <m:funcPr>
                            <m:ctrlPr>
                              <a:rPr lang="en-US" i="1">
                                <a:solidFill>
                                  <a:schemeClr val="tx1"/>
                                </a:solidFill>
                                <a:latin typeface="Cambria Math" panose="02040503050406030204" pitchFamily="18" charset="0"/>
                                <a:ea typeface="Cambria Math" panose="02040503050406030204" pitchFamily="18" charset="0"/>
                              </a:rPr>
                            </m:ctrlPr>
                          </m:funcPr>
                          <m:fName>
                            <m:r>
                              <m:rPr>
                                <m:sty m:val="p"/>
                              </m:rPr>
                              <a:rPr lang="en-US">
                                <a:solidFill>
                                  <a:schemeClr val="tx1"/>
                                </a:solidFill>
                                <a:latin typeface="Cambria Math" panose="02040503050406030204" pitchFamily="18" charset="0"/>
                                <a:ea typeface="Cambria Math" panose="02040503050406030204" pitchFamily="18" charset="0"/>
                              </a:rPr>
                              <m:t>exp</m:t>
                            </m:r>
                          </m:fName>
                          <m:e>
                            <m:d>
                              <m:dPr>
                                <m:ctrlPr>
                                  <a:rPr lang="en-US" i="1">
                                    <a:solidFill>
                                      <a:schemeClr val="tx1"/>
                                    </a:solidFill>
                                    <a:latin typeface="Cambria Math" panose="02040503050406030204" pitchFamily="18" charset="0"/>
                                    <a:ea typeface="Cambria Math" panose="02040503050406030204" pitchFamily="18" charset="0"/>
                                  </a:rPr>
                                </m:ctrlPr>
                              </m:dPr>
                              <m:e>
                                <m:sSub>
                                  <m:sSubPr>
                                    <m:ctrlPr>
                                      <a:rPr lang="en-US" i="1">
                                        <a:solidFill>
                                          <a:schemeClr val="tx1"/>
                                        </a:solidFill>
                                        <a:latin typeface="Cambria Math" panose="02040503050406030204" pitchFamily="18" charset="0"/>
                                        <a:ea typeface="Cambria Math" panose="02040503050406030204" pitchFamily="18" charset="0"/>
                                      </a:rPr>
                                    </m:ctrlPr>
                                  </m:sSubPr>
                                  <m:e>
                                    <m:acc>
                                      <m:accPr>
                                        <m:chr m:val="̂"/>
                                        <m:ctrlPr>
                                          <a:rPr lang="en-US" i="1">
                                            <a:solidFill>
                                              <a:schemeClr val="tx1"/>
                                            </a:solidFill>
                                            <a:latin typeface="Cambria Math" panose="02040503050406030204" pitchFamily="18" charset="0"/>
                                            <a:ea typeface="Cambria Math" panose="02040503050406030204" pitchFamily="18" charset="0"/>
                                          </a:rPr>
                                        </m:ctrlPr>
                                      </m:accPr>
                                      <m:e>
                                        <m:r>
                                          <a:rPr lang="en-US" i="1">
                                            <a:solidFill>
                                              <a:schemeClr val="tx1"/>
                                            </a:solidFill>
                                            <a:latin typeface="Cambria Math" panose="02040503050406030204" pitchFamily="18" charset="0"/>
                                            <a:ea typeface="Cambria Math" panose="02040503050406030204" pitchFamily="18" charset="0"/>
                                          </a:rPr>
                                          <m:t>𝛽</m:t>
                                        </m:r>
                                      </m:e>
                                    </m:acc>
                                  </m:e>
                                  <m:sub>
                                    <m:r>
                                      <a:rPr lang="en-US" i="1">
                                        <a:solidFill>
                                          <a:schemeClr val="tx1"/>
                                        </a:solidFill>
                                        <a:latin typeface="Cambria Math" panose="02040503050406030204" pitchFamily="18" charset="0"/>
                                        <a:ea typeface="Cambria Math" panose="02040503050406030204" pitchFamily="18" charset="0"/>
                                      </a:rPr>
                                      <m:t>0</m:t>
                                    </m:r>
                                  </m:sub>
                                </m:sSub>
                                <m:r>
                                  <a:rPr lang="en-US" i="1">
                                    <a:solidFill>
                                      <a:schemeClr val="tx1"/>
                                    </a:solidFill>
                                    <a:latin typeface="Cambria Math" panose="02040503050406030204" pitchFamily="18" charset="0"/>
                                    <a:ea typeface="Cambria Math" panose="02040503050406030204" pitchFamily="18" charset="0"/>
                                  </a:rPr>
                                  <m:t>+</m:t>
                                </m:r>
                                <m:sSub>
                                  <m:sSubPr>
                                    <m:ctrlPr>
                                      <a:rPr lang="en-US" i="1">
                                        <a:solidFill>
                                          <a:schemeClr val="tx1"/>
                                        </a:solidFill>
                                        <a:latin typeface="Cambria Math" panose="02040503050406030204" pitchFamily="18" charset="0"/>
                                        <a:ea typeface="Cambria Math" panose="02040503050406030204" pitchFamily="18" charset="0"/>
                                      </a:rPr>
                                    </m:ctrlPr>
                                  </m:sSubPr>
                                  <m:e>
                                    <m:acc>
                                      <m:accPr>
                                        <m:chr m:val="̂"/>
                                        <m:ctrlPr>
                                          <a:rPr lang="en-US" i="1">
                                            <a:solidFill>
                                              <a:schemeClr val="tx1"/>
                                            </a:solidFill>
                                            <a:latin typeface="Cambria Math" panose="02040503050406030204" pitchFamily="18" charset="0"/>
                                            <a:ea typeface="Cambria Math" panose="02040503050406030204" pitchFamily="18" charset="0"/>
                                          </a:rPr>
                                        </m:ctrlPr>
                                      </m:accPr>
                                      <m:e>
                                        <m:r>
                                          <a:rPr lang="en-US" i="1">
                                            <a:solidFill>
                                              <a:schemeClr val="tx1"/>
                                            </a:solidFill>
                                            <a:latin typeface="Cambria Math" panose="02040503050406030204" pitchFamily="18" charset="0"/>
                                            <a:ea typeface="Cambria Math" panose="02040503050406030204" pitchFamily="18" charset="0"/>
                                          </a:rPr>
                                          <m:t>𝛽</m:t>
                                        </m:r>
                                      </m:e>
                                    </m:acc>
                                  </m:e>
                                  <m:sub>
                                    <m:r>
                                      <a:rPr lang="en-US" i="1">
                                        <a:solidFill>
                                          <a:schemeClr val="tx1"/>
                                        </a:solidFill>
                                        <a:latin typeface="Cambria Math" panose="02040503050406030204" pitchFamily="18" charset="0"/>
                                        <a:ea typeface="Cambria Math" panose="02040503050406030204" pitchFamily="18" charset="0"/>
                                      </a:rPr>
                                      <m:t>1</m:t>
                                    </m:r>
                                  </m:sub>
                                </m:sSub>
                                <m:sSub>
                                  <m:sSubPr>
                                    <m:ctrlPr>
                                      <a:rPr lang="en-US" i="1">
                                        <a:solidFill>
                                          <a:schemeClr val="tx1"/>
                                        </a:solidFill>
                                        <a:latin typeface="Cambria Math" panose="02040503050406030204" pitchFamily="18" charset="0"/>
                                        <a:ea typeface="Cambria Math" panose="02040503050406030204" pitchFamily="18" charset="0"/>
                                      </a:rPr>
                                    </m:ctrlPr>
                                  </m:sSubPr>
                                  <m:e>
                                    <m:r>
                                      <a:rPr lang="en-US" i="1">
                                        <a:solidFill>
                                          <a:schemeClr val="tx1"/>
                                        </a:solidFill>
                                        <a:latin typeface="Cambria Math" panose="02040503050406030204" pitchFamily="18" charset="0"/>
                                        <a:ea typeface="Cambria Math" panose="02040503050406030204" pitchFamily="18" charset="0"/>
                                      </a:rPr>
                                      <m:t>𝑥</m:t>
                                    </m:r>
                                  </m:e>
                                  <m:sub>
                                    <m:r>
                                      <a:rPr lang="en-US" i="1">
                                        <a:solidFill>
                                          <a:schemeClr val="tx1"/>
                                        </a:solidFill>
                                        <a:latin typeface="Cambria Math" panose="02040503050406030204" pitchFamily="18" charset="0"/>
                                        <a:ea typeface="Cambria Math" panose="02040503050406030204" pitchFamily="18" charset="0"/>
                                      </a:rPr>
                                      <m:t>1</m:t>
                                    </m:r>
                                  </m:sub>
                                </m:sSub>
                                <m:r>
                                  <a:rPr lang="en-US" i="1">
                                    <a:solidFill>
                                      <a:schemeClr val="tx1"/>
                                    </a:solidFill>
                                    <a:latin typeface="Cambria Math" panose="02040503050406030204" pitchFamily="18" charset="0"/>
                                    <a:ea typeface="Cambria Math" panose="02040503050406030204" pitchFamily="18" charset="0"/>
                                  </a:rPr>
                                  <m:t>+…+</m:t>
                                </m:r>
                                <m:sSub>
                                  <m:sSubPr>
                                    <m:ctrlPr>
                                      <a:rPr lang="en-US" i="1">
                                        <a:solidFill>
                                          <a:schemeClr val="tx1"/>
                                        </a:solidFill>
                                        <a:latin typeface="Cambria Math" panose="02040503050406030204" pitchFamily="18" charset="0"/>
                                        <a:ea typeface="Cambria Math" panose="02040503050406030204" pitchFamily="18" charset="0"/>
                                      </a:rPr>
                                    </m:ctrlPr>
                                  </m:sSubPr>
                                  <m:e>
                                    <m:acc>
                                      <m:accPr>
                                        <m:chr m:val="̂"/>
                                        <m:ctrlPr>
                                          <a:rPr lang="en-US" i="1">
                                            <a:solidFill>
                                              <a:schemeClr val="tx1"/>
                                            </a:solidFill>
                                            <a:latin typeface="Cambria Math" panose="02040503050406030204" pitchFamily="18" charset="0"/>
                                            <a:ea typeface="Cambria Math" panose="02040503050406030204" pitchFamily="18" charset="0"/>
                                          </a:rPr>
                                        </m:ctrlPr>
                                      </m:accPr>
                                      <m:e>
                                        <m:r>
                                          <a:rPr lang="en-US" i="1">
                                            <a:solidFill>
                                              <a:schemeClr val="tx1"/>
                                            </a:solidFill>
                                            <a:latin typeface="Cambria Math" panose="02040503050406030204" pitchFamily="18" charset="0"/>
                                            <a:ea typeface="Cambria Math" panose="02040503050406030204" pitchFamily="18" charset="0"/>
                                          </a:rPr>
                                          <m:t>𝛽</m:t>
                                        </m:r>
                                      </m:e>
                                    </m:acc>
                                  </m:e>
                                  <m:sub>
                                    <m:r>
                                      <a:rPr lang="en-US" i="1">
                                        <a:solidFill>
                                          <a:schemeClr val="tx1"/>
                                        </a:solidFill>
                                        <a:latin typeface="Cambria Math" panose="02040503050406030204" pitchFamily="18" charset="0"/>
                                        <a:ea typeface="Cambria Math" panose="02040503050406030204" pitchFamily="18" charset="0"/>
                                      </a:rPr>
                                      <m:t>𝑚</m:t>
                                    </m:r>
                                  </m:sub>
                                </m:sSub>
                                <m:sSub>
                                  <m:sSubPr>
                                    <m:ctrlPr>
                                      <a:rPr lang="en-US" i="1">
                                        <a:solidFill>
                                          <a:schemeClr val="tx1"/>
                                        </a:solidFill>
                                        <a:latin typeface="Cambria Math" panose="02040503050406030204" pitchFamily="18" charset="0"/>
                                        <a:ea typeface="Cambria Math" panose="02040503050406030204" pitchFamily="18" charset="0"/>
                                      </a:rPr>
                                    </m:ctrlPr>
                                  </m:sSubPr>
                                  <m:e>
                                    <m:r>
                                      <a:rPr lang="en-US" i="1">
                                        <a:solidFill>
                                          <a:schemeClr val="tx1"/>
                                        </a:solidFill>
                                        <a:latin typeface="Cambria Math" panose="02040503050406030204" pitchFamily="18" charset="0"/>
                                        <a:ea typeface="Cambria Math" panose="02040503050406030204" pitchFamily="18" charset="0"/>
                                      </a:rPr>
                                      <m:t>𝑥</m:t>
                                    </m:r>
                                  </m:e>
                                  <m:sub>
                                    <m:r>
                                      <a:rPr lang="en-US" i="1">
                                        <a:solidFill>
                                          <a:schemeClr val="tx1"/>
                                        </a:solidFill>
                                        <a:latin typeface="Cambria Math" panose="02040503050406030204" pitchFamily="18" charset="0"/>
                                        <a:ea typeface="Cambria Math" panose="02040503050406030204" pitchFamily="18" charset="0"/>
                                      </a:rPr>
                                      <m:t>𝑚</m:t>
                                    </m:r>
                                  </m:sub>
                                </m:sSub>
                              </m:e>
                            </m:d>
                          </m:e>
                        </m:func>
                      </m:den>
                    </m:f>
                    <m:r>
                      <a:rPr lang="en-US" i="1">
                        <a:solidFill>
                          <a:schemeClr val="tx1"/>
                        </a:solidFill>
                        <a:latin typeface="Cambria Math" panose="02040503050406030204" pitchFamily="18" charset="0"/>
                        <a:ea typeface="Cambria Math" panose="02040503050406030204" pitchFamily="18" charset="0"/>
                      </a:rPr>
                      <m:t> ,</m:t>
                    </m:r>
                  </m:oMath>
                </a14:m>
                <a:r>
                  <a:rPr lang="en-US" dirty="0">
                    <a:solidFill>
                      <a:schemeClr val="tx1"/>
                    </a:solidFill>
                  </a:rPr>
                  <a:t>  </a:t>
                </a:r>
                <a:r>
                  <a:rPr lang="en-US" sz="2900" dirty="0">
                    <a:solidFill>
                      <a:schemeClr val="tx1"/>
                    </a:solidFill>
                  </a:rPr>
                  <a:t>and</a:t>
                </a:r>
                <a:r>
                  <a:rPr lang="en-US" dirty="0">
                    <a:solidFill>
                      <a:schemeClr val="tx1"/>
                    </a:solidFill>
                  </a:rPr>
                  <a:t> </a:t>
                </a:r>
              </a:p>
              <a:p>
                <a:pPr algn="l"/>
                <a:endParaRPr lang="en-US" sz="1200" dirty="0">
                  <a:solidFill>
                    <a:schemeClr val="tx1"/>
                  </a:solidFill>
                </a:endParaRPr>
              </a:p>
              <a:p>
                <a:pPr algn="l"/>
                <a:r>
                  <a:rPr lang="en-US" dirty="0">
                    <a:solidFill>
                      <a:schemeClr val="tx1"/>
                    </a:solidFill>
                  </a:rPr>
                  <a:t>         </a:t>
                </a:r>
                <a14:m>
                  <m:oMath xmlns:m="http://schemas.openxmlformats.org/officeDocument/2006/math">
                    <m:r>
                      <a:rPr lang="en-US" sz="2800" i="1">
                        <a:solidFill>
                          <a:schemeClr val="tx1"/>
                        </a:solidFill>
                        <a:latin typeface="Cambria Math" panose="02040503050406030204" pitchFamily="18" charset="0"/>
                        <a:ea typeface="Cambria Math" panose="02040503050406030204" pitchFamily="18" charset="0"/>
                      </a:rPr>
                      <m:t>𝜆</m:t>
                    </m:r>
                    <m:r>
                      <a:rPr lang="en-US" sz="2800" i="1">
                        <a:solidFill>
                          <a:schemeClr val="tx1"/>
                        </a:solidFill>
                        <a:latin typeface="Cambria Math" panose="02040503050406030204" pitchFamily="18" charset="0"/>
                        <a:ea typeface="Cambria Math" panose="02040503050406030204" pitchFamily="18" charset="0"/>
                      </a:rPr>
                      <m:t>=</m:t>
                    </m:r>
                    <m:func>
                      <m:funcPr>
                        <m:ctrlPr>
                          <a:rPr lang="en-US" sz="2800" i="1">
                            <a:solidFill>
                              <a:schemeClr val="tx1"/>
                            </a:solidFill>
                            <a:latin typeface="Cambria Math" panose="02040503050406030204" pitchFamily="18" charset="0"/>
                            <a:ea typeface="Cambria Math" panose="02040503050406030204" pitchFamily="18" charset="0"/>
                          </a:rPr>
                        </m:ctrlPr>
                      </m:funcPr>
                      <m:fName>
                        <m:r>
                          <m:rPr>
                            <m:sty m:val="p"/>
                          </m:rPr>
                          <a:rPr lang="en-US" sz="2800">
                            <a:solidFill>
                              <a:schemeClr val="tx1"/>
                            </a:solidFill>
                            <a:latin typeface="Cambria Math" panose="02040503050406030204" pitchFamily="18" charset="0"/>
                            <a:ea typeface="Cambria Math" panose="02040503050406030204" pitchFamily="18" charset="0"/>
                          </a:rPr>
                          <m:t>exp</m:t>
                        </m:r>
                      </m:fName>
                      <m:e>
                        <m:d>
                          <m:dPr>
                            <m:ctrlPr>
                              <a:rPr lang="en-US" sz="2800" i="1">
                                <a:solidFill>
                                  <a:schemeClr val="tx1"/>
                                </a:solidFill>
                                <a:latin typeface="Cambria Math" panose="02040503050406030204" pitchFamily="18" charset="0"/>
                                <a:ea typeface="Cambria Math" panose="02040503050406030204" pitchFamily="18" charset="0"/>
                              </a:rPr>
                            </m:ctrlPr>
                          </m:dPr>
                          <m:e>
                            <m:sSub>
                              <m:sSubPr>
                                <m:ctrlPr>
                                  <a:rPr lang="en-US" sz="2800" i="1">
                                    <a:solidFill>
                                      <a:schemeClr val="tx1"/>
                                    </a:solidFill>
                                    <a:latin typeface="Cambria Math" panose="02040503050406030204" pitchFamily="18" charset="0"/>
                                    <a:ea typeface="Cambria Math" panose="02040503050406030204" pitchFamily="18" charset="0"/>
                                  </a:rPr>
                                </m:ctrlPr>
                              </m:sSubPr>
                              <m:e>
                                <m:acc>
                                  <m:accPr>
                                    <m:chr m:val="̂"/>
                                    <m:ctrlPr>
                                      <a:rPr lang="en-US" sz="2800" i="1" smtClean="0">
                                        <a:solidFill>
                                          <a:schemeClr val="tx1"/>
                                        </a:solidFill>
                                        <a:latin typeface="Cambria Math" panose="02040503050406030204" pitchFamily="18" charset="0"/>
                                        <a:ea typeface="Cambria Math" panose="02040503050406030204" pitchFamily="18" charset="0"/>
                                      </a:rPr>
                                    </m:ctrlPr>
                                  </m:accPr>
                                  <m:e>
                                    <m:r>
                                      <a:rPr lang="en-US" sz="2800" i="1">
                                        <a:solidFill>
                                          <a:schemeClr val="tx1"/>
                                        </a:solidFill>
                                        <a:latin typeface="Cambria Math" panose="02040503050406030204" pitchFamily="18" charset="0"/>
                                        <a:ea typeface="Cambria Math" panose="02040503050406030204" pitchFamily="18" charset="0"/>
                                      </a:rPr>
                                      <m:t>𝛾</m:t>
                                    </m:r>
                                  </m:e>
                                </m:acc>
                              </m:e>
                              <m:sub>
                                <m:r>
                                  <a:rPr lang="en-US" sz="2800" i="1">
                                    <a:solidFill>
                                      <a:schemeClr val="tx1"/>
                                    </a:solidFill>
                                    <a:latin typeface="Cambria Math" panose="02040503050406030204" pitchFamily="18" charset="0"/>
                                    <a:ea typeface="Cambria Math" panose="02040503050406030204" pitchFamily="18" charset="0"/>
                                  </a:rPr>
                                  <m:t>0</m:t>
                                </m:r>
                              </m:sub>
                            </m:sSub>
                            <m:r>
                              <a:rPr lang="en-US" sz="2800" i="1">
                                <a:solidFill>
                                  <a:schemeClr val="tx1"/>
                                </a:solidFill>
                                <a:latin typeface="Cambria Math" panose="02040503050406030204" pitchFamily="18" charset="0"/>
                                <a:ea typeface="Cambria Math" panose="02040503050406030204" pitchFamily="18" charset="0"/>
                              </a:rPr>
                              <m:t>+</m:t>
                            </m:r>
                            <m:sSub>
                              <m:sSubPr>
                                <m:ctrlPr>
                                  <a:rPr lang="en-US" sz="2800" i="1">
                                    <a:solidFill>
                                      <a:schemeClr val="tx1"/>
                                    </a:solidFill>
                                    <a:latin typeface="Cambria Math" panose="02040503050406030204" pitchFamily="18" charset="0"/>
                                    <a:ea typeface="Cambria Math" panose="02040503050406030204" pitchFamily="18" charset="0"/>
                                  </a:rPr>
                                </m:ctrlPr>
                              </m:sSubPr>
                              <m:e>
                                <m:acc>
                                  <m:accPr>
                                    <m:chr m:val="̂"/>
                                    <m:ctrlPr>
                                      <a:rPr lang="en-US" sz="2800" i="1" smtClean="0">
                                        <a:solidFill>
                                          <a:schemeClr val="tx1"/>
                                        </a:solidFill>
                                        <a:latin typeface="Cambria Math" panose="02040503050406030204" pitchFamily="18" charset="0"/>
                                        <a:ea typeface="Cambria Math" panose="02040503050406030204" pitchFamily="18" charset="0"/>
                                      </a:rPr>
                                    </m:ctrlPr>
                                  </m:accPr>
                                  <m:e>
                                    <m:r>
                                      <a:rPr lang="en-US" sz="2800" i="1">
                                        <a:solidFill>
                                          <a:schemeClr val="tx1"/>
                                        </a:solidFill>
                                        <a:latin typeface="Cambria Math" panose="02040503050406030204" pitchFamily="18" charset="0"/>
                                        <a:ea typeface="Cambria Math" panose="02040503050406030204" pitchFamily="18" charset="0"/>
                                      </a:rPr>
                                      <m:t>𝛾</m:t>
                                    </m:r>
                                  </m:e>
                                </m:acc>
                              </m:e>
                              <m:sub>
                                <m:r>
                                  <a:rPr lang="en-US" sz="2800" i="1">
                                    <a:solidFill>
                                      <a:schemeClr val="tx1"/>
                                    </a:solidFill>
                                    <a:latin typeface="Cambria Math" panose="02040503050406030204" pitchFamily="18" charset="0"/>
                                    <a:ea typeface="Cambria Math" panose="02040503050406030204" pitchFamily="18" charset="0"/>
                                  </a:rPr>
                                  <m:t>1</m:t>
                                </m:r>
                              </m:sub>
                            </m:sSub>
                            <m:sSub>
                              <m:sSubPr>
                                <m:ctrlPr>
                                  <a:rPr lang="en-US" sz="2800" i="1">
                                    <a:solidFill>
                                      <a:schemeClr val="tx1"/>
                                    </a:solidFill>
                                    <a:latin typeface="Cambria Math" panose="02040503050406030204" pitchFamily="18" charset="0"/>
                                    <a:ea typeface="Cambria Math" panose="02040503050406030204" pitchFamily="18" charset="0"/>
                                  </a:rPr>
                                </m:ctrlPr>
                              </m:sSubPr>
                              <m:e>
                                <m:r>
                                  <a:rPr lang="en-US" sz="2800" i="1">
                                    <a:solidFill>
                                      <a:schemeClr val="tx1"/>
                                    </a:solidFill>
                                    <a:latin typeface="Cambria Math" panose="02040503050406030204" pitchFamily="18" charset="0"/>
                                    <a:ea typeface="Cambria Math" panose="02040503050406030204" pitchFamily="18" charset="0"/>
                                  </a:rPr>
                                  <m:t>𝑥</m:t>
                                </m:r>
                              </m:e>
                              <m:sub>
                                <m:r>
                                  <a:rPr lang="en-US" sz="2800" i="1">
                                    <a:solidFill>
                                      <a:schemeClr val="tx1"/>
                                    </a:solidFill>
                                    <a:latin typeface="Cambria Math" panose="02040503050406030204" pitchFamily="18" charset="0"/>
                                    <a:ea typeface="Cambria Math" panose="02040503050406030204" pitchFamily="18" charset="0"/>
                                  </a:rPr>
                                  <m:t>𝑚</m:t>
                                </m:r>
                                <m:r>
                                  <a:rPr lang="en-US" sz="2800" i="1">
                                    <a:solidFill>
                                      <a:schemeClr val="tx1"/>
                                    </a:solidFill>
                                    <a:latin typeface="Cambria Math" panose="02040503050406030204" pitchFamily="18" charset="0"/>
                                    <a:ea typeface="Cambria Math" panose="02040503050406030204" pitchFamily="18" charset="0"/>
                                  </a:rPr>
                                  <m:t>+1</m:t>
                                </m:r>
                              </m:sub>
                            </m:sSub>
                            <m:r>
                              <a:rPr lang="en-US" sz="2800" i="1">
                                <a:solidFill>
                                  <a:schemeClr val="tx1"/>
                                </a:solidFill>
                                <a:latin typeface="Cambria Math" panose="02040503050406030204" pitchFamily="18" charset="0"/>
                                <a:ea typeface="Cambria Math" panose="02040503050406030204" pitchFamily="18" charset="0"/>
                              </a:rPr>
                              <m:t>+…+</m:t>
                            </m:r>
                            <m:sSub>
                              <m:sSubPr>
                                <m:ctrlPr>
                                  <a:rPr lang="en-US" sz="2800" i="1">
                                    <a:solidFill>
                                      <a:schemeClr val="tx1"/>
                                    </a:solidFill>
                                    <a:latin typeface="Cambria Math" panose="02040503050406030204" pitchFamily="18" charset="0"/>
                                    <a:ea typeface="Cambria Math" panose="02040503050406030204" pitchFamily="18" charset="0"/>
                                  </a:rPr>
                                </m:ctrlPr>
                              </m:sSubPr>
                              <m:e>
                                <m:acc>
                                  <m:accPr>
                                    <m:chr m:val="̂"/>
                                    <m:ctrlPr>
                                      <a:rPr lang="en-US" sz="2800" i="1" smtClean="0">
                                        <a:solidFill>
                                          <a:schemeClr val="tx1"/>
                                        </a:solidFill>
                                        <a:latin typeface="Cambria Math" panose="02040503050406030204" pitchFamily="18" charset="0"/>
                                        <a:ea typeface="Cambria Math" panose="02040503050406030204" pitchFamily="18" charset="0"/>
                                      </a:rPr>
                                    </m:ctrlPr>
                                  </m:accPr>
                                  <m:e>
                                    <m:r>
                                      <a:rPr lang="en-US" sz="2800" i="1">
                                        <a:solidFill>
                                          <a:schemeClr val="tx1"/>
                                        </a:solidFill>
                                        <a:latin typeface="Cambria Math" panose="02040503050406030204" pitchFamily="18" charset="0"/>
                                        <a:ea typeface="Cambria Math" panose="02040503050406030204" pitchFamily="18" charset="0"/>
                                      </a:rPr>
                                      <m:t>𝛾</m:t>
                                    </m:r>
                                  </m:e>
                                </m:acc>
                              </m:e>
                              <m:sub>
                                <m:r>
                                  <a:rPr lang="en-US" sz="2800" i="1">
                                    <a:solidFill>
                                      <a:schemeClr val="tx1"/>
                                    </a:solidFill>
                                    <a:latin typeface="Cambria Math" panose="02040503050406030204" pitchFamily="18" charset="0"/>
                                    <a:ea typeface="Cambria Math" panose="02040503050406030204" pitchFamily="18" charset="0"/>
                                  </a:rPr>
                                  <m:t>𝑘</m:t>
                                </m:r>
                                <m:r>
                                  <a:rPr lang="en-US" sz="2800" i="1">
                                    <a:solidFill>
                                      <a:schemeClr val="tx1"/>
                                    </a:solidFill>
                                    <a:latin typeface="Cambria Math" panose="02040503050406030204" pitchFamily="18" charset="0"/>
                                    <a:ea typeface="Cambria Math" panose="02040503050406030204" pitchFamily="18" charset="0"/>
                                  </a:rPr>
                                  <m:t>−</m:t>
                                </m:r>
                                <m:r>
                                  <a:rPr lang="en-US" sz="2800" i="1">
                                    <a:solidFill>
                                      <a:schemeClr val="tx1"/>
                                    </a:solidFill>
                                    <a:latin typeface="Cambria Math" panose="02040503050406030204" pitchFamily="18" charset="0"/>
                                    <a:ea typeface="Cambria Math" panose="02040503050406030204" pitchFamily="18" charset="0"/>
                                  </a:rPr>
                                  <m:t>𝑚</m:t>
                                </m:r>
                              </m:sub>
                            </m:sSub>
                            <m:sSub>
                              <m:sSubPr>
                                <m:ctrlPr>
                                  <a:rPr lang="en-US" sz="2800" i="1">
                                    <a:solidFill>
                                      <a:schemeClr val="tx1"/>
                                    </a:solidFill>
                                    <a:latin typeface="Cambria Math" panose="02040503050406030204" pitchFamily="18" charset="0"/>
                                    <a:ea typeface="Cambria Math" panose="02040503050406030204" pitchFamily="18" charset="0"/>
                                  </a:rPr>
                                </m:ctrlPr>
                              </m:sSubPr>
                              <m:e>
                                <m:r>
                                  <a:rPr lang="en-US" sz="2800" i="1">
                                    <a:solidFill>
                                      <a:schemeClr val="tx1"/>
                                    </a:solidFill>
                                    <a:latin typeface="Cambria Math" panose="02040503050406030204" pitchFamily="18" charset="0"/>
                                    <a:ea typeface="Cambria Math" panose="02040503050406030204" pitchFamily="18" charset="0"/>
                                  </a:rPr>
                                  <m:t>𝑥</m:t>
                                </m:r>
                              </m:e>
                              <m:sub>
                                <m:r>
                                  <a:rPr lang="en-US" sz="2800" i="1">
                                    <a:solidFill>
                                      <a:schemeClr val="tx1"/>
                                    </a:solidFill>
                                    <a:latin typeface="Cambria Math" panose="02040503050406030204" pitchFamily="18" charset="0"/>
                                    <a:ea typeface="Cambria Math" panose="02040503050406030204" pitchFamily="18" charset="0"/>
                                  </a:rPr>
                                  <m:t>𝑘</m:t>
                                </m:r>
                              </m:sub>
                            </m:sSub>
                          </m:e>
                        </m:d>
                      </m:e>
                    </m:func>
                  </m:oMath>
                </a14:m>
                <a:r>
                  <a:rPr lang="en-US" dirty="0">
                    <a:solidFill>
                      <a:schemeClr val="tx1"/>
                    </a:solidFill>
                  </a:rPr>
                  <a:t>.</a:t>
                </a:r>
                <a:endParaRPr lang="en-US" sz="2900" dirty="0"/>
              </a:p>
              <a:p>
                <a:pPr algn="l"/>
                <a:endParaRPr lang="en-US" sz="2900" dirty="0"/>
              </a:p>
              <a:p>
                <a:pPr marL="342900" indent="-342900" algn="l">
                  <a:buClr>
                    <a:srgbClr val="7030A0"/>
                  </a:buClr>
                  <a:buFont typeface="Wingdings" panose="05000000000000000000" pitchFamily="2" charset="2"/>
                  <a:buChar char="q"/>
                </a:pPr>
                <a:r>
                  <a:rPr lang="en-US" sz="2900" dirty="0">
                    <a:solidFill>
                      <a:schemeClr val="tx1"/>
                    </a:solidFill>
                  </a:rPr>
                  <a:t>The fitted mean is</a:t>
                </a:r>
              </a:p>
              <a:p>
                <a:pPr algn="l"/>
                <a:r>
                  <a:rPr lang="en-US" sz="2900" dirty="0">
                    <a:solidFill>
                      <a:schemeClr val="tx1"/>
                    </a:solidFill>
                  </a:rPr>
                  <a:t>     </a:t>
                </a:r>
                <a14:m>
                  <m:oMath xmlns:m="http://schemas.openxmlformats.org/officeDocument/2006/math">
                    <m:acc>
                      <m:accPr>
                        <m:chr m:val="̂"/>
                        <m:ctrlPr>
                          <a:rPr lang="en-US" sz="2900" i="1" smtClean="0">
                            <a:solidFill>
                              <a:schemeClr val="tx1"/>
                            </a:solidFill>
                            <a:latin typeface="Cambria Math" panose="02040503050406030204" pitchFamily="18" charset="0"/>
                          </a:rPr>
                        </m:ctrlPr>
                      </m:accPr>
                      <m:e>
                        <m:r>
                          <a:rPr lang="en-US" sz="2900" b="0" i="1" smtClean="0">
                            <a:solidFill>
                              <a:schemeClr val="tx1"/>
                            </a:solidFill>
                            <a:latin typeface="Cambria Math" panose="02040503050406030204" pitchFamily="18" charset="0"/>
                          </a:rPr>
                          <m:t>𝐸</m:t>
                        </m:r>
                      </m:e>
                    </m:acc>
                    <m:r>
                      <a:rPr lang="en-US" sz="2900" b="0" i="1" smtClean="0">
                        <a:solidFill>
                          <a:schemeClr val="tx1"/>
                        </a:solidFill>
                        <a:latin typeface="Cambria Math" panose="02040503050406030204" pitchFamily="18" charset="0"/>
                      </a:rPr>
                      <m:t>𝑦</m:t>
                    </m:r>
                    <m:r>
                      <a:rPr lang="en-US" sz="2900" b="0" i="1" smtClean="0">
                        <a:solidFill>
                          <a:schemeClr val="tx1"/>
                        </a:solidFill>
                        <a:latin typeface="Cambria Math" panose="02040503050406030204" pitchFamily="18" charset="0"/>
                      </a:rPr>
                      <m:t>=</m:t>
                    </m:r>
                    <m:d>
                      <m:dPr>
                        <m:ctrlPr>
                          <a:rPr lang="en-US" sz="2900" b="0" i="1" smtClean="0">
                            <a:solidFill>
                              <a:schemeClr val="tx1"/>
                            </a:solidFill>
                            <a:latin typeface="Cambria Math" panose="02040503050406030204" pitchFamily="18" charset="0"/>
                          </a:rPr>
                        </m:ctrlPr>
                      </m:dPr>
                      <m:e>
                        <m:r>
                          <a:rPr lang="en-US" sz="2900" b="0" i="1" smtClean="0">
                            <a:solidFill>
                              <a:schemeClr val="tx1"/>
                            </a:solidFill>
                            <a:latin typeface="Cambria Math" panose="02040503050406030204" pitchFamily="18" charset="0"/>
                          </a:rPr>
                          <m:t>1−</m:t>
                        </m:r>
                        <m:acc>
                          <m:accPr>
                            <m:chr m:val="̂"/>
                            <m:ctrlPr>
                              <a:rPr lang="en-US" sz="2900" b="0" i="1" smtClean="0">
                                <a:solidFill>
                                  <a:schemeClr val="tx1"/>
                                </a:solidFill>
                                <a:latin typeface="Cambria Math" panose="02040503050406030204" pitchFamily="18" charset="0"/>
                              </a:rPr>
                            </m:ctrlPr>
                          </m:accPr>
                          <m:e>
                            <m:r>
                              <a:rPr lang="en-US" sz="2900" b="0" i="1" smtClean="0">
                                <a:solidFill>
                                  <a:schemeClr val="tx1"/>
                                </a:solidFill>
                                <a:latin typeface="Cambria Math" panose="02040503050406030204" pitchFamily="18" charset="0"/>
                                <a:ea typeface="Cambria Math" panose="02040503050406030204" pitchFamily="18" charset="0"/>
                              </a:rPr>
                              <m:t>𝜋</m:t>
                            </m:r>
                          </m:e>
                        </m:acc>
                      </m:e>
                    </m:d>
                    <m:r>
                      <a:rPr lang="en-US" sz="2900" b="0" i="1" smtClean="0">
                        <a:solidFill>
                          <a:schemeClr val="tx1"/>
                        </a:solidFill>
                        <a:latin typeface="Cambria Math" panose="02040503050406030204" pitchFamily="18" charset="0"/>
                        <a:ea typeface="Cambria Math" panose="02040503050406030204" pitchFamily="18" charset="0"/>
                      </a:rPr>
                      <m:t>∙</m:t>
                    </m:r>
                    <m:acc>
                      <m:accPr>
                        <m:chr m:val="̂"/>
                        <m:ctrlPr>
                          <a:rPr lang="en-US" sz="2900" b="0" i="1" smtClean="0">
                            <a:solidFill>
                              <a:schemeClr val="tx1"/>
                            </a:solidFill>
                            <a:latin typeface="Cambria Math" panose="02040503050406030204" pitchFamily="18" charset="0"/>
                            <a:ea typeface="Cambria Math" panose="02040503050406030204" pitchFamily="18" charset="0"/>
                          </a:rPr>
                        </m:ctrlPr>
                      </m:accPr>
                      <m:e>
                        <m:r>
                          <a:rPr lang="en-US" sz="2900" b="0" i="1" smtClean="0">
                            <a:solidFill>
                              <a:schemeClr val="tx1"/>
                            </a:solidFill>
                            <a:latin typeface="Cambria Math" panose="02040503050406030204" pitchFamily="18" charset="0"/>
                            <a:ea typeface="Cambria Math" panose="02040503050406030204" pitchFamily="18" charset="0"/>
                          </a:rPr>
                          <m:t>𝜆</m:t>
                        </m:r>
                      </m:e>
                    </m:acc>
                    <m:r>
                      <a:rPr lang="en-US" sz="2900" b="0" i="1" smtClean="0">
                        <a:solidFill>
                          <a:schemeClr val="tx1"/>
                        </a:solidFill>
                        <a:latin typeface="Cambria Math" panose="02040503050406030204" pitchFamily="18" charset="0"/>
                      </a:rPr>
                      <m:t>=</m:t>
                    </m:r>
                    <m:f>
                      <m:fPr>
                        <m:ctrlPr>
                          <a:rPr lang="en-US" sz="2900" b="0" i="1" smtClean="0">
                            <a:solidFill>
                              <a:schemeClr val="tx1"/>
                            </a:solidFill>
                            <a:latin typeface="Cambria Math" panose="02040503050406030204" pitchFamily="18" charset="0"/>
                          </a:rPr>
                        </m:ctrlPr>
                      </m:fPr>
                      <m:num>
                        <m:r>
                          <m:rPr>
                            <m:sty m:val="p"/>
                          </m:rPr>
                          <a:rPr lang="en-US" sz="2900" b="0" i="0" smtClean="0">
                            <a:solidFill>
                              <a:schemeClr val="tx1"/>
                            </a:solidFill>
                            <a:latin typeface="Cambria Math" panose="02040503050406030204" pitchFamily="18" charset="0"/>
                          </a:rPr>
                          <m:t>exp</m:t>
                        </m:r>
                        <m:r>
                          <a:rPr lang="en-US" sz="2900" b="0" i="1" smtClean="0">
                            <a:solidFill>
                              <a:schemeClr val="tx1"/>
                            </a:solidFill>
                            <a:latin typeface="Cambria Math" panose="02040503050406030204" pitchFamily="18" charset="0"/>
                          </a:rPr>
                          <m:t>⁡(</m:t>
                        </m:r>
                        <m:sSub>
                          <m:sSubPr>
                            <m:ctrlPr>
                              <a:rPr lang="en-US" sz="2900" b="0" i="1" smtClean="0">
                                <a:solidFill>
                                  <a:schemeClr val="tx1"/>
                                </a:solidFill>
                                <a:latin typeface="Cambria Math" panose="02040503050406030204" pitchFamily="18" charset="0"/>
                              </a:rPr>
                            </m:ctrlPr>
                          </m:sSubPr>
                          <m:e>
                            <m:acc>
                              <m:accPr>
                                <m:chr m:val="̂"/>
                                <m:ctrlPr>
                                  <a:rPr lang="en-US" sz="2900" b="0" i="1" smtClean="0">
                                    <a:solidFill>
                                      <a:schemeClr val="tx1"/>
                                    </a:solidFill>
                                    <a:latin typeface="Cambria Math" panose="02040503050406030204" pitchFamily="18" charset="0"/>
                                  </a:rPr>
                                </m:ctrlPr>
                              </m:accPr>
                              <m:e>
                                <m:r>
                                  <a:rPr lang="en-US" sz="2900" b="0" i="1" smtClean="0">
                                    <a:solidFill>
                                      <a:schemeClr val="tx1"/>
                                    </a:solidFill>
                                    <a:latin typeface="Cambria Math" panose="02040503050406030204" pitchFamily="18" charset="0"/>
                                    <a:ea typeface="Cambria Math" panose="02040503050406030204" pitchFamily="18" charset="0"/>
                                  </a:rPr>
                                  <m:t>𝛾</m:t>
                                </m:r>
                              </m:e>
                            </m:acc>
                          </m:e>
                          <m:sub>
                            <m:r>
                              <a:rPr lang="en-US" sz="2900" b="0" i="1" smtClean="0">
                                <a:solidFill>
                                  <a:schemeClr val="tx1"/>
                                </a:solidFill>
                                <a:latin typeface="Cambria Math" panose="02040503050406030204" pitchFamily="18" charset="0"/>
                              </a:rPr>
                              <m:t>0</m:t>
                            </m:r>
                          </m:sub>
                        </m:sSub>
                        <m:r>
                          <a:rPr lang="en-US" sz="2900" b="0" i="1" smtClean="0">
                            <a:solidFill>
                              <a:schemeClr val="tx1"/>
                            </a:solidFill>
                            <a:latin typeface="Cambria Math" panose="02040503050406030204" pitchFamily="18" charset="0"/>
                          </a:rPr>
                          <m:t>+</m:t>
                        </m:r>
                        <m:sSub>
                          <m:sSubPr>
                            <m:ctrlPr>
                              <a:rPr lang="en-US" sz="2900" b="0" i="1" smtClean="0">
                                <a:solidFill>
                                  <a:schemeClr val="tx1"/>
                                </a:solidFill>
                                <a:latin typeface="Cambria Math" panose="02040503050406030204" pitchFamily="18" charset="0"/>
                              </a:rPr>
                            </m:ctrlPr>
                          </m:sSubPr>
                          <m:e>
                            <m:acc>
                              <m:accPr>
                                <m:chr m:val="̂"/>
                                <m:ctrlPr>
                                  <a:rPr lang="en-US" sz="2900" b="0" i="1" smtClean="0">
                                    <a:solidFill>
                                      <a:schemeClr val="tx1"/>
                                    </a:solidFill>
                                    <a:latin typeface="Cambria Math" panose="02040503050406030204" pitchFamily="18" charset="0"/>
                                  </a:rPr>
                                </m:ctrlPr>
                              </m:accPr>
                              <m:e>
                                <m:r>
                                  <a:rPr lang="en-US" sz="2900" b="0" i="1" smtClean="0">
                                    <a:solidFill>
                                      <a:schemeClr val="tx1"/>
                                    </a:solidFill>
                                    <a:latin typeface="Cambria Math" panose="02040503050406030204" pitchFamily="18" charset="0"/>
                                    <a:ea typeface="Cambria Math" panose="02040503050406030204" pitchFamily="18" charset="0"/>
                                  </a:rPr>
                                  <m:t>𝛾</m:t>
                                </m:r>
                              </m:e>
                            </m:acc>
                          </m:e>
                          <m:sub>
                            <m:r>
                              <a:rPr lang="en-US" sz="2900" b="0" i="1" smtClean="0">
                                <a:solidFill>
                                  <a:schemeClr val="tx1"/>
                                </a:solidFill>
                                <a:latin typeface="Cambria Math" panose="02040503050406030204" pitchFamily="18" charset="0"/>
                              </a:rPr>
                              <m:t>1</m:t>
                            </m:r>
                          </m:sub>
                        </m:sSub>
                        <m:sSub>
                          <m:sSubPr>
                            <m:ctrlPr>
                              <a:rPr lang="en-US" sz="2900" b="0" i="1" smtClean="0">
                                <a:solidFill>
                                  <a:schemeClr val="tx1"/>
                                </a:solidFill>
                                <a:latin typeface="Cambria Math" panose="02040503050406030204" pitchFamily="18" charset="0"/>
                              </a:rPr>
                            </m:ctrlPr>
                          </m:sSubPr>
                          <m:e>
                            <m:r>
                              <a:rPr lang="en-US" sz="2900" b="0" i="1" smtClean="0">
                                <a:solidFill>
                                  <a:schemeClr val="tx1"/>
                                </a:solidFill>
                                <a:latin typeface="Cambria Math" panose="02040503050406030204" pitchFamily="18" charset="0"/>
                              </a:rPr>
                              <m:t>𝑥</m:t>
                            </m:r>
                          </m:e>
                          <m:sub>
                            <m:r>
                              <a:rPr lang="en-US" sz="2900" b="0" i="1" smtClean="0">
                                <a:solidFill>
                                  <a:schemeClr val="tx1"/>
                                </a:solidFill>
                                <a:latin typeface="Cambria Math" panose="02040503050406030204" pitchFamily="18" charset="0"/>
                              </a:rPr>
                              <m:t>𝑚</m:t>
                            </m:r>
                            <m:r>
                              <a:rPr lang="en-US" sz="2900" b="0" i="1" smtClean="0">
                                <a:solidFill>
                                  <a:schemeClr val="tx1"/>
                                </a:solidFill>
                                <a:latin typeface="Cambria Math" panose="02040503050406030204" pitchFamily="18" charset="0"/>
                              </a:rPr>
                              <m:t>+1</m:t>
                            </m:r>
                          </m:sub>
                        </m:sSub>
                        <m:r>
                          <a:rPr lang="en-US" sz="2900" b="0" i="1" smtClean="0">
                            <a:solidFill>
                              <a:schemeClr val="tx1"/>
                            </a:solidFill>
                            <a:latin typeface="Cambria Math" panose="02040503050406030204" pitchFamily="18" charset="0"/>
                          </a:rPr>
                          <m:t>+…+</m:t>
                        </m:r>
                        <m:sSub>
                          <m:sSubPr>
                            <m:ctrlPr>
                              <a:rPr lang="en-US" sz="2900" b="0" i="1" smtClean="0">
                                <a:solidFill>
                                  <a:schemeClr val="tx1"/>
                                </a:solidFill>
                                <a:latin typeface="Cambria Math" panose="02040503050406030204" pitchFamily="18" charset="0"/>
                              </a:rPr>
                            </m:ctrlPr>
                          </m:sSubPr>
                          <m:e>
                            <m:acc>
                              <m:accPr>
                                <m:chr m:val="̂"/>
                                <m:ctrlPr>
                                  <a:rPr lang="en-US" sz="2900" b="0" i="1" smtClean="0">
                                    <a:solidFill>
                                      <a:schemeClr val="tx1"/>
                                    </a:solidFill>
                                    <a:latin typeface="Cambria Math" panose="02040503050406030204" pitchFamily="18" charset="0"/>
                                  </a:rPr>
                                </m:ctrlPr>
                              </m:accPr>
                              <m:e>
                                <m:r>
                                  <a:rPr lang="en-US" sz="2900" b="0" i="1" smtClean="0">
                                    <a:solidFill>
                                      <a:schemeClr val="tx1"/>
                                    </a:solidFill>
                                    <a:latin typeface="Cambria Math" panose="02040503050406030204" pitchFamily="18" charset="0"/>
                                    <a:ea typeface="Cambria Math" panose="02040503050406030204" pitchFamily="18" charset="0"/>
                                  </a:rPr>
                                  <m:t>𝛾</m:t>
                                </m:r>
                              </m:e>
                            </m:acc>
                          </m:e>
                          <m:sub>
                            <m:r>
                              <a:rPr lang="en-US" sz="2900" b="0" i="1" smtClean="0">
                                <a:solidFill>
                                  <a:schemeClr val="tx1"/>
                                </a:solidFill>
                                <a:latin typeface="Cambria Math" panose="02040503050406030204" pitchFamily="18" charset="0"/>
                              </a:rPr>
                              <m:t>𝑘</m:t>
                            </m:r>
                            <m:r>
                              <a:rPr lang="en-US" sz="2900" b="0" i="1" smtClean="0">
                                <a:solidFill>
                                  <a:schemeClr val="tx1"/>
                                </a:solidFill>
                                <a:latin typeface="Cambria Math" panose="02040503050406030204" pitchFamily="18" charset="0"/>
                              </a:rPr>
                              <m:t>−</m:t>
                            </m:r>
                            <m:r>
                              <a:rPr lang="en-US" sz="2900" b="0" i="1" smtClean="0">
                                <a:solidFill>
                                  <a:schemeClr val="tx1"/>
                                </a:solidFill>
                                <a:latin typeface="Cambria Math" panose="02040503050406030204" pitchFamily="18" charset="0"/>
                              </a:rPr>
                              <m:t>𝑚</m:t>
                            </m:r>
                          </m:sub>
                        </m:sSub>
                        <m:sSub>
                          <m:sSubPr>
                            <m:ctrlPr>
                              <a:rPr lang="en-US" sz="2900" b="0" i="1" smtClean="0">
                                <a:solidFill>
                                  <a:schemeClr val="tx1"/>
                                </a:solidFill>
                                <a:latin typeface="Cambria Math" panose="02040503050406030204" pitchFamily="18" charset="0"/>
                              </a:rPr>
                            </m:ctrlPr>
                          </m:sSubPr>
                          <m:e>
                            <m:r>
                              <a:rPr lang="en-US" sz="2900" b="0" i="1" smtClean="0">
                                <a:solidFill>
                                  <a:schemeClr val="tx1"/>
                                </a:solidFill>
                                <a:latin typeface="Cambria Math" panose="02040503050406030204" pitchFamily="18" charset="0"/>
                              </a:rPr>
                              <m:t>𝑥</m:t>
                            </m:r>
                          </m:e>
                          <m:sub>
                            <m:r>
                              <a:rPr lang="en-US" sz="2900" b="0" i="1" smtClean="0">
                                <a:solidFill>
                                  <a:schemeClr val="tx1"/>
                                </a:solidFill>
                                <a:latin typeface="Cambria Math" panose="02040503050406030204" pitchFamily="18" charset="0"/>
                              </a:rPr>
                              <m:t>𝑘</m:t>
                            </m:r>
                          </m:sub>
                        </m:sSub>
                        <m:r>
                          <a:rPr lang="en-US" sz="2900" b="0" i="1" smtClean="0">
                            <a:solidFill>
                              <a:schemeClr val="tx1"/>
                            </a:solidFill>
                            <a:latin typeface="Cambria Math" panose="02040503050406030204" pitchFamily="18" charset="0"/>
                          </a:rPr>
                          <m:t>)</m:t>
                        </m:r>
                      </m:num>
                      <m:den>
                        <m:r>
                          <a:rPr lang="en-US" sz="2900" b="0" i="1" smtClean="0">
                            <a:solidFill>
                              <a:schemeClr val="tx1"/>
                            </a:solidFill>
                            <a:latin typeface="Cambria Math" panose="02040503050406030204" pitchFamily="18" charset="0"/>
                          </a:rPr>
                          <m:t>1+</m:t>
                        </m:r>
                        <m:r>
                          <m:rPr>
                            <m:sty m:val="p"/>
                          </m:rPr>
                          <a:rPr lang="en-US" sz="2900">
                            <a:solidFill>
                              <a:schemeClr val="tx1"/>
                            </a:solidFill>
                            <a:latin typeface="Cambria Math" panose="02040503050406030204" pitchFamily="18" charset="0"/>
                          </a:rPr>
                          <m:t>exp</m:t>
                        </m:r>
                        <m:r>
                          <a:rPr lang="en-US" sz="2900" i="1">
                            <a:solidFill>
                              <a:schemeClr val="tx1"/>
                            </a:solidFill>
                            <a:latin typeface="Cambria Math" panose="02040503050406030204" pitchFamily="18" charset="0"/>
                          </a:rPr>
                          <m:t>⁡(</m:t>
                        </m:r>
                        <m:sSub>
                          <m:sSubPr>
                            <m:ctrlPr>
                              <a:rPr lang="en-US" sz="2900" i="1">
                                <a:solidFill>
                                  <a:schemeClr val="tx1"/>
                                </a:solidFill>
                                <a:latin typeface="Cambria Math" panose="02040503050406030204" pitchFamily="18" charset="0"/>
                              </a:rPr>
                            </m:ctrlPr>
                          </m:sSubPr>
                          <m:e>
                            <m:acc>
                              <m:accPr>
                                <m:chr m:val="̂"/>
                                <m:ctrlPr>
                                  <a:rPr lang="en-US" sz="2900" i="1" smtClean="0">
                                    <a:solidFill>
                                      <a:schemeClr val="tx1"/>
                                    </a:solidFill>
                                    <a:latin typeface="Cambria Math" panose="02040503050406030204" pitchFamily="18" charset="0"/>
                                  </a:rPr>
                                </m:ctrlPr>
                              </m:accPr>
                              <m:e>
                                <m:r>
                                  <a:rPr lang="en-US" sz="2900" i="1" smtClean="0">
                                    <a:solidFill>
                                      <a:schemeClr val="tx1"/>
                                    </a:solidFill>
                                    <a:latin typeface="Cambria Math" panose="02040503050406030204" pitchFamily="18" charset="0"/>
                                    <a:ea typeface="Cambria Math" panose="02040503050406030204" pitchFamily="18" charset="0"/>
                                  </a:rPr>
                                  <m:t>𝛽</m:t>
                                </m:r>
                              </m:e>
                            </m:acc>
                          </m:e>
                          <m:sub>
                            <m:r>
                              <a:rPr lang="en-US" sz="2900" b="0" i="1" smtClean="0">
                                <a:solidFill>
                                  <a:schemeClr val="tx1"/>
                                </a:solidFill>
                                <a:latin typeface="Cambria Math" panose="02040503050406030204" pitchFamily="18" charset="0"/>
                              </a:rPr>
                              <m:t>0</m:t>
                            </m:r>
                          </m:sub>
                        </m:sSub>
                        <m:r>
                          <a:rPr lang="en-US" sz="2900" i="1">
                            <a:solidFill>
                              <a:schemeClr val="tx1"/>
                            </a:solidFill>
                            <a:latin typeface="Cambria Math" panose="02040503050406030204" pitchFamily="18" charset="0"/>
                          </a:rPr>
                          <m:t>+</m:t>
                        </m:r>
                        <m:sSub>
                          <m:sSubPr>
                            <m:ctrlPr>
                              <a:rPr lang="en-US" sz="2900" i="1">
                                <a:solidFill>
                                  <a:schemeClr val="tx1"/>
                                </a:solidFill>
                                <a:latin typeface="Cambria Math" panose="02040503050406030204" pitchFamily="18" charset="0"/>
                              </a:rPr>
                            </m:ctrlPr>
                          </m:sSubPr>
                          <m:e>
                            <m:acc>
                              <m:accPr>
                                <m:chr m:val="̂"/>
                                <m:ctrlPr>
                                  <a:rPr lang="en-US" sz="2900" i="1" smtClean="0">
                                    <a:solidFill>
                                      <a:schemeClr val="tx1"/>
                                    </a:solidFill>
                                    <a:latin typeface="Cambria Math" panose="02040503050406030204" pitchFamily="18" charset="0"/>
                                  </a:rPr>
                                </m:ctrlPr>
                              </m:accPr>
                              <m:e>
                                <m:r>
                                  <a:rPr lang="en-US" sz="2900" i="1" smtClean="0">
                                    <a:solidFill>
                                      <a:schemeClr val="tx1"/>
                                    </a:solidFill>
                                    <a:latin typeface="Cambria Math" panose="02040503050406030204" pitchFamily="18" charset="0"/>
                                    <a:ea typeface="Cambria Math" panose="02040503050406030204" pitchFamily="18" charset="0"/>
                                  </a:rPr>
                                  <m:t>𝛽</m:t>
                                </m:r>
                              </m:e>
                            </m:acc>
                          </m:e>
                          <m:sub>
                            <m:r>
                              <a:rPr lang="en-US" sz="2900" b="0" i="1" smtClean="0">
                                <a:solidFill>
                                  <a:schemeClr val="tx1"/>
                                </a:solidFill>
                                <a:latin typeface="Cambria Math" panose="02040503050406030204" pitchFamily="18" charset="0"/>
                              </a:rPr>
                              <m:t>1</m:t>
                            </m:r>
                          </m:sub>
                        </m:sSub>
                        <m:sSub>
                          <m:sSubPr>
                            <m:ctrlPr>
                              <a:rPr lang="en-US" sz="2900" i="1">
                                <a:solidFill>
                                  <a:schemeClr val="tx1"/>
                                </a:solidFill>
                                <a:latin typeface="Cambria Math" panose="02040503050406030204" pitchFamily="18" charset="0"/>
                              </a:rPr>
                            </m:ctrlPr>
                          </m:sSubPr>
                          <m:e>
                            <m:r>
                              <a:rPr lang="en-US" sz="2900" b="0" i="1" smtClean="0">
                                <a:solidFill>
                                  <a:schemeClr val="tx1"/>
                                </a:solidFill>
                                <a:latin typeface="Cambria Math" panose="02040503050406030204" pitchFamily="18" charset="0"/>
                              </a:rPr>
                              <m:t>𝑥</m:t>
                            </m:r>
                          </m:e>
                          <m:sub>
                            <m:r>
                              <a:rPr lang="en-US" sz="2900" b="0" i="1" smtClean="0">
                                <a:solidFill>
                                  <a:schemeClr val="tx1"/>
                                </a:solidFill>
                                <a:latin typeface="Cambria Math" panose="02040503050406030204" pitchFamily="18" charset="0"/>
                              </a:rPr>
                              <m:t>1</m:t>
                            </m:r>
                          </m:sub>
                        </m:sSub>
                        <m:r>
                          <a:rPr lang="en-US" sz="2900" i="1">
                            <a:solidFill>
                              <a:schemeClr val="tx1"/>
                            </a:solidFill>
                            <a:latin typeface="Cambria Math" panose="02040503050406030204" pitchFamily="18" charset="0"/>
                          </a:rPr>
                          <m:t>+…+</m:t>
                        </m:r>
                        <m:sSub>
                          <m:sSubPr>
                            <m:ctrlPr>
                              <a:rPr lang="en-US" sz="2900" i="1">
                                <a:solidFill>
                                  <a:schemeClr val="tx1"/>
                                </a:solidFill>
                                <a:latin typeface="Cambria Math" panose="02040503050406030204" pitchFamily="18" charset="0"/>
                              </a:rPr>
                            </m:ctrlPr>
                          </m:sSubPr>
                          <m:e>
                            <m:acc>
                              <m:accPr>
                                <m:chr m:val="̂"/>
                                <m:ctrlPr>
                                  <a:rPr lang="en-US" sz="2900" i="1" smtClean="0">
                                    <a:solidFill>
                                      <a:schemeClr val="tx1"/>
                                    </a:solidFill>
                                    <a:latin typeface="Cambria Math" panose="02040503050406030204" pitchFamily="18" charset="0"/>
                                  </a:rPr>
                                </m:ctrlPr>
                              </m:accPr>
                              <m:e>
                                <m:r>
                                  <a:rPr lang="en-US" sz="2900" i="1" smtClean="0">
                                    <a:solidFill>
                                      <a:schemeClr val="tx1"/>
                                    </a:solidFill>
                                    <a:latin typeface="Cambria Math" panose="02040503050406030204" pitchFamily="18" charset="0"/>
                                    <a:ea typeface="Cambria Math" panose="02040503050406030204" pitchFamily="18" charset="0"/>
                                  </a:rPr>
                                  <m:t>𝛽</m:t>
                                </m:r>
                              </m:e>
                            </m:acc>
                          </m:e>
                          <m:sub>
                            <m:r>
                              <a:rPr lang="en-US" sz="2900" b="0" i="1" smtClean="0">
                                <a:solidFill>
                                  <a:schemeClr val="tx1"/>
                                </a:solidFill>
                                <a:latin typeface="Cambria Math" panose="02040503050406030204" pitchFamily="18" charset="0"/>
                              </a:rPr>
                              <m:t>𝑚</m:t>
                            </m:r>
                          </m:sub>
                        </m:sSub>
                        <m:sSub>
                          <m:sSubPr>
                            <m:ctrlPr>
                              <a:rPr lang="en-US" sz="2900" i="1">
                                <a:solidFill>
                                  <a:schemeClr val="tx1"/>
                                </a:solidFill>
                                <a:latin typeface="Cambria Math" panose="02040503050406030204" pitchFamily="18" charset="0"/>
                              </a:rPr>
                            </m:ctrlPr>
                          </m:sSubPr>
                          <m:e>
                            <m:r>
                              <a:rPr lang="en-US" sz="2900" b="0" i="1" smtClean="0">
                                <a:solidFill>
                                  <a:schemeClr val="tx1"/>
                                </a:solidFill>
                                <a:latin typeface="Cambria Math" panose="02040503050406030204" pitchFamily="18" charset="0"/>
                              </a:rPr>
                              <m:t>𝑥</m:t>
                            </m:r>
                          </m:e>
                          <m:sub>
                            <m:r>
                              <a:rPr lang="en-US" sz="2900" b="0" i="1" smtClean="0">
                                <a:solidFill>
                                  <a:schemeClr val="tx1"/>
                                </a:solidFill>
                                <a:latin typeface="Cambria Math" panose="02040503050406030204" pitchFamily="18" charset="0"/>
                              </a:rPr>
                              <m:t>𝑚</m:t>
                            </m:r>
                          </m:sub>
                        </m:sSub>
                        <m:r>
                          <a:rPr lang="en-US" sz="2900" i="1">
                            <a:solidFill>
                              <a:schemeClr val="tx1"/>
                            </a:solidFill>
                            <a:latin typeface="Cambria Math" panose="02040503050406030204" pitchFamily="18" charset="0"/>
                          </a:rPr>
                          <m:t>)</m:t>
                        </m:r>
                      </m:den>
                    </m:f>
                  </m:oMath>
                </a14:m>
                <a:r>
                  <a:rPr lang="en-US" sz="2900" dirty="0">
                    <a:solidFill>
                      <a:schemeClr val="tx1"/>
                    </a:solidFill>
                  </a:rPr>
                  <a:t>.</a:t>
                </a:r>
              </a:p>
              <a:p>
                <a:pPr algn="l"/>
                <a:endParaRPr lang="en-US" sz="2900" dirty="0">
                  <a:solidFill>
                    <a:schemeClr val="tx1"/>
                  </a:solidFill>
                </a:endParaRPr>
              </a:p>
              <a:p>
                <a:endParaRPr lang="en-US" sz="2900" b="0" dirty="0"/>
              </a:p>
              <a:p>
                <a:endParaRPr lang="en-US" sz="1600" i="1" dirty="0"/>
              </a:p>
              <a:p>
                <a:endParaRPr lang="en-US" sz="1600" i="1" dirty="0"/>
              </a:p>
              <a:p>
                <a:endParaRPr lang="en-US" sz="1600" i="1" dirty="0"/>
              </a:p>
              <a:p>
                <a:endParaRPr lang="en-US" sz="1600" i="1" dirty="0"/>
              </a:p>
              <a:p>
                <a:endParaRPr lang="en-US" sz="1600" i="1" dirty="0"/>
              </a:p>
              <a:p>
                <a:endParaRPr lang="en-US" sz="1600" i="1" dirty="0"/>
              </a:p>
              <a:p>
                <a:endParaRPr lang="en-US" sz="1600" i="1" dirty="0"/>
              </a:p>
              <a:p>
                <a:endParaRPr lang="en-US" sz="1600" i="1" dirty="0"/>
              </a:p>
              <a:p>
                <a:endParaRPr lang="en-US" sz="1600" i="1" dirty="0"/>
              </a:p>
              <a:p>
                <a:endParaRPr lang="en-US" sz="1700" i="1" dirty="0"/>
              </a:p>
              <a:p>
                <a:endParaRPr lang="en-US" sz="1600" dirty="0">
                  <a:solidFill>
                    <a:schemeClr val="bg2">
                      <a:lumMod val="75000"/>
                    </a:schemeClr>
                  </a:solidFill>
                </a:endParaRPr>
              </a:p>
            </p:txBody>
          </p:sp>
        </mc:Choice>
        <mc:Fallback xmlns="">
          <p:sp>
            <p:nvSpPr>
              <p:cNvPr id="3" name="Subtitle 2">
                <a:extLst>
                  <a:ext uri="{FF2B5EF4-FFF2-40B4-BE49-F238E27FC236}">
                    <a16:creationId xmlns:a16="http://schemas.microsoft.com/office/drawing/2014/main" id="{937977FE-7060-4554-8802-D380BB4E77D1}"/>
                  </a:ext>
                </a:extLst>
              </p:cNvPr>
              <p:cNvSpPr>
                <a:spLocks noGrp="1" noRot="1" noChangeAspect="1" noMove="1" noResize="1" noEditPoints="1" noAdjustHandles="1" noChangeArrowheads="1" noChangeShapeType="1" noTextEdit="1"/>
              </p:cNvSpPr>
              <p:nvPr>
                <p:ph type="subTitle" idx="1"/>
              </p:nvPr>
            </p:nvSpPr>
            <p:spPr>
              <a:xfrm>
                <a:off x="581768" y="940478"/>
                <a:ext cx="11329816" cy="5551564"/>
              </a:xfrm>
              <a:blipFill>
                <a:blip r:embed="rId2"/>
                <a:stretch>
                  <a:fillRect l="-1022"/>
                </a:stretch>
              </a:blipFill>
            </p:spPr>
            <p:txBody>
              <a:bodyPr/>
              <a:lstStyle/>
              <a:p>
                <a:r>
                  <a:rPr lang="en-US">
                    <a:noFill/>
                  </a:rPr>
                  <a:t> </a:t>
                </a:r>
              </a:p>
            </p:txBody>
          </p:sp>
        </mc:Fallback>
      </mc:AlternateContent>
      <p:sp>
        <p:nvSpPr>
          <p:cNvPr id="7" name="Title 1">
            <a:extLst>
              <a:ext uri="{FF2B5EF4-FFF2-40B4-BE49-F238E27FC236}">
                <a16:creationId xmlns:a16="http://schemas.microsoft.com/office/drawing/2014/main" id="{8FDE2D6A-EB0F-4F67-8847-35AECB8A3F6B}"/>
              </a:ext>
            </a:extLst>
          </p:cNvPr>
          <p:cNvSpPr txBox="1">
            <a:spLocks/>
          </p:cNvSpPr>
          <p:nvPr/>
        </p:nvSpPr>
        <p:spPr>
          <a:xfrm>
            <a:off x="834060" y="271927"/>
            <a:ext cx="10527128" cy="804481"/>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400" dirty="0"/>
              <a:t>ZERO-INFLATED POISSON REGRESSION: THEORY (CONT.)</a:t>
            </a:r>
          </a:p>
        </p:txBody>
      </p:sp>
      <p:pic>
        <p:nvPicPr>
          <p:cNvPr id="8" name="Picture 7">
            <a:extLst>
              <a:ext uri="{FF2B5EF4-FFF2-40B4-BE49-F238E27FC236}">
                <a16:creationId xmlns:a16="http://schemas.microsoft.com/office/drawing/2014/main" id="{12D13D11-C920-4D69-9327-193ECF0072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983914" y="1123919"/>
            <a:ext cx="10349837" cy="120423"/>
          </a:xfrm>
          <a:prstGeom prst="rect">
            <a:avLst/>
          </a:prstGeom>
        </p:spPr>
      </p:pic>
      <p:pic>
        <p:nvPicPr>
          <p:cNvPr id="9" name="Picture 8">
            <a:extLst>
              <a:ext uri="{FF2B5EF4-FFF2-40B4-BE49-F238E27FC236}">
                <a16:creationId xmlns:a16="http://schemas.microsoft.com/office/drawing/2014/main" id="{6509A0BC-315B-461C-A80F-186812B017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3913" y="5686996"/>
            <a:ext cx="10349837" cy="120423"/>
          </a:xfrm>
          <a:prstGeom prst="rect">
            <a:avLst/>
          </a:prstGeom>
        </p:spPr>
      </p:pic>
      <p:pic>
        <p:nvPicPr>
          <p:cNvPr id="10" name="Picture 9">
            <a:extLst>
              <a:ext uri="{FF2B5EF4-FFF2-40B4-BE49-F238E27FC236}">
                <a16:creationId xmlns:a16="http://schemas.microsoft.com/office/drawing/2014/main" id="{6EDF9F2F-4EDF-416C-8597-56F3927A0E7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10154" y="6037529"/>
            <a:ext cx="700390" cy="823031"/>
          </a:xfrm>
          <a:prstGeom prst="rect">
            <a:avLst/>
          </a:prstGeom>
        </p:spPr>
      </p:pic>
      <p:sp>
        <p:nvSpPr>
          <p:cNvPr id="11" name="Slide Number Placeholder 3">
            <a:extLst>
              <a:ext uri="{FF2B5EF4-FFF2-40B4-BE49-F238E27FC236}">
                <a16:creationId xmlns:a16="http://schemas.microsoft.com/office/drawing/2014/main" id="{3F6B25AB-56FA-4040-94B9-B8403CB331B7}"/>
              </a:ext>
            </a:extLst>
          </p:cNvPr>
          <p:cNvSpPr txBox="1">
            <a:spLocks/>
          </p:cNvSpPr>
          <p:nvPr/>
        </p:nvSpPr>
        <p:spPr>
          <a:xfrm>
            <a:off x="10807431" y="6081483"/>
            <a:ext cx="526320" cy="569779"/>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3A98EE3D-8CD1-4C3F-BD1C-C98C9596463C}" type="slidenum">
              <a:rPr lang="en-US" sz="2600" smtClean="0">
                <a:solidFill>
                  <a:schemeClr val="bg1"/>
                </a:solidFill>
              </a:rPr>
              <a:pPr algn="ctr"/>
              <a:t>55</a:t>
            </a:fld>
            <a:endParaRPr lang="en-US" sz="2600" dirty="0">
              <a:solidFill>
                <a:schemeClr val="bg1"/>
              </a:solidFill>
            </a:endParaRPr>
          </a:p>
        </p:txBody>
      </p:sp>
    </p:spTree>
    <p:extLst>
      <p:ext uri="{BB962C8B-B14F-4D97-AF65-F5344CB8AC3E}">
        <p14:creationId xmlns:p14="http://schemas.microsoft.com/office/powerpoint/2010/main" val="424499825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Subtitle 2">
                <a:extLst>
                  <a:ext uri="{FF2B5EF4-FFF2-40B4-BE49-F238E27FC236}">
                    <a16:creationId xmlns:a16="http://schemas.microsoft.com/office/drawing/2014/main" id="{937977FE-7060-4554-8802-D380BB4E77D1}"/>
                  </a:ext>
                </a:extLst>
              </p:cNvPr>
              <p:cNvSpPr>
                <a:spLocks noGrp="1"/>
              </p:cNvSpPr>
              <p:nvPr>
                <p:ph type="subTitle" idx="1"/>
              </p:nvPr>
            </p:nvSpPr>
            <p:spPr>
              <a:xfrm>
                <a:off x="809877" y="1087809"/>
                <a:ext cx="11408399" cy="5551564"/>
              </a:xfrm>
            </p:spPr>
            <p:txBody>
              <a:bodyPr>
                <a:normAutofit/>
              </a:bodyPr>
              <a:lstStyle/>
              <a:p>
                <a:endParaRPr lang="en-US" sz="1050" i="1" dirty="0"/>
              </a:p>
              <a:p>
                <a:pPr marL="342900" indent="-342900" algn="l">
                  <a:buClr>
                    <a:srgbClr val="7030A0"/>
                  </a:buClr>
                  <a:buFont typeface="Wingdings" panose="05000000000000000000" pitchFamily="2" charset="2"/>
                  <a:buChar char="q"/>
                </a:pPr>
                <a:r>
                  <a:rPr lang="en-US" sz="2800" dirty="0">
                    <a:solidFill>
                      <a:schemeClr val="tx1"/>
                    </a:solidFill>
                  </a:rPr>
                  <a:t>Interpretation of estimated regression coefficients:</a:t>
                </a:r>
              </a:p>
              <a:p>
                <a:pPr marL="342900" indent="-342900" algn="l">
                  <a:buFont typeface="Arial" panose="020B0604020202020204" pitchFamily="34" charset="0"/>
                  <a:buChar char="•"/>
                </a:pPr>
                <a:r>
                  <a:rPr lang="en-US" sz="2800" dirty="0">
                    <a:solidFill>
                      <a:schemeClr val="tx1"/>
                    </a:solidFill>
                  </a:rPr>
                  <a:t>Probability of the structural zero </a:t>
                </a:r>
                <a14:m>
                  <m:oMath xmlns:m="http://schemas.openxmlformats.org/officeDocument/2006/math">
                    <m:r>
                      <a:rPr lang="en-US" sz="2800" i="1" smtClean="0">
                        <a:solidFill>
                          <a:schemeClr val="tx1"/>
                        </a:solidFill>
                        <a:latin typeface="Cambria Math" panose="02040503050406030204" pitchFamily="18" charset="0"/>
                        <a:ea typeface="Cambria Math" panose="02040503050406030204" pitchFamily="18" charset="0"/>
                      </a:rPr>
                      <m:t>𝜋</m:t>
                    </m:r>
                  </m:oMath>
                </a14:m>
                <a:r>
                  <a:rPr lang="en-US" sz="2800" dirty="0">
                    <a:solidFill>
                      <a:schemeClr val="tx1"/>
                    </a:solidFill>
                  </a:rPr>
                  <a:t> is modeled as in the binary logistic     regression, thus, estimated beta coefficients are interpreted in terms of estimated odds.</a:t>
                </a:r>
              </a:p>
              <a:p>
                <a:pPr marL="342900" indent="-342900" algn="l">
                  <a:buFont typeface="Arial" panose="020B0604020202020204" pitchFamily="34" charset="0"/>
                  <a:buChar char="•"/>
                </a:pPr>
                <a:r>
                  <a:rPr lang="en-US" sz="2800" dirty="0">
                    <a:solidFill>
                      <a:schemeClr val="tx1"/>
                    </a:solidFill>
                  </a:rPr>
                  <a:t>The mean of </a:t>
                </a:r>
                <a14:m>
                  <m:oMath xmlns:m="http://schemas.openxmlformats.org/officeDocument/2006/math">
                    <m:r>
                      <a:rPr lang="en-US" sz="2800" b="0" i="1" smtClean="0">
                        <a:solidFill>
                          <a:schemeClr val="tx1"/>
                        </a:solidFill>
                        <a:latin typeface="Cambria Math" panose="02040503050406030204" pitchFamily="18" charset="0"/>
                      </a:rPr>
                      <m:t>𝑦</m:t>
                    </m:r>
                  </m:oMath>
                </a14:m>
                <a:r>
                  <a:rPr lang="en-US" sz="2800" dirty="0">
                    <a:solidFill>
                      <a:schemeClr val="tx1"/>
                    </a:solidFill>
                  </a:rPr>
                  <a:t> is </a:t>
                </a:r>
                <a14:m>
                  <m:oMath xmlns:m="http://schemas.openxmlformats.org/officeDocument/2006/math">
                    <m:r>
                      <a:rPr lang="en-US" sz="2800" b="0" i="1" smtClean="0">
                        <a:solidFill>
                          <a:schemeClr val="tx1"/>
                        </a:solidFill>
                        <a:latin typeface="Cambria Math" panose="02040503050406030204" pitchFamily="18" charset="0"/>
                      </a:rPr>
                      <m:t>𝐸𝑦</m:t>
                    </m:r>
                    <m:r>
                      <a:rPr lang="en-US" sz="2800" b="0" i="1" smtClean="0">
                        <a:solidFill>
                          <a:schemeClr val="tx1"/>
                        </a:solidFill>
                        <a:latin typeface="Cambria Math" panose="02040503050406030204" pitchFamily="18" charset="0"/>
                      </a:rPr>
                      <m:t>=</m:t>
                    </m:r>
                    <m:d>
                      <m:dPr>
                        <m:ctrlPr>
                          <a:rPr lang="en-US" sz="2800" b="0" i="1" smtClean="0">
                            <a:solidFill>
                              <a:schemeClr val="tx1"/>
                            </a:solidFill>
                            <a:latin typeface="Cambria Math" panose="02040503050406030204" pitchFamily="18" charset="0"/>
                          </a:rPr>
                        </m:ctrlPr>
                      </m:dPr>
                      <m:e>
                        <m:r>
                          <a:rPr lang="en-US" sz="2800" b="0" i="1" smtClean="0">
                            <a:solidFill>
                              <a:schemeClr val="tx1"/>
                            </a:solidFill>
                            <a:latin typeface="Cambria Math" panose="02040503050406030204" pitchFamily="18" charset="0"/>
                          </a:rPr>
                          <m:t>1−</m:t>
                        </m:r>
                        <m:r>
                          <a:rPr lang="en-US" sz="2800" b="0" i="1" smtClean="0">
                            <a:solidFill>
                              <a:schemeClr val="tx1"/>
                            </a:solidFill>
                            <a:latin typeface="Cambria Math" panose="02040503050406030204" pitchFamily="18" charset="0"/>
                            <a:ea typeface="Cambria Math" panose="02040503050406030204" pitchFamily="18" charset="0"/>
                          </a:rPr>
                          <m:t>𝜋</m:t>
                        </m:r>
                      </m:e>
                    </m:d>
                    <m:r>
                      <a:rPr lang="en-US" sz="2800" b="0" i="1" smtClean="0">
                        <a:solidFill>
                          <a:schemeClr val="tx1"/>
                        </a:solidFill>
                        <a:latin typeface="Cambria Math" panose="02040503050406030204" pitchFamily="18" charset="0"/>
                        <a:ea typeface="Cambria Math" panose="02040503050406030204" pitchFamily="18" charset="0"/>
                      </a:rPr>
                      <m:t>∙</m:t>
                    </m:r>
                    <m:r>
                      <a:rPr lang="en-US" sz="2800" b="0" i="1" smtClean="0">
                        <a:solidFill>
                          <a:schemeClr val="tx1"/>
                        </a:solidFill>
                        <a:latin typeface="Cambria Math" panose="02040503050406030204" pitchFamily="18" charset="0"/>
                        <a:ea typeface="Cambria Math" panose="02040503050406030204" pitchFamily="18" charset="0"/>
                      </a:rPr>
                      <m:t>𝜆</m:t>
                    </m:r>
                    <m:r>
                      <a:rPr lang="en-US" sz="2800" b="0" i="0" smtClean="0">
                        <a:solidFill>
                          <a:schemeClr val="tx1"/>
                        </a:solidFill>
                        <a:latin typeface="Cambria Math" panose="02040503050406030204" pitchFamily="18" charset="0"/>
                        <a:ea typeface="Cambria Math" panose="02040503050406030204" pitchFamily="18" charset="0"/>
                      </a:rPr>
                      <m:t>, </m:t>
                    </m:r>
                    <m:r>
                      <m:rPr>
                        <m:sty m:val="p"/>
                      </m:rPr>
                      <a:rPr lang="en-US" sz="2800" b="0" i="0" smtClean="0">
                        <a:solidFill>
                          <a:schemeClr val="tx1"/>
                        </a:solidFill>
                        <a:latin typeface="Cambria Math" panose="02040503050406030204" pitchFamily="18" charset="0"/>
                        <a:ea typeface="Cambria Math" panose="02040503050406030204" pitchFamily="18" charset="0"/>
                      </a:rPr>
                      <m:t>and</m:t>
                    </m:r>
                    <m:r>
                      <a:rPr lang="en-US" sz="2800" b="0" i="0" smtClean="0">
                        <a:solidFill>
                          <a:schemeClr val="tx1"/>
                        </a:solidFill>
                        <a:latin typeface="Cambria Math" panose="02040503050406030204" pitchFamily="18" charset="0"/>
                        <a:ea typeface="Cambria Math" panose="02040503050406030204" pitchFamily="18" charset="0"/>
                      </a:rPr>
                      <m:t> </m:t>
                    </m:r>
                    <m:r>
                      <m:rPr>
                        <m:sty m:val="p"/>
                      </m:rPr>
                      <a:rPr lang="en-US" sz="2800" b="0" i="0" smtClean="0">
                        <a:solidFill>
                          <a:schemeClr val="tx1"/>
                        </a:solidFill>
                        <a:latin typeface="Cambria Math" panose="02040503050406030204" pitchFamily="18" charset="0"/>
                        <a:ea typeface="Cambria Math" panose="02040503050406030204" pitchFamily="18" charset="0"/>
                      </a:rPr>
                      <m:t>s</m:t>
                    </m:r>
                  </m:oMath>
                </a14:m>
                <a:r>
                  <a:rPr lang="en-US" sz="2800" dirty="0" err="1">
                    <a:solidFill>
                      <a:schemeClr val="tx1"/>
                    </a:solidFill>
                  </a:rPr>
                  <a:t>ince</a:t>
                </a:r>
                <a:r>
                  <a:rPr lang="en-US" sz="2800" dirty="0">
                    <a:solidFill>
                      <a:schemeClr val="tx1"/>
                    </a:solidFill>
                  </a:rPr>
                  <a:t> we assume </a:t>
                </a:r>
                <a14:m>
                  <m:oMath xmlns:m="http://schemas.openxmlformats.org/officeDocument/2006/math">
                    <m:r>
                      <a:rPr lang="en-US" sz="2800" b="0" i="1" smtClean="0">
                        <a:solidFill>
                          <a:schemeClr val="tx1"/>
                        </a:solidFill>
                        <a:latin typeface="Cambria Math" panose="02040503050406030204" pitchFamily="18" charset="0"/>
                      </a:rPr>
                      <m:t>𝑥</m:t>
                    </m:r>
                    <m:r>
                      <a:rPr lang="en-US" sz="2800" b="0" i="1" smtClean="0">
                        <a:solidFill>
                          <a:schemeClr val="tx1"/>
                        </a:solidFill>
                        <a:latin typeface="Cambria Math" panose="02040503050406030204" pitchFamily="18" charset="0"/>
                      </a:rPr>
                      <m:t> </m:t>
                    </m:r>
                  </m:oMath>
                </a14:m>
                <a:r>
                  <a:rPr lang="en-US" sz="2800" dirty="0">
                    <a:solidFill>
                      <a:schemeClr val="tx1"/>
                    </a:solidFill>
                  </a:rPr>
                  <a:t>variables are non-overlapping in </a:t>
                </a:r>
                <a14:m>
                  <m:oMath xmlns:m="http://schemas.openxmlformats.org/officeDocument/2006/math">
                    <m:r>
                      <a:rPr lang="en-US" sz="2800" i="1" smtClean="0">
                        <a:solidFill>
                          <a:schemeClr val="tx1"/>
                        </a:solidFill>
                        <a:latin typeface="Cambria Math" panose="02040503050406030204" pitchFamily="18" charset="0"/>
                        <a:ea typeface="Cambria Math" panose="02040503050406030204" pitchFamily="18" charset="0"/>
                      </a:rPr>
                      <m:t>𝜋</m:t>
                    </m:r>
                  </m:oMath>
                </a14:m>
                <a:r>
                  <a:rPr lang="en-US" sz="2800" dirty="0">
                    <a:solidFill>
                      <a:schemeClr val="tx1"/>
                    </a:solidFill>
                  </a:rPr>
                  <a:t> and </a:t>
                </a:r>
                <a14:m>
                  <m:oMath xmlns:m="http://schemas.openxmlformats.org/officeDocument/2006/math">
                    <m:r>
                      <a:rPr lang="en-US" sz="2800" i="1" smtClean="0">
                        <a:solidFill>
                          <a:schemeClr val="tx1"/>
                        </a:solidFill>
                        <a:latin typeface="Cambria Math" panose="02040503050406030204" pitchFamily="18" charset="0"/>
                        <a:ea typeface="Cambria Math" panose="02040503050406030204" pitchFamily="18" charset="0"/>
                      </a:rPr>
                      <m:t>𝜆</m:t>
                    </m:r>
                  </m:oMath>
                </a14:m>
                <a:r>
                  <a:rPr lang="en-US" sz="2800" dirty="0">
                    <a:solidFill>
                      <a:schemeClr val="tx1"/>
                    </a:solidFill>
                  </a:rPr>
                  <a:t>, interpretation of gamma coefficients in </a:t>
                </a:r>
                <a14:m>
                  <m:oMath xmlns:m="http://schemas.openxmlformats.org/officeDocument/2006/math">
                    <m:r>
                      <a:rPr lang="en-US" sz="2800" i="1" smtClean="0">
                        <a:solidFill>
                          <a:schemeClr val="tx1"/>
                        </a:solidFill>
                        <a:latin typeface="Cambria Math" panose="02040503050406030204" pitchFamily="18" charset="0"/>
                        <a:ea typeface="Cambria Math" panose="02040503050406030204" pitchFamily="18" charset="0"/>
                      </a:rPr>
                      <m:t>𝜆</m:t>
                    </m:r>
                  </m:oMath>
                </a14:m>
                <a:r>
                  <a:rPr lang="en-US" sz="2800" dirty="0">
                    <a:solidFill>
                      <a:schemeClr val="tx1"/>
                    </a:solidFill>
                  </a:rPr>
                  <a:t> is  the same as in the Poisson regression model.</a:t>
                </a:r>
              </a:p>
              <a:p>
                <a:pPr marL="342900" indent="-342900" algn="l">
                  <a:buClr>
                    <a:srgbClr val="7030A0"/>
                  </a:buClr>
                  <a:buFont typeface="Wingdings" panose="05000000000000000000" pitchFamily="2" charset="2"/>
                  <a:buChar char="q"/>
                </a:pPr>
                <a:r>
                  <a:rPr lang="en-US" sz="2800" dirty="0">
                    <a:solidFill>
                      <a:schemeClr val="tx1"/>
                    </a:solidFill>
                  </a:rPr>
                  <a:t>Prediction:</a:t>
                </a:r>
              </a:p>
              <a:p>
                <a:pPr algn="l"/>
                <a:r>
                  <a:rPr lang="en-US" sz="2800" dirty="0">
                    <a:solidFill>
                      <a:schemeClr val="tx1"/>
                    </a:solidFill>
                  </a:rPr>
                  <a:t>        </a:t>
                </a:r>
                <a14:m>
                  <m:oMath xmlns:m="http://schemas.openxmlformats.org/officeDocument/2006/math">
                    <m:sSup>
                      <m:sSupPr>
                        <m:ctrlPr>
                          <a:rPr lang="en-US" sz="2800" i="1">
                            <a:solidFill>
                              <a:schemeClr val="tx1"/>
                            </a:solidFill>
                            <a:latin typeface="Cambria Math" panose="02040503050406030204" pitchFamily="18" charset="0"/>
                          </a:rPr>
                        </m:ctrlPr>
                      </m:sSupPr>
                      <m:e>
                        <m:r>
                          <a:rPr lang="en-US" sz="2800" i="1">
                            <a:solidFill>
                              <a:schemeClr val="tx1"/>
                            </a:solidFill>
                            <a:latin typeface="Cambria Math" panose="02040503050406030204" pitchFamily="18" charset="0"/>
                          </a:rPr>
                          <m:t>𝑦</m:t>
                        </m:r>
                      </m:e>
                      <m:sup>
                        <m:r>
                          <a:rPr lang="en-US" sz="2800" i="1">
                            <a:solidFill>
                              <a:schemeClr val="tx1"/>
                            </a:solidFill>
                            <a:latin typeface="Cambria Math" panose="02040503050406030204" pitchFamily="18" charset="0"/>
                          </a:rPr>
                          <m:t>0</m:t>
                        </m:r>
                      </m:sup>
                    </m:sSup>
                    <m:r>
                      <a:rPr lang="en-US" sz="2800" i="1">
                        <a:solidFill>
                          <a:schemeClr val="tx1"/>
                        </a:solidFill>
                        <a:latin typeface="Cambria Math" panose="02040503050406030204" pitchFamily="18" charset="0"/>
                      </a:rPr>
                      <m:t>=</m:t>
                    </m:r>
                    <m:f>
                      <m:fPr>
                        <m:ctrlPr>
                          <a:rPr lang="en-US" sz="2800" i="1">
                            <a:solidFill>
                              <a:schemeClr val="tx1"/>
                            </a:solidFill>
                            <a:latin typeface="Cambria Math" panose="02040503050406030204" pitchFamily="18" charset="0"/>
                          </a:rPr>
                        </m:ctrlPr>
                      </m:fPr>
                      <m:num>
                        <m:r>
                          <m:rPr>
                            <m:sty m:val="p"/>
                          </m:rPr>
                          <a:rPr lang="en-US" sz="2800">
                            <a:solidFill>
                              <a:schemeClr val="tx1"/>
                            </a:solidFill>
                            <a:latin typeface="Cambria Math" panose="02040503050406030204" pitchFamily="18" charset="0"/>
                          </a:rPr>
                          <m:t>exp</m:t>
                        </m:r>
                        <m:r>
                          <a:rPr lang="en-US" sz="2800" i="1">
                            <a:solidFill>
                              <a:schemeClr val="tx1"/>
                            </a:solidFill>
                            <a:latin typeface="Cambria Math" panose="02040503050406030204" pitchFamily="18" charset="0"/>
                          </a:rPr>
                          <m:t>⁡(</m:t>
                        </m:r>
                        <m:sSub>
                          <m:sSubPr>
                            <m:ctrlPr>
                              <a:rPr lang="en-US" sz="2800" i="1">
                                <a:solidFill>
                                  <a:schemeClr val="tx1"/>
                                </a:solidFill>
                                <a:latin typeface="Cambria Math" panose="02040503050406030204" pitchFamily="18" charset="0"/>
                              </a:rPr>
                            </m:ctrlPr>
                          </m:sSubPr>
                          <m:e>
                            <m:acc>
                              <m:accPr>
                                <m:chr m:val="̂"/>
                                <m:ctrlPr>
                                  <a:rPr lang="en-US" sz="2800" i="1">
                                    <a:solidFill>
                                      <a:schemeClr val="tx1"/>
                                    </a:solidFill>
                                    <a:latin typeface="Cambria Math" panose="02040503050406030204" pitchFamily="18" charset="0"/>
                                  </a:rPr>
                                </m:ctrlPr>
                              </m:accPr>
                              <m:e>
                                <m:r>
                                  <a:rPr lang="en-US" sz="2800" i="1">
                                    <a:solidFill>
                                      <a:schemeClr val="tx1"/>
                                    </a:solidFill>
                                    <a:latin typeface="Cambria Math" panose="02040503050406030204" pitchFamily="18" charset="0"/>
                                    <a:ea typeface="Cambria Math" panose="02040503050406030204" pitchFamily="18" charset="0"/>
                                  </a:rPr>
                                  <m:t>𝛾</m:t>
                                </m:r>
                              </m:e>
                            </m:acc>
                          </m:e>
                          <m:sub>
                            <m:r>
                              <a:rPr lang="en-US" sz="2800" i="1">
                                <a:solidFill>
                                  <a:schemeClr val="tx1"/>
                                </a:solidFill>
                                <a:latin typeface="Cambria Math" panose="02040503050406030204" pitchFamily="18" charset="0"/>
                              </a:rPr>
                              <m:t>0</m:t>
                            </m:r>
                          </m:sub>
                        </m:sSub>
                        <m:r>
                          <a:rPr lang="en-US" sz="2800" i="1">
                            <a:solidFill>
                              <a:schemeClr val="tx1"/>
                            </a:solidFill>
                            <a:latin typeface="Cambria Math" panose="02040503050406030204" pitchFamily="18" charset="0"/>
                          </a:rPr>
                          <m:t>+</m:t>
                        </m:r>
                        <m:sSub>
                          <m:sSubPr>
                            <m:ctrlPr>
                              <a:rPr lang="en-US" sz="2800" i="1">
                                <a:solidFill>
                                  <a:schemeClr val="tx1"/>
                                </a:solidFill>
                                <a:latin typeface="Cambria Math" panose="02040503050406030204" pitchFamily="18" charset="0"/>
                              </a:rPr>
                            </m:ctrlPr>
                          </m:sSubPr>
                          <m:e>
                            <m:acc>
                              <m:accPr>
                                <m:chr m:val="̂"/>
                                <m:ctrlPr>
                                  <a:rPr lang="en-US" sz="2800" i="1">
                                    <a:solidFill>
                                      <a:schemeClr val="tx1"/>
                                    </a:solidFill>
                                    <a:latin typeface="Cambria Math" panose="02040503050406030204" pitchFamily="18" charset="0"/>
                                  </a:rPr>
                                </m:ctrlPr>
                              </m:accPr>
                              <m:e>
                                <m:r>
                                  <a:rPr lang="en-US" sz="2800" i="1">
                                    <a:solidFill>
                                      <a:schemeClr val="tx1"/>
                                    </a:solidFill>
                                    <a:latin typeface="Cambria Math" panose="02040503050406030204" pitchFamily="18" charset="0"/>
                                    <a:ea typeface="Cambria Math" panose="02040503050406030204" pitchFamily="18" charset="0"/>
                                  </a:rPr>
                                  <m:t>𝛾</m:t>
                                </m:r>
                              </m:e>
                            </m:acc>
                          </m:e>
                          <m:sub>
                            <m:r>
                              <a:rPr lang="en-US" sz="2800" i="1">
                                <a:solidFill>
                                  <a:schemeClr val="tx1"/>
                                </a:solidFill>
                                <a:latin typeface="Cambria Math" panose="02040503050406030204" pitchFamily="18" charset="0"/>
                              </a:rPr>
                              <m:t>1</m:t>
                            </m:r>
                          </m:sub>
                        </m:sSub>
                        <m:sSubSup>
                          <m:sSubSupPr>
                            <m:ctrlPr>
                              <a:rPr lang="en-US" sz="2800" i="1">
                                <a:solidFill>
                                  <a:schemeClr val="tx1"/>
                                </a:solidFill>
                                <a:latin typeface="Cambria Math" panose="02040503050406030204" pitchFamily="18" charset="0"/>
                              </a:rPr>
                            </m:ctrlPr>
                          </m:sSubSupPr>
                          <m:e>
                            <m:r>
                              <a:rPr lang="en-US" sz="2800" i="1">
                                <a:solidFill>
                                  <a:schemeClr val="tx1"/>
                                </a:solidFill>
                                <a:latin typeface="Cambria Math" panose="02040503050406030204" pitchFamily="18" charset="0"/>
                              </a:rPr>
                              <m:t>𝑥</m:t>
                            </m:r>
                          </m:e>
                          <m:sub>
                            <m:r>
                              <a:rPr lang="en-US" sz="2800" i="1">
                                <a:solidFill>
                                  <a:schemeClr val="tx1"/>
                                </a:solidFill>
                                <a:latin typeface="Cambria Math" panose="02040503050406030204" pitchFamily="18" charset="0"/>
                              </a:rPr>
                              <m:t>𝑚</m:t>
                            </m:r>
                            <m:r>
                              <a:rPr lang="en-US" sz="2800" i="1">
                                <a:solidFill>
                                  <a:schemeClr val="tx1"/>
                                </a:solidFill>
                                <a:latin typeface="Cambria Math" panose="02040503050406030204" pitchFamily="18" charset="0"/>
                              </a:rPr>
                              <m:t>+1</m:t>
                            </m:r>
                          </m:sub>
                          <m:sup>
                            <m:r>
                              <a:rPr lang="en-US" sz="2800" i="1">
                                <a:solidFill>
                                  <a:schemeClr val="tx1"/>
                                </a:solidFill>
                                <a:latin typeface="Cambria Math" panose="02040503050406030204" pitchFamily="18" charset="0"/>
                              </a:rPr>
                              <m:t>0</m:t>
                            </m:r>
                          </m:sup>
                        </m:sSubSup>
                        <m:r>
                          <a:rPr lang="en-US" sz="2800" i="1">
                            <a:solidFill>
                              <a:schemeClr val="tx1"/>
                            </a:solidFill>
                            <a:latin typeface="Cambria Math" panose="02040503050406030204" pitchFamily="18" charset="0"/>
                          </a:rPr>
                          <m:t>+</m:t>
                        </m:r>
                        <m:sSub>
                          <m:sSubPr>
                            <m:ctrlPr>
                              <a:rPr lang="en-US" sz="2800" i="1">
                                <a:solidFill>
                                  <a:schemeClr val="tx1"/>
                                </a:solidFill>
                                <a:latin typeface="Cambria Math" panose="02040503050406030204" pitchFamily="18" charset="0"/>
                              </a:rPr>
                            </m:ctrlPr>
                          </m:sSubPr>
                          <m:e>
                            <m:acc>
                              <m:accPr>
                                <m:chr m:val="̂"/>
                                <m:ctrlPr>
                                  <a:rPr lang="en-US" sz="2800" i="1">
                                    <a:solidFill>
                                      <a:schemeClr val="tx1"/>
                                    </a:solidFill>
                                    <a:latin typeface="Cambria Math" panose="02040503050406030204" pitchFamily="18" charset="0"/>
                                  </a:rPr>
                                </m:ctrlPr>
                              </m:accPr>
                              <m:e>
                                <m:r>
                                  <a:rPr lang="en-US" sz="2800" i="1">
                                    <a:solidFill>
                                      <a:schemeClr val="tx1"/>
                                    </a:solidFill>
                                    <a:latin typeface="Cambria Math" panose="02040503050406030204" pitchFamily="18" charset="0"/>
                                    <a:ea typeface="Cambria Math" panose="02040503050406030204" pitchFamily="18" charset="0"/>
                                  </a:rPr>
                                  <m:t>𝛾</m:t>
                                </m:r>
                              </m:e>
                            </m:acc>
                          </m:e>
                          <m:sub>
                            <m:r>
                              <a:rPr lang="en-US" sz="2800" i="1">
                                <a:solidFill>
                                  <a:schemeClr val="tx1"/>
                                </a:solidFill>
                                <a:latin typeface="Cambria Math" panose="02040503050406030204" pitchFamily="18" charset="0"/>
                              </a:rPr>
                              <m:t>𝑘</m:t>
                            </m:r>
                            <m:r>
                              <a:rPr lang="en-US" sz="2800" i="1">
                                <a:solidFill>
                                  <a:schemeClr val="tx1"/>
                                </a:solidFill>
                                <a:latin typeface="Cambria Math" panose="02040503050406030204" pitchFamily="18" charset="0"/>
                              </a:rPr>
                              <m:t>−</m:t>
                            </m:r>
                            <m:r>
                              <a:rPr lang="en-US" sz="2800" i="1">
                                <a:solidFill>
                                  <a:schemeClr val="tx1"/>
                                </a:solidFill>
                                <a:latin typeface="Cambria Math" panose="02040503050406030204" pitchFamily="18" charset="0"/>
                              </a:rPr>
                              <m:t>𝑚</m:t>
                            </m:r>
                          </m:sub>
                        </m:sSub>
                        <m:sSubSup>
                          <m:sSubSupPr>
                            <m:ctrlPr>
                              <a:rPr lang="en-US" sz="2800" i="1">
                                <a:solidFill>
                                  <a:schemeClr val="tx1"/>
                                </a:solidFill>
                                <a:latin typeface="Cambria Math" panose="02040503050406030204" pitchFamily="18" charset="0"/>
                              </a:rPr>
                            </m:ctrlPr>
                          </m:sSubSupPr>
                          <m:e>
                            <m:r>
                              <a:rPr lang="en-US" sz="2800" i="1">
                                <a:solidFill>
                                  <a:schemeClr val="tx1"/>
                                </a:solidFill>
                                <a:latin typeface="Cambria Math" panose="02040503050406030204" pitchFamily="18" charset="0"/>
                              </a:rPr>
                              <m:t>𝑥</m:t>
                            </m:r>
                          </m:e>
                          <m:sub>
                            <m:r>
                              <a:rPr lang="en-US" sz="2800" i="1">
                                <a:solidFill>
                                  <a:schemeClr val="tx1"/>
                                </a:solidFill>
                                <a:latin typeface="Cambria Math" panose="02040503050406030204" pitchFamily="18" charset="0"/>
                              </a:rPr>
                              <m:t>𝑘</m:t>
                            </m:r>
                          </m:sub>
                          <m:sup>
                            <m:r>
                              <a:rPr lang="en-US" sz="2800" i="1">
                                <a:solidFill>
                                  <a:schemeClr val="tx1"/>
                                </a:solidFill>
                                <a:latin typeface="Cambria Math" panose="02040503050406030204" pitchFamily="18" charset="0"/>
                              </a:rPr>
                              <m:t>0</m:t>
                            </m:r>
                          </m:sup>
                        </m:sSubSup>
                        <m:r>
                          <a:rPr lang="en-US" sz="2800" i="1">
                            <a:solidFill>
                              <a:schemeClr val="tx1"/>
                            </a:solidFill>
                            <a:latin typeface="Cambria Math" panose="02040503050406030204" pitchFamily="18" charset="0"/>
                          </a:rPr>
                          <m:t>)</m:t>
                        </m:r>
                      </m:num>
                      <m:den>
                        <m:r>
                          <a:rPr lang="en-US" sz="2800" i="1">
                            <a:solidFill>
                              <a:schemeClr val="tx1"/>
                            </a:solidFill>
                            <a:latin typeface="Cambria Math" panose="02040503050406030204" pitchFamily="18" charset="0"/>
                          </a:rPr>
                          <m:t>1+</m:t>
                        </m:r>
                        <m:r>
                          <m:rPr>
                            <m:sty m:val="p"/>
                          </m:rPr>
                          <a:rPr lang="en-US" sz="2800">
                            <a:solidFill>
                              <a:schemeClr val="tx1"/>
                            </a:solidFill>
                            <a:latin typeface="Cambria Math" panose="02040503050406030204" pitchFamily="18" charset="0"/>
                          </a:rPr>
                          <m:t>exp</m:t>
                        </m:r>
                        <m:r>
                          <a:rPr lang="en-US" sz="2800" i="1">
                            <a:solidFill>
                              <a:schemeClr val="tx1"/>
                            </a:solidFill>
                            <a:latin typeface="Cambria Math" panose="02040503050406030204" pitchFamily="18" charset="0"/>
                          </a:rPr>
                          <m:t>⁡(</m:t>
                        </m:r>
                        <m:sSub>
                          <m:sSubPr>
                            <m:ctrlPr>
                              <a:rPr lang="en-US" sz="2800" i="1">
                                <a:solidFill>
                                  <a:schemeClr val="tx1"/>
                                </a:solidFill>
                                <a:latin typeface="Cambria Math" panose="02040503050406030204" pitchFamily="18" charset="0"/>
                              </a:rPr>
                            </m:ctrlPr>
                          </m:sSubPr>
                          <m:e>
                            <m:acc>
                              <m:accPr>
                                <m:chr m:val="̂"/>
                                <m:ctrlPr>
                                  <a:rPr lang="en-US" sz="2800" i="1">
                                    <a:solidFill>
                                      <a:schemeClr val="tx1"/>
                                    </a:solidFill>
                                    <a:latin typeface="Cambria Math" panose="02040503050406030204" pitchFamily="18" charset="0"/>
                                  </a:rPr>
                                </m:ctrlPr>
                              </m:accPr>
                              <m:e>
                                <m:r>
                                  <a:rPr lang="en-US" sz="2800" i="1">
                                    <a:solidFill>
                                      <a:schemeClr val="tx1"/>
                                    </a:solidFill>
                                    <a:latin typeface="Cambria Math" panose="02040503050406030204" pitchFamily="18" charset="0"/>
                                    <a:ea typeface="Cambria Math" panose="02040503050406030204" pitchFamily="18" charset="0"/>
                                  </a:rPr>
                                  <m:t>𝛽</m:t>
                                </m:r>
                              </m:e>
                            </m:acc>
                          </m:e>
                          <m:sub>
                            <m:r>
                              <a:rPr lang="en-US" sz="2800" i="1">
                                <a:solidFill>
                                  <a:schemeClr val="tx1"/>
                                </a:solidFill>
                                <a:latin typeface="Cambria Math" panose="02040503050406030204" pitchFamily="18" charset="0"/>
                              </a:rPr>
                              <m:t>0</m:t>
                            </m:r>
                          </m:sub>
                        </m:sSub>
                        <m:r>
                          <a:rPr lang="en-US" sz="2800" i="1">
                            <a:solidFill>
                              <a:schemeClr val="tx1"/>
                            </a:solidFill>
                            <a:latin typeface="Cambria Math" panose="02040503050406030204" pitchFamily="18" charset="0"/>
                          </a:rPr>
                          <m:t>+</m:t>
                        </m:r>
                        <m:sSub>
                          <m:sSubPr>
                            <m:ctrlPr>
                              <a:rPr lang="en-US" sz="2800" i="1">
                                <a:solidFill>
                                  <a:schemeClr val="tx1"/>
                                </a:solidFill>
                                <a:latin typeface="Cambria Math" panose="02040503050406030204" pitchFamily="18" charset="0"/>
                              </a:rPr>
                            </m:ctrlPr>
                          </m:sSubPr>
                          <m:e>
                            <m:acc>
                              <m:accPr>
                                <m:chr m:val="̂"/>
                                <m:ctrlPr>
                                  <a:rPr lang="en-US" sz="2800" i="1">
                                    <a:solidFill>
                                      <a:schemeClr val="tx1"/>
                                    </a:solidFill>
                                    <a:latin typeface="Cambria Math" panose="02040503050406030204" pitchFamily="18" charset="0"/>
                                  </a:rPr>
                                </m:ctrlPr>
                              </m:accPr>
                              <m:e>
                                <m:r>
                                  <a:rPr lang="en-US" sz="2800" i="1">
                                    <a:solidFill>
                                      <a:schemeClr val="tx1"/>
                                    </a:solidFill>
                                    <a:latin typeface="Cambria Math" panose="02040503050406030204" pitchFamily="18" charset="0"/>
                                    <a:ea typeface="Cambria Math" panose="02040503050406030204" pitchFamily="18" charset="0"/>
                                  </a:rPr>
                                  <m:t>𝛽</m:t>
                                </m:r>
                              </m:e>
                            </m:acc>
                          </m:e>
                          <m:sub>
                            <m:r>
                              <a:rPr lang="en-US" sz="2800" i="1">
                                <a:solidFill>
                                  <a:schemeClr val="tx1"/>
                                </a:solidFill>
                                <a:latin typeface="Cambria Math" panose="02040503050406030204" pitchFamily="18" charset="0"/>
                              </a:rPr>
                              <m:t>1</m:t>
                            </m:r>
                          </m:sub>
                        </m:sSub>
                        <m:sSubSup>
                          <m:sSubSupPr>
                            <m:ctrlPr>
                              <a:rPr lang="en-US" sz="2800" i="1">
                                <a:solidFill>
                                  <a:schemeClr val="tx1"/>
                                </a:solidFill>
                                <a:latin typeface="Cambria Math" panose="02040503050406030204" pitchFamily="18" charset="0"/>
                              </a:rPr>
                            </m:ctrlPr>
                          </m:sSubSupPr>
                          <m:e>
                            <m:r>
                              <a:rPr lang="en-US" sz="2800" i="1">
                                <a:solidFill>
                                  <a:schemeClr val="tx1"/>
                                </a:solidFill>
                                <a:latin typeface="Cambria Math" panose="02040503050406030204" pitchFamily="18" charset="0"/>
                              </a:rPr>
                              <m:t>𝑥</m:t>
                            </m:r>
                          </m:e>
                          <m:sub>
                            <m:r>
                              <a:rPr lang="en-US" sz="2800" i="1">
                                <a:solidFill>
                                  <a:schemeClr val="tx1"/>
                                </a:solidFill>
                                <a:latin typeface="Cambria Math" panose="02040503050406030204" pitchFamily="18" charset="0"/>
                              </a:rPr>
                              <m:t>1</m:t>
                            </m:r>
                          </m:sub>
                          <m:sup>
                            <m:r>
                              <a:rPr lang="en-US" sz="2800" i="1">
                                <a:solidFill>
                                  <a:schemeClr val="tx1"/>
                                </a:solidFill>
                                <a:latin typeface="Cambria Math" panose="02040503050406030204" pitchFamily="18" charset="0"/>
                              </a:rPr>
                              <m:t>0</m:t>
                            </m:r>
                          </m:sup>
                        </m:sSubSup>
                        <m:r>
                          <a:rPr lang="en-US" sz="2800" i="1">
                            <a:solidFill>
                              <a:schemeClr val="tx1"/>
                            </a:solidFill>
                            <a:latin typeface="Cambria Math" panose="02040503050406030204" pitchFamily="18" charset="0"/>
                          </a:rPr>
                          <m:t>+…+</m:t>
                        </m:r>
                        <m:sSub>
                          <m:sSubPr>
                            <m:ctrlPr>
                              <a:rPr lang="en-US" sz="2800" i="1">
                                <a:solidFill>
                                  <a:schemeClr val="tx1"/>
                                </a:solidFill>
                                <a:latin typeface="Cambria Math" panose="02040503050406030204" pitchFamily="18" charset="0"/>
                              </a:rPr>
                            </m:ctrlPr>
                          </m:sSubPr>
                          <m:e>
                            <m:acc>
                              <m:accPr>
                                <m:chr m:val="̂"/>
                                <m:ctrlPr>
                                  <a:rPr lang="en-US" sz="2800" i="1">
                                    <a:solidFill>
                                      <a:schemeClr val="tx1"/>
                                    </a:solidFill>
                                    <a:latin typeface="Cambria Math" panose="02040503050406030204" pitchFamily="18" charset="0"/>
                                  </a:rPr>
                                </m:ctrlPr>
                              </m:accPr>
                              <m:e>
                                <m:r>
                                  <a:rPr lang="en-US" sz="2800" i="1">
                                    <a:solidFill>
                                      <a:schemeClr val="tx1"/>
                                    </a:solidFill>
                                    <a:latin typeface="Cambria Math" panose="02040503050406030204" pitchFamily="18" charset="0"/>
                                    <a:ea typeface="Cambria Math" panose="02040503050406030204" pitchFamily="18" charset="0"/>
                                  </a:rPr>
                                  <m:t>𝛽</m:t>
                                </m:r>
                              </m:e>
                            </m:acc>
                          </m:e>
                          <m:sub>
                            <m:r>
                              <a:rPr lang="en-US" sz="2800" i="1">
                                <a:solidFill>
                                  <a:schemeClr val="tx1"/>
                                </a:solidFill>
                                <a:latin typeface="Cambria Math" panose="02040503050406030204" pitchFamily="18" charset="0"/>
                              </a:rPr>
                              <m:t>𝑚</m:t>
                            </m:r>
                          </m:sub>
                        </m:sSub>
                        <m:sSubSup>
                          <m:sSubSupPr>
                            <m:ctrlPr>
                              <a:rPr lang="en-US" sz="2800" i="1">
                                <a:solidFill>
                                  <a:schemeClr val="tx1"/>
                                </a:solidFill>
                                <a:latin typeface="Cambria Math" panose="02040503050406030204" pitchFamily="18" charset="0"/>
                              </a:rPr>
                            </m:ctrlPr>
                          </m:sSubSupPr>
                          <m:e>
                            <m:r>
                              <a:rPr lang="en-US" sz="2800" i="1">
                                <a:solidFill>
                                  <a:schemeClr val="tx1"/>
                                </a:solidFill>
                                <a:latin typeface="Cambria Math" panose="02040503050406030204" pitchFamily="18" charset="0"/>
                              </a:rPr>
                              <m:t>𝑥</m:t>
                            </m:r>
                          </m:e>
                          <m:sub>
                            <m:r>
                              <a:rPr lang="en-US" sz="2800" i="1">
                                <a:solidFill>
                                  <a:schemeClr val="tx1"/>
                                </a:solidFill>
                                <a:latin typeface="Cambria Math" panose="02040503050406030204" pitchFamily="18" charset="0"/>
                              </a:rPr>
                              <m:t>𝑚</m:t>
                            </m:r>
                          </m:sub>
                          <m:sup>
                            <m:r>
                              <a:rPr lang="en-US" sz="2800" i="1">
                                <a:solidFill>
                                  <a:schemeClr val="tx1"/>
                                </a:solidFill>
                                <a:latin typeface="Cambria Math" panose="02040503050406030204" pitchFamily="18" charset="0"/>
                              </a:rPr>
                              <m:t>0</m:t>
                            </m:r>
                          </m:sup>
                        </m:sSubSup>
                        <m:r>
                          <a:rPr lang="en-US" sz="2800" i="1">
                            <a:solidFill>
                              <a:schemeClr val="tx1"/>
                            </a:solidFill>
                            <a:latin typeface="Cambria Math" panose="02040503050406030204" pitchFamily="18" charset="0"/>
                          </a:rPr>
                          <m:t>)</m:t>
                        </m:r>
                      </m:den>
                    </m:f>
                  </m:oMath>
                </a14:m>
                <a:r>
                  <a:rPr lang="en-US" sz="2800" dirty="0">
                    <a:solidFill>
                      <a:schemeClr val="tx1"/>
                    </a:solidFill>
                  </a:rPr>
                  <a:t>.</a:t>
                </a:r>
              </a:p>
              <a:p>
                <a:endParaRPr lang="en-US" sz="2900" dirty="0">
                  <a:solidFill>
                    <a:schemeClr val="tx1"/>
                  </a:solidFill>
                </a:endParaRPr>
              </a:p>
              <a:p>
                <a:endParaRPr lang="en-US" sz="2900" b="0" dirty="0"/>
              </a:p>
              <a:p>
                <a:endParaRPr lang="en-US" sz="1600" i="1" dirty="0"/>
              </a:p>
              <a:p>
                <a:endParaRPr lang="en-US" sz="1600" i="1" dirty="0"/>
              </a:p>
              <a:p>
                <a:endParaRPr lang="en-US" sz="1600" i="1" dirty="0"/>
              </a:p>
              <a:p>
                <a:endParaRPr lang="en-US" sz="1600" i="1" dirty="0"/>
              </a:p>
              <a:p>
                <a:endParaRPr lang="en-US" sz="1600" i="1" dirty="0"/>
              </a:p>
              <a:p>
                <a:endParaRPr lang="en-US" sz="1600" i="1" dirty="0"/>
              </a:p>
              <a:p>
                <a:endParaRPr lang="en-US" sz="1600" i="1" dirty="0"/>
              </a:p>
              <a:p>
                <a:endParaRPr lang="en-US" sz="1600" i="1" dirty="0"/>
              </a:p>
              <a:p>
                <a:endParaRPr lang="en-US" sz="1600" i="1" dirty="0"/>
              </a:p>
              <a:p>
                <a:endParaRPr lang="en-US" sz="1700" i="1" dirty="0"/>
              </a:p>
              <a:p>
                <a:endParaRPr lang="en-US" sz="1600" dirty="0">
                  <a:solidFill>
                    <a:schemeClr val="bg2">
                      <a:lumMod val="75000"/>
                    </a:schemeClr>
                  </a:solidFill>
                </a:endParaRPr>
              </a:p>
            </p:txBody>
          </p:sp>
        </mc:Choice>
        <mc:Fallback xmlns="">
          <p:sp>
            <p:nvSpPr>
              <p:cNvPr id="3" name="Subtitle 2">
                <a:extLst>
                  <a:ext uri="{FF2B5EF4-FFF2-40B4-BE49-F238E27FC236}">
                    <a16:creationId xmlns:a16="http://schemas.microsoft.com/office/drawing/2014/main" id="{937977FE-7060-4554-8802-D380BB4E77D1}"/>
                  </a:ext>
                </a:extLst>
              </p:cNvPr>
              <p:cNvSpPr>
                <a:spLocks noGrp="1" noRot="1" noChangeAspect="1" noMove="1" noResize="1" noEditPoints="1" noAdjustHandles="1" noChangeArrowheads="1" noChangeShapeType="1" noTextEdit="1"/>
              </p:cNvSpPr>
              <p:nvPr>
                <p:ph type="subTitle" idx="1"/>
              </p:nvPr>
            </p:nvSpPr>
            <p:spPr>
              <a:xfrm>
                <a:off x="809877" y="1087809"/>
                <a:ext cx="11408399" cy="5551564"/>
              </a:xfrm>
              <a:blipFill>
                <a:blip r:embed="rId2"/>
                <a:stretch>
                  <a:fillRect l="-962"/>
                </a:stretch>
              </a:blipFill>
            </p:spPr>
            <p:txBody>
              <a:bodyPr/>
              <a:lstStyle/>
              <a:p>
                <a:r>
                  <a:rPr lang="en-US">
                    <a:noFill/>
                  </a:rPr>
                  <a:t> </a:t>
                </a:r>
              </a:p>
            </p:txBody>
          </p:sp>
        </mc:Fallback>
      </mc:AlternateContent>
      <p:sp>
        <p:nvSpPr>
          <p:cNvPr id="6" name="Title 1">
            <a:extLst>
              <a:ext uri="{FF2B5EF4-FFF2-40B4-BE49-F238E27FC236}">
                <a16:creationId xmlns:a16="http://schemas.microsoft.com/office/drawing/2014/main" id="{8FDE2D6A-EB0F-4F67-8847-35AECB8A3F6B}"/>
              </a:ext>
            </a:extLst>
          </p:cNvPr>
          <p:cNvSpPr txBox="1">
            <a:spLocks/>
          </p:cNvSpPr>
          <p:nvPr/>
        </p:nvSpPr>
        <p:spPr>
          <a:xfrm>
            <a:off x="834060" y="271927"/>
            <a:ext cx="10527128" cy="804481"/>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400" dirty="0"/>
              <a:t>ZERO-INFLATED POISSON REGRESSION: THEORY (CONT.)</a:t>
            </a:r>
          </a:p>
        </p:txBody>
      </p:sp>
      <p:pic>
        <p:nvPicPr>
          <p:cNvPr id="5" name="Picture 4">
            <a:extLst>
              <a:ext uri="{FF2B5EF4-FFF2-40B4-BE49-F238E27FC236}">
                <a16:creationId xmlns:a16="http://schemas.microsoft.com/office/drawing/2014/main" id="{59158F45-35BA-455A-954B-C9659CF949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983914" y="1123919"/>
            <a:ext cx="10349837" cy="120423"/>
          </a:xfrm>
          <a:prstGeom prst="rect">
            <a:avLst/>
          </a:prstGeom>
        </p:spPr>
      </p:pic>
      <p:pic>
        <p:nvPicPr>
          <p:cNvPr id="7" name="Picture 6">
            <a:extLst>
              <a:ext uri="{FF2B5EF4-FFF2-40B4-BE49-F238E27FC236}">
                <a16:creationId xmlns:a16="http://schemas.microsoft.com/office/drawing/2014/main" id="{030ED057-0181-43AD-959B-78820E8E86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3914" y="6257458"/>
            <a:ext cx="9360682" cy="108914"/>
          </a:xfrm>
          <a:prstGeom prst="rect">
            <a:avLst/>
          </a:prstGeom>
        </p:spPr>
      </p:pic>
      <p:pic>
        <p:nvPicPr>
          <p:cNvPr id="8" name="Picture 7">
            <a:extLst>
              <a:ext uri="{FF2B5EF4-FFF2-40B4-BE49-F238E27FC236}">
                <a16:creationId xmlns:a16="http://schemas.microsoft.com/office/drawing/2014/main" id="{9C3CBA41-FF5F-4D04-A747-C133C7E8223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10154" y="6037529"/>
            <a:ext cx="700390" cy="823031"/>
          </a:xfrm>
          <a:prstGeom prst="rect">
            <a:avLst/>
          </a:prstGeom>
        </p:spPr>
      </p:pic>
      <p:sp>
        <p:nvSpPr>
          <p:cNvPr id="9" name="Slide Number Placeholder 3">
            <a:extLst>
              <a:ext uri="{FF2B5EF4-FFF2-40B4-BE49-F238E27FC236}">
                <a16:creationId xmlns:a16="http://schemas.microsoft.com/office/drawing/2014/main" id="{BEC14003-4BCE-43A6-8D86-CC7DEEB8AE29}"/>
              </a:ext>
            </a:extLst>
          </p:cNvPr>
          <p:cNvSpPr txBox="1">
            <a:spLocks/>
          </p:cNvSpPr>
          <p:nvPr/>
        </p:nvSpPr>
        <p:spPr>
          <a:xfrm>
            <a:off x="10807431" y="6081483"/>
            <a:ext cx="526320" cy="569779"/>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3A98EE3D-8CD1-4C3F-BD1C-C98C9596463C}" type="slidenum">
              <a:rPr lang="en-US" sz="2600" smtClean="0">
                <a:solidFill>
                  <a:schemeClr val="bg1"/>
                </a:solidFill>
              </a:rPr>
              <a:pPr algn="ctr"/>
              <a:t>56</a:t>
            </a:fld>
            <a:endParaRPr lang="en-US" sz="2600" dirty="0">
              <a:solidFill>
                <a:schemeClr val="bg1"/>
              </a:solidFill>
            </a:endParaRPr>
          </a:p>
        </p:txBody>
      </p:sp>
    </p:spTree>
    <p:extLst>
      <p:ext uri="{BB962C8B-B14F-4D97-AF65-F5344CB8AC3E}">
        <p14:creationId xmlns:p14="http://schemas.microsoft.com/office/powerpoint/2010/main" val="406052127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0DB60B-D44E-469C-B487-1D30FF664CFE}"/>
              </a:ext>
            </a:extLst>
          </p:cNvPr>
          <p:cNvSpPr>
            <a:spLocks noGrp="1"/>
          </p:cNvSpPr>
          <p:nvPr>
            <p:ph type="title"/>
          </p:nvPr>
        </p:nvSpPr>
        <p:spPr>
          <a:xfrm>
            <a:off x="403690" y="412188"/>
            <a:ext cx="3076295" cy="5308599"/>
          </a:xfrm>
        </p:spPr>
        <p:txBody>
          <a:bodyPr>
            <a:normAutofit/>
          </a:bodyPr>
          <a:lstStyle/>
          <a:p>
            <a:r>
              <a:rPr lang="en-US" sz="3200" dirty="0">
                <a:solidFill>
                  <a:srgbClr val="FFFFFF"/>
                </a:solidFill>
              </a:rPr>
              <a:t>EXAMPLE: zero-INFLATED POISSON REGRESSION</a:t>
            </a:r>
          </a:p>
        </p:txBody>
      </p:sp>
      <p:sp>
        <p:nvSpPr>
          <p:cNvPr id="5" name="TextBox 4">
            <a:extLst>
              <a:ext uri="{FF2B5EF4-FFF2-40B4-BE49-F238E27FC236}">
                <a16:creationId xmlns:a16="http://schemas.microsoft.com/office/drawing/2014/main" id="{1104FC7D-41B2-4C50-8F4E-546885F4BEAB}"/>
              </a:ext>
            </a:extLst>
          </p:cNvPr>
          <p:cNvSpPr txBox="1"/>
          <p:nvPr/>
        </p:nvSpPr>
        <p:spPr>
          <a:xfrm>
            <a:off x="983913" y="1300347"/>
            <a:ext cx="10527127" cy="3539430"/>
          </a:xfrm>
          <a:prstGeom prst="rect">
            <a:avLst/>
          </a:prstGeom>
          <a:noFill/>
        </p:spPr>
        <p:txBody>
          <a:bodyPr wrap="square" rtlCol="0">
            <a:spAutoFit/>
          </a:bodyPr>
          <a:lstStyle/>
          <a:p>
            <a:pPr marL="285750" indent="-285750" algn="just">
              <a:buClr>
                <a:srgbClr val="7030A0"/>
              </a:buClr>
              <a:buFont typeface="Wingdings" panose="05000000000000000000" pitchFamily="2" charset="2"/>
              <a:buChar char="q"/>
            </a:pPr>
            <a:r>
              <a:rPr lang="en-US" sz="2400" dirty="0"/>
              <a:t> </a:t>
            </a:r>
            <a:r>
              <a:rPr lang="en-US" sz="2800" dirty="0"/>
              <a:t>A health survey has been administered to a random sample of 40 people aged between 25 and 50. Their gender, self-reported health condition (excellent or good), age, and the number of cigarettes they smoked yesterday were recorded. The data set is </a:t>
            </a:r>
            <a:r>
              <a:rPr lang="en-US" sz="2800" dirty="0">
                <a:hlinkClick r:id="rId2" action="ppaction://hlinkfile"/>
              </a:rPr>
              <a:t>here</a:t>
            </a:r>
            <a:r>
              <a:rPr lang="en-US" sz="2800" dirty="0"/>
              <a:t>. </a:t>
            </a:r>
          </a:p>
          <a:p>
            <a:pPr algn="just"/>
            <a:endParaRPr lang="en-US" sz="2800" dirty="0"/>
          </a:p>
          <a:p>
            <a:pPr marL="285750" indent="-285750" algn="just">
              <a:buClr>
                <a:srgbClr val="7030A0"/>
              </a:buClr>
              <a:buFont typeface="Wingdings" panose="05000000000000000000" pitchFamily="2" charset="2"/>
              <a:buChar char="q"/>
            </a:pPr>
            <a:r>
              <a:rPr lang="en-US" sz="2800" dirty="0"/>
              <a:t> Since those respondents who don't smoke were included in the survey, it is expected that the number of cigarettes smoked would have a Poisson distribution with an inflated number of zeros. </a:t>
            </a:r>
            <a:endParaRPr lang="en-US" sz="1400" dirty="0"/>
          </a:p>
        </p:txBody>
      </p:sp>
      <p:sp>
        <p:nvSpPr>
          <p:cNvPr id="6" name="Title 1">
            <a:extLst>
              <a:ext uri="{FF2B5EF4-FFF2-40B4-BE49-F238E27FC236}">
                <a16:creationId xmlns:a16="http://schemas.microsoft.com/office/drawing/2014/main" id="{8FDE2D6A-EB0F-4F67-8847-35AECB8A3F6B}"/>
              </a:ext>
            </a:extLst>
          </p:cNvPr>
          <p:cNvSpPr txBox="1">
            <a:spLocks/>
          </p:cNvSpPr>
          <p:nvPr/>
        </p:nvSpPr>
        <p:spPr>
          <a:xfrm>
            <a:off x="834060" y="271927"/>
            <a:ext cx="10527128" cy="804481"/>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400" dirty="0"/>
              <a:t>ZERO-INFLATED POISSON REGRESSION: EXAMPLE</a:t>
            </a:r>
          </a:p>
        </p:txBody>
      </p:sp>
      <p:pic>
        <p:nvPicPr>
          <p:cNvPr id="7" name="Picture 6">
            <a:extLst>
              <a:ext uri="{FF2B5EF4-FFF2-40B4-BE49-F238E27FC236}">
                <a16:creationId xmlns:a16="http://schemas.microsoft.com/office/drawing/2014/main" id="{40E377DD-780E-4E39-9C50-F1B2E96344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983914" y="1123919"/>
            <a:ext cx="10349837" cy="120423"/>
          </a:xfrm>
          <a:prstGeom prst="rect">
            <a:avLst/>
          </a:prstGeom>
        </p:spPr>
      </p:pic>
      <p:pic>
        <p:nvPicPr>
          <p:cNvPr id="8" name="Picture 7">
            <a:extLst>
              <a:ext uri="{FF2B5EF4-FFF2-40B4-BE49-F238E27FC236}">
                <a16:creationId xmlns:a16="http://schemas.microsoft.com/office/drawing/2014/main" id="{5C90F97B-0B1C-4161-BA3B-BACD19CE44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3913" y="5095650"/>
            <a:ext cx="10349837" cy="120423"/>
          </a:xfrm>
          <a:prstGeom prst="rect">
            <a:avLst/>
          </a:prstGeom>
        </p:spPr>
      </p:pic>
      <p:pic>
        <p:nvPicPr>
          <p:cNvPr id="9" name="Picture 8">
            <a:extLst>
              <a:ext uri="{FF2B5EF4-FFF2-40B4-BE49-F238E27FC236}">
                <a16:creationId xmlns:a16="http://schemas.microsoft.com/office/drawing/2014/main" id="{324D3771-B319-4498-B30B-5F220CAF276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10154" y="6037529"/>
            <a:ext cx="700390" cy="823031"/>
          </a:xfrm>
          <a:prstGeom prst="rect">
            <a:avLst/>
          </a:prstGeom>
        </p:spPr>
      </p:pic>
      <p:sp>
        <p:nvSpPr>
          <p:cNvPr id="10" name="Slide Number Placeholder 3">
            <a:extLst>
              <a:ext uri="{FF2B5EF4-FFF2-40B4-BE49-F238E27FC236}">
                <a16:creationId xmlns:a16="http://schemas.microsoft.com/office/drawing/2014/main" id="{B002B4BE-AB12-4F31-80AB-E899E7CABB3A}"/>
              </a:ext>
            </a:extLst>
          </p:cNvPr>
          <p:cNvSpPr txBox="1">
            <a:spLocks/>
          </p:cNvSpPr>
          <p:nvPr/>
        </p:nvSpPr>
        <p:spPr>
          <a:xfrm>
            <a:off x="10807431" y="6081483"/>
            <a:ext cx="526320" cy="569779"/>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3A98EE3D-8CD1-4C3F-BD1C-C98C9596463C}" type="slidenum">
              <a:rPr lang="en-US" sz="2600" smtClean="0">
                <a:solidFill>
                  <a:schemeClr val="bg1"/>
                </a:solidFill>
              </a:rPr>
              <a:pPr algn="ctr"/>
              <a:t>57</a:t>
            </a:fld>
            <a:endParaRPr lang="en-US" sz="2600" dirty="0">
              <a:solidFill>
                <a:schemeClr val="bg1"/>
              </a:solidFill>
            </a:endParaRPr>
          </a:p>
        </p:txBody>
      </p:sp>
    </p:spTree>
    <p:extLst>
      <p:ext uri="{BB962C8B-B14F-4D97-AF65-F5344CB8AC3E}">
        <p14:creationId xmlns:p14="http://schemas.microsoft.com/office/powerpoint/2010/main" val="349851278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0DB60B-D44E-469C-B487-1D30FF664CFE}"/>
              </a:ext>
            </a:extLst>
          </p:cNvPr>
          <p:cNvSpPr>
            <a:spLocks noGrp="1"/>
          </p:cNvSpPr>
          <p:nvPr>
            <p:ph type="title"/>
          </p:nvPr>
        </p:nvSpPr>
        <p:spPr>
          <a:xfrm>
            <a:off x="421518" y="425253"/>
            <a:ext cx="2493967" cy="5093597"/>
          </a:xfrm>
        </p:spPr>
        <p:txBody>
          <a:bodyPr>
            <a:normAutofit/>
          </a:bodyPr>
          <a:lstStyle/>
          <a:p>
            <a:r>
              <a:rPr lang="en-US" sz="2800" dirty="0">
                <a:solidFill>
                  <a:srgbClr val="FFFFFF"/>
                </a:solidFill>
              </a:rPr>
              <a:t>zero-INFLATED POISSON REGRESSION</a:t>
            </a:r>
            <a:br>
              <a:rPr lang="en-US" sz="2800" dirty="0">
                <a:solidFill>
                  <a:srgbClr val="FFFFFF"/>
                </a:solidFill>
              </a:rPr>
            </a:br>
            <a:r>
              <a:rPr lang="en-US" sz="2800" dirty="0">
                <a:solidFill>
                  <a:srgbClr val="FFFFFF"/>
                </a:solidFill>
              </a:rPr>
              <a:t>example</a:t>
            </a:r>
            <a:br>
              <a:rPr lang="en-US" sz="2800" dirty="0">
                <a:solidFill>
                  <a:srgbClr val="FFFFFF"/>
                </a:solidFill>
              </a:rPr>
            </a:br>
            <a:r>
              <a:rPr lang="en-US" sz="2800" dirty="0">
                <a:solidFill>
                  <a:srgbClr val="FFFFFF"/>
                </a:solidFill>
              </a:rPr>
              <a:t>continues</a:t>
            </a:r>
          </a:p>
        </p:txBody>
      </p:sp>
      <p:sp>
        <p:nvSpPr>
          <p:cNvPr id="5" name="TextBox 4">
            <a:extLst>
              <a:ext uri="{FF2B5EF4-FFF2-40B4-BE49-F238E27FC236}">
                <a16:creationId xmlns:a16="http://schemas.microsoft.com/office/drawing/2014/main" id="{1104FC7D-41B2-4C50-8F4E-546885F4BEAB}"/>
              </a:ext>
            </a:extLst>
          </p:cNvPr>
          <p:cNvSpPr txBox="1"/>
          <p:nvPr/>
        </p:nvSpPr>
        <p:spPr>
          <a:xfrm>
            <a:off x="834060" y="1339150"/>
            <a:ext cx="11375136" cy="3600986"/>
          </a:xfrm>
          <a:prstGeom prst="rect">
            <a:avLst/>
          </a:prstGeom>
          <a:noFill/>
        </p:spPr>
        <p:txBody>
          <a:bodyPr wrap="square" rtlCol="0">
            <a:spAutoFit/>
          </a:bodyPr>
          <a:lstStyle/>
          <a:p>
            <a:pPr marL="342900" indent="-342900">
              <a:buClr>
                <a:srgbClr val="7030A0"/>
              </a:buClr>
              <a:buFont typeface="Wingdings" panose="05000000000000000000" pitchFamily="2" charset="2"/>
              <a:buChar char="q"/>
            </a:pPr>
            <a:r>
              <a:rPr lang="en-US" sz="2400" dirty="0"/>
              <a:t> </a:t>
            </a:r>
            <a:r>
              <a:rPr lang="en-US" sz="2800" dirty="0"/>
              <a:t>We fit a ZIP model where, for example,  health condition is used as the predictor of structural zero, while gender and age are the count model predictors.</a:t>
            </a:r>
          </a:p>
          <a:p>
            <a:endParaRPr lang="en-US" sz="800" dirty="0">
              <a:latin typeface="MS Mincho" panose="02020609040205080304" pitchFamily="49" charset="-128"/>
              <a:ea typeface="MS Mincho" panose="02020609040205080304" pitchFamily="49" charset="-128"/>
            </a:endParaRPr>
          </a:p>
          <a:p>
            <a:r>
              <a:rPr lang="en-US" sz="2000" dirty="0" err="1">
                <a:latin typeface="Courier New" panose="02070309020205020404" pitchFamily="49" charset="0"/>
                <a:ea typeface="MS Mincho" panose="02020609040205080304" pitchFamily="49" charset="-128"/>
                <a:cs typeface="Courier New" panose="02070309020205020404" pitchFamily="49" charset="0"/>
              </a:rPr>
              <a:t>smoking.data</a:t>
            </a:r>
            <a:r>
              <a:rPr lang="en-US" sz="2000" dirty="0">
                <a:latin typeface="Courier New" panose="02070309020205020404" pitchFamily="49" charset="0"/>
                <a:ea typeface="MS Mincho" panose="02020609040205080304" pitchFamily="49" charset="-128"/>
                <a:cs typeface="Courier New" panose="02070309020205020404" pitchFamily="49" charset="0"/>
              </a:rPr>
              <a:t>&lt;- read.csv(file=</a:t>
            </a:r>
            <a:r>
              <a:rPr lang="en-US" sz="2000" dirty="0">
                <a:latin typeface="Courier New" panose="02070309020205020404" pitchFamily="49" charset="0"/>
                <a:cs typeface="Courier New" panose="02070309020205020404" pitchFamily="49" charset="0"/>
              </a:rPr>
              <a:t>"</a:t>
            </a:r>
            <a:r>
              <a:rPr lang="en-US" sz="2000" dirty="0">
                <a:latin typeface="Courier New" panose="02070309020205020404" pitchFamily="49" charset="0"/>
                <a:ea typeface="MS Mincho" panose="02020609040205080304" pitchFamily="49" charset="-128"/>
                <a:cs typeface="Courier New" panose="02070309020205020404" pitchFamily="49" charset="0"/>
              </a:rPr>
              <a:t>./ZIPExampleData.csv", header=TRUE, </a:t>
            </a:r>
            <a:r>
              <a:rPr lang="en-US" sz="2000" dirty="0" err="1">
                <a:latin typeface="Courier New" panose="02070309020205020404" pitchFamily="49" charset="0"/>
                <a:ea typeface="MS Mincho" panose="02020609040205080304" pitchFamily="49" charset="-128"/>
                <a:cs typeface="Courier New" panose="02070309020205020404" pitchFamily="49" charset="0"/>
              </a:rPr>
              <a:t>sep</a:t>
            </a:r>
            <a:r>
              <a:rPr lang="en-US" sz="2000" dirty="0">
                <a:latin typeface="Courier New" panose="02070309020205020404" pitchFamily="49" charset="0"/>
                <a:ea typeface="MS Mincho" panose="02020609040205080304" pitchFamily="49" charset="-128"/>
                <a:cs typeface="Courier New" panose="02070309020205020404" pitchFamily="49" charset="0"/>
              </a:rPr>
              <a:t>=",")</a:t>
            </a:r>
          </a:p>
          <a:p>
            <a:r>
              <a:rPr lang="en-US" sz="2000" dirty="0">
                <a:latin typeface="Courier New" panose="02070309020205020404" pitchFamily="49" charset="0"/>
                <a:ea typeface="MS Mincho" panose="02020609040205080304" pitchFamily="49" charset="-128"/>
                <a:cs typeface="Courier New" panose="02070309020205020404" pitchFamily="49" charset="0"/>
              </a:rPr>
              <a:t>library(</a:t>
            </a:r>
            <a:r>
              <a:rPr lang="en-US" sz="2000" dirty="0" err="1">
                <a:latin typeface="Courier New" panose="02070309020205020404" pitchFamily="49" charset="0"/>
                <a:ea typeface="MS Mincho" panose="02020609040205080304" pitchFamily="49" charset="-128"/>
                <a:cs typeface="Courier New" panose="02070309020205020404" pitchFamily="49" charset="0"/>
              </a:rPr>
              <a:t>pscl</a:t>
            </a:r>
            <a:r>
              <a:rPr lang="en-US" sz="2000" dirty="0">
                <a:latin typeface="Courier New" panose="02070309020205020404" pitchFamily="49" charset="0"/>
                <a:ea typeface="MS Mincho" panose="02020609040205080304" pitchFamily="49" charset="-128"/>
                <a:cs typeface="Courier New" panose="02070309020205020404" pitchFamily="49" charset="0"/>
              </a:rPr>
              <a:t>)</a:t>
            </a:r>
          </a:p>
          <a:p>
            <a:endParaRPr lang="en-US" sz="2000" dirty="0">
              <a:latin typeface="Courier New" panose="02070309020205020404" pitchFamily="49" charset="0"/>
              <a:ea typeface="MS Mincho" panose="02020609040205080304" pitchFamily="49" charset="-128"/>
              <a:cs typeface="Courier New" panose="02070309020205020404" pitchFamily="49" charset="0"/>
            </a:endParaRPr>
          </a:p>
          <a:p>
            <a:r>
              <a:rPr lang="en-US" sz="2000" dirty="0">
                <a:latin typeface="Courier New" panose="02070309020205020404" pitchFamily="49" charset="0"/>
                <a:ea typeface="MS Mincho" panose="02020609040205080304" pitchFamily="49" charset="-128"/>
                <a:cs typeface="Courier New" panose="02070309020205020404" pitchFamily="49" charset="0"/>
              </a:rPr>
              <a:t>summary(</a:t>
            </a:r>
            <a:r>
              <a:rPr lang="en-US" sz="2000" dirty="0" err="1">
                <a:latin typeface="Courier New" panose="02070309020205020404" pitchFamily="49" charset="0"/>
                <a:ea typeface="MS Mincho" panose="02020609040205080304" pitchFamily="49" charset="-128"/>
                <a:cs typeface="Courier New" panose="02070309020205020404" pitchFamily="49" charset="0"/>
              </a:rPr>
              <a:t>fitted.model</a:t>
            </a:r>
            <a:r>
              <a:rPr lang="en-US" sz="2000" dirty="0">
                <a:latin typeface="Courier New" panose="02070309020205020404" pitchFamily="49" charset="0"/>
                <a:ea typeface="MS Mincho" panose="02020609040205080304" pitchFamily="49" charset="-128"/>
                <a:cs typeface="Courier New" panose="02070309020205020404" pitchFamily="49" charset="0"/>
              </a:rPr>
              <a:t>&lt;- </a:t>
            </a:r>
            <a:r>
              <a:rPr lang="en-US" sz="2000" dirty="0" err="1">
                <a:latin typeface="Courier New" panose="02070309020205020404" pitchFamily="49" charset="0"/>
                <a:ea typeface="MS Mincho" panose="02020609040205080304" pitchFamily="49" charset="-128"/>
                <a:cs typeface="Courier New" panose="02070309020205020404" pitchFamily="49" charset="0"/>
              </a:rPr>
              <a:t>zeroinfl</a:t>
            </a:r>
            <a:r>
              <a:rPr lang="en-US" sz="2000" dirty="0">
                <a:latin typeface="Courier New" panose="02070309020205020404" pitchFamily="49" charset="0"/>
                <a:ea typeface="MS Mincho" panose="02020609040205080304" pitchFamily="49" charset="-128"/>
                <a:cs typeface="Courier New" panose="02070309020205020404" pitchFamily="49" charset="0"/>
              </a:rPr>
              <a:t>(cigarettes ~ gender + age | health, data=</a:t>
            </a:r>
            <a:r>
              <a:rPr lang="en-US" sz="2000" dirty="0" err="1">
                <a:latin typeface="Courier New" panose="02070309020205020404" pitchFamily="49" charset="0"/>
                <a:ea typeface="MS Mincho" panose="02020609040205080304" pitchFamily="49" charset="-128"/>
                <a:cs typeface="Courier New" panose="02070309020205020404" pitchFamily="49" charset="0"/>
              </a:rPr>
              <a:t>smoking.data</a:t>
            </a:r>
            <a:r>
              <a:rPr lang="en-US" sz="2000" dirty="0">
                <a:latin typeface="Courier New" panose="02070309020205020404" pitchFamily="49" charset="0"/>
                <a:ea typeface="MS Mincho" panose="02020609040205080304" pitchFamily="49" charset="-128"/>
                <a:cs typeface="Courier New" panose="02070309020205020404" pitchFamily="49" charset="0"/>
              </a:rPr>
              <a:t>))</a:t>
            </a:r>
          </a:p>
          <a:p>
            <a:endParaRPr lang="en-US" sz="1600" dirty="0"/>
          </a:p>
        </p:txBody>
      </p:sp>
      <p:sp>
        <p:nvSpPr>
          <p:cNvPr id="7" name="Title 1">
            <a:extLst>
              <a:ext uri="{FF2B5EF4-FFF2-40B4-BE49-F238E27FC236}">
                <a16:creationId xmlns:a16="http://schemas.microsoft.com/office/drawing/2014/main" id="{8FDE2D6A-EB0F-4F67-8847-35AECB8A3F6B}"/>
              </a:ext>
            </a:extLst>
          </p:cNvPr>
          <p:cNvSpPr txBox="1">
            <a:spLocks/>
          </p:cNvSpPr>
          <p:nvPr/>
        </p:nvSpPr>
        <p:spPr>
          <a:xfrm>
            <a:off x="834060" y="406039"/>
            <a:ext cx="10527128" cy="804481"/>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400" dirty="0"/>
              <a:t>ZERO-INFLATED POISSON REGRESSION: EXAMPLE (CONT.)</a:t>
            </a:r>
          </a:p>
        </p:txBody>
      </p:sp>
      <p:pic>
        <p:nvPicPr>
          <p:cNvPr id="6" name="Picture 5">
            <a:extLst>
              <a:ext uri="{FF2B5EF4-FFF2-40B4-BE49-F238E27FC236}">
                <a16:creationId xmlns:a16="http://schemas.microsoft.com/office/drawing/2014/main" id="{6B083CBB-09B6-4151-92D1-52F100B4F9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0800000">
            <a:off x="983914" y="1123919"/>
            <a:ext cx="10349837" cy="120423"/>
          </a:xfrm>
          <a:prstGeom prst="rect">
            <a:avLst/>
          </a:prstGeom>
        </p:spPr>
      </p:pic>
      <p:pic>
        <p:nvPicPr>
          <p:cNvPr id="8" name="Picture 7">
            <a:extLst>
              <a:ext uri="{FF2B5EF4-FFF2-40B4-BE49-F238E27FC236}">
                <a16:creationId xmlns:a16="http://schemas.microsoft.com/office/drawing/2014/main" id="{C987608F-389A-4C60-9294-D91D5414FE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3913" y="5323297"/>
            <a:ext cx="10349837" cy="120423"/>
          </a:xfrm>
          <a:prstGeom prst="rect">
            <a:avLst/>
          </a:prstGeom>
        </p:spPr>
      </p:pic>
      <p:pic>
        <p:nvPicPr>
          <p:cNvPr id="9" name="Picture 8">
            <a:extLst>
              <a:ext uri="{FF2B5EF4-FFF2-40B4-BE49-F238E27FC236}">
                <a16:creationId xmlns:a16="http://schemas.microsoft.com/office/drawing/2014/main" id="{D7D16CB6-3C3F-40B2-91A0-7C7358E9FF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10154" y="6037529"/>
            <a:ext cx="700390" cy="823031"/>
          </a:xfrm>
          <a:prstGeom prst="rect">
            <a:avLst/>
          </a:prstGeom>
        </p:spPr>
      </p:pic>
      <p:sp>
        <p:nvSpPr>
          <p:cNvPr id="10" name="Slide Number Placeholder 3">
            <a:extLst>
              <a:ext uri="{FF2B5EF4-FFF2-40B4-BE49-F238E27FC236}">
                <a16:creationId xmlns:a16="http://schemas.microsoft.com/office/drawing/2014/main" id="{6C3C1934-6B2D-4CE1-957F-7F2C796B8ACF}"/>
              </a:ext>
            </a:extLst>
          </p:cNvPr>
          <p:cNvSpPr txBox="1">
            <a:spLocks/>
          </p:cNvSpPr>
          <p:nvPr/>
        </p:nvSpPr>
        <p:spPr>
          <a:xfrm>
            <a:off x="10807431" y="6081483"/>
            <a:ext cx="526320" cy="569779"/>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3A98EE3D-8CD1-4C3F-BD1C-C98C9596463C}" type="slidenum">
              <a:rPr lang="en-US" sz="2600" smtClean="0">
                <a:solidFill>
                  <a:schemeClr val="bg1"/>
                </a:solidFill>
              </a:rPr>
              <a:pPr algn="ctr"/>
              <a:t>58</a:t>
            </a:fld>
            <a:endParaRPr lang="en-US" sz="2600" dirty="0">
              <a:solidFill>
                <a:schemeClr val="bg1"/>
              </a:solidFill>
            </a:endParaRPr>
          </a:p>
        </p:txBody>
      </p:sp>
    </p:spTree>
    <p:extLst>
      <p:ext uri="{BB962C8B-B14F-4D97-AF65-F5344CB8AC3E}">
        <p14:creationId xmlns:p14="http://schemas.microsoft.com/office/powerpoint/2010/main" val="2901939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0DB60B-D44E-469C-B487-1D30FF664CFE}"/>
              </a:ext>
            </a:extLst>
          </p:cNvPr>
          <p:cNvSpPr>
            <a:spLocks noGrp="1"/>
          </p:cNvSpPr>
          <p:nvPr>
            <p:ph type="title"/>
          </p:nvPr>
        </p:nvSpPr>
        <p:spPr>
          <a:xfrm>
            <a:off x="421518" y="425253"/>
            <a:ext cx="2493967" cy="5093597"/>
          </a:xfrm>
        </p:spPr>
        <p:txBody>
          <a:bodyPr>
            <a:normAutofit/>
          </a:bodyPr>
          <a:lstStyle/>
          <a:p>
            <a:r>
              <a:rPr lang="en-US" sz="2800" dirty="0">
                <a:solidFill>
                  <a:srgbClr val="FFFFFF"/>
                </a:solidFill>
              </a:rPr>
              <a:t>zero-INFLATED POISSON REGRESSION</a:t>
            </a:r>
            <a:br>
              <a:rPr lang="en-US" sz="2800" dirty="0">
                <a:solidFill>
                  <a:srgbClr val="FFFFFF"/>
                </a:solidFill>
              </a:rPr>
            </a:br>
            <a:r>
              <a:rPr lang="en-US" sz="2800" dirty="0">
                <a:solidFill>
                  <a:srgbClr val="FFFFFF"/>
                </a:solidFill>
              </a:rPr>
              <a:t>example</a:t>
            </a:r>
            <a:br>
              <a:rPr lang="en-US" sz="2800" dirty="0">
                <a:solidFill>
                  <a:srgbClr val="FFFFFF"/>
                </a:solidFill>
              </a:rPr>
            </a:br>
            <a:r>
              <a:rPr lang="en-US" sz="2800" dirty="0">
                <a:solidFill>
                  <a:srgbClr val="FFFFFF"/>
                </a:solidFill>
              </a:rPr>
              <a:t>continues</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1104FC7D-41B2-4C50-8F4E-546885F4BEAB}"/>
                  </a:ext>
                </a:extLst>
              </p:cNvPr>
              <p:cNvSpPr txBox="1"/>
              <p:nvPr/>
            </p:nvSpPr>
            <p:spPr>
              <a:xfrm>
                <a:off x="717357" y="1047831"/>
                <a:ext cx="10882950" cy="5323380"/>
              </a:xfrm>
              <a:prstGeom prst="rect">
                <a:avLst/>
              </a:prstGeom>
              <a:noFill/>
            </p:spPr>
            <p:txBody>
              <a:bodyPr wrap="square" rtlCol="0">
                <a:spAutoFit/>
              </a:bodyPr>
              <a:lstStyle/>
              <a:p>
                <a:pPr marL="285750" indent="-285750">
                  <a:buFont typeface="Wingdings" panose="05000000000000000000" pitchFamily="2" charset="2"/>
                  <a:buChar char="q"/>
                </a:pPr>
                <a:endParaRPr lang="en-US" sz="2800" dirty="0"/>
              </a:p>
              <a:p>
                <a:pPr marL="285750" indent="-285750">
                  <a:buClr>
                    <a:srgbClr val="7030A0"/>
                  </a:buClr>
                  <a:buFont typeface="Wingdings" panose="05000000000000000000" pitchFamily="2" charset="2"/>
                  <a:buChar char="q"/>
                </a:pPr>
                <a:r>
                  <a:rPr lang="en-US" sz="2800" dirty="0"/>
                  <a:t> The output is</a:t>
                </a:r>
              </a:p>
              <a:p>
                <a:pPr marL="285750" indent="-285750">
                  <a:buFont typeface="Wingdings" panose="05000000000000000000" pitchFamily="2" charset="2"/>
                  <a:buChar char="q"/>
                </a:pPr>
                <a:endParaRPr lang="en-US" sz="2800" dirty="0"/>
              </a:p>
              <a:p>
                <a:pPr marL="285750" indent="-285750">
                  <a:buFont typeface="Wingdings" panose="05000000000000000000" pitchFamily="2" charset="2"/>
                  <a:buChar char="q"/>
                </a:pPr>
                <a:endParaRPr lang="en-US" sz="2800" dirty="0"/>
              </a:p>
              <a:p>
                <a:pPr marL="285750" indent="-285750">
                  <a:buFont typeface="Wingdings" panose="05000000000000000000" pitchFamily="2" charset="2"/>
                  <a:buChar char="q"/>
                </a:pPr>
                <a:endParaRPr lang="en-US" sz="2800" dirty="0"/>
              </a:p>
              <a:p>
                <a:pPr marL="285750" indent="-285750">
                  <a:buFont typeface="Wingdings" panose="05000000000000000000" pitchFamily="2" charset="2"/>
                  <a:buChar char="q"/>
                </a:pPr>
                <a:endParaRPr lang="en-US" sz="2800" dirty="0"/>
              </a:p>
              <a:p>
                <a:pPr marL="285750" indent="-285750">
                  <a:buFont typeface="Wingdings" panose="05000000000000000000" pitchFamily="2" charset="2"/>
                  <a:buChar char="q"/>
                </a:pPr>
                <a:endParaRPr lang="en-US" sz="2800" dirty="0"/>
              </a:p>
              <a:p>
                <a:pPr marL="285750" indent="-285750">
                  <a:buClr>
                    <a:srgbClr val="7030A0"/>
                  </a:buClr>
                  <a:buFont typeface="Wingdings" panose="05000000000000000000" pitchFamily="2" charset="2"/>
                  <a:buChar char="q"/>
                </a:pPr>
                <a:r>
                  <a:rPr lang="en-US" sz="2800" dirty="0"/>
                  <a:t>The fitted model is</a:t>
                </a:r>
              </a:p>
              <a:p>
                <a:pPr/>
                <a14:m>
                  <m:oMathPara xmlns:m="http://schemas.openxmlformats.org/officeDocument/2006/math">
                    <m:oMathParaPr>
                      <m:jc m:val="centerGroup"/>
                    </m:oMathParaPr>
                    <m:oMath xmlns:m="http://schemas.openxmlformats.org/officeDocument/2006/math">
                      <m:acc>
                        <m:accPr>
                          <m:chr m:val="̂"/>
                          <m:ctrlPr>
                            <a:rPr lang="en-US" sz="2800" i="1" smtClean="0">
                              <a:latin typeface="Cambria Math" panose="02040503050406030204" pitchFamily="18" charset="0"/>
                            </a:rPr>
                          </m:ctrlPr>
                        </m:accPr>
                        <m:e>
                          <m:r>
                            <a:rPr lang="en-US" sz="2800" i="1" smtClean="0">
                              <a:latin typeface="Cambria Math"/>
                              <a:ea typeface="Cambria Math"/>
                            </a:rPr>
                            <m:t>𝜋</m:t>
                          </m:r>
                        </m:e>
                      </m:acc>
                      <m:r>
                        <a:rPr lang="en-US" sz="2800" b="0" i="1" smtClean="0">
                          <a:latin typeface="Cambria Math"/>
                        </a:rPr>
                        <m:t>=</m:t>
                      </m:r>
                      <m:f>
                        <m:fPr>
                          <m:ctrlPr>
                            <a:rPr lang="en-US" sz="2800" b="0" i="1" smtClean="0">
                              <a:latin typeface="Cambria Math" panose="02040503050406030204" pitchFamily="18" charset="0"/>
                            </a:rPr>
                          </m:ctrlPr>
                        </m:fPr>
                        <m:num>
                          <m:r>
                            <m:rPr>
                              <m:sty m:val="p"/>
                            </m:rPr>
                            <a:rPr lang="en-US" sz="2800" b="0" i="0" smtClean="0">
                              <a:latin typeface="Cambria Math"/>
                            </a:rPr>
                            <m:t>exp</m:t>
                          </m:r>
                          <m:r>
                            <a:rPr lang="en-US" sz="2800" b="0" i="1" smtClean="0">
                              <a:latin typeface="Cambria Math"/>
                            </a:rPr>
                            <m:t>⁡{1.1245−4.9195</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rPr>
                            <m:t>h𝑒𝑎𝑙𝑡h𝑔𝑜𝑜𝑑</m:t>
                          </m:r>
                          <m:r>
                            <a:rPr lang="en-US" sz="2800" b="0" i="1" smtClean="0">
                              <a:latin typeface="Cambria Math"/>
                            </a:rPr>
                            <m:t>}</m:t>
                          </m:r>
                        </m:num>
                        <m:den>
                          <m:r>
                            <a:rPr lang="en-US" sz="2800" b="0" i="1" smtClean="0">
                              <a:latin typeface="Cambria Math"/>
                            </a:rPr>
                            <m:t>1+</m:t>
                          </m:r>
                          <m:r>
                            <m:rPr>
                              <m:sty m:val="p"/>
                            </m:rPr>
                            <a:rPr lang="en-US" sz="2800" b="0" i="0" smtClean="0">
                              <a:latin typeface="Cambria Math"/>
                            </a:rPr>
                            <m:t>exp</m:t>
                          </m:r>
                          <m:r>
                            <a:rPr lang="en-US" sz="2800" i="1">
                              <a:latin typeface="Cambria Math"/>
                            </a:rPr>
                            <m:t>⁡{1.1245−4.9195</m:t>
                          </m:r>
                          <m:r>
                            <a:rPr lang="en-US" sz="280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rPr>
                            <m:t>h𝑒𝑎𝑙𝑡h𝑔𝑜𝑜𝑑</m:t>
                          </m:r>
                          <m:r>
                            <a:rPr lang="en-US" sz="2800" i="1">
                              <a:latin typeface="Cambria Math"/>
                            </a:rPr>
                            <m:t>}</m:t>
                          </m:r>
                        </m:den>
                      </m:f>
                    </m:oMath>
                  </m:oMathPara>
                </a14:m>
                <a:endParaRPr lang="en-US" sz="2800" dirty="0"/>
              </a:p>
              <a:p>
                <a:endParaRPr lang="en-US" sz="2800" dirty="0"/>
              </a:p>
              <a:p>
                <a:r>
                  <a:rPr lang="en-US" sz="2800" dirty="0"/>
                  <a:t>                and   </a:t>
                </a:r>
                <a14:m>
                  <m:oMath xmlns:m="http://schemas.openxmlformats.org/officeDocument/2006/math">
                    <m:acc>
                      <m:accPr>
                        <m:chr m:val="̂"/>
                        <m:ctrlPr>
                          <a:rPr lang="en-US" sz="2800" i="1" smtClean="0">
                            <a:latin typeface="Cambria Math" panose="02040503050406030204" pitchFamily="18" charset="0"/>
                          </a:rPr>
                        </m:ctrlPr>
                      </m:accPr>
                      <m:e>
                        <m:r>
                          <a:rPr lang="en-US" sz="2800" i="1" smtClean="0">
                            <a:latin typeface="Cambria Math"/>
                            <a:ea typeface="Cambria Math"/>
                          </a:rPr>
                          <m:t>𝜆</m:t>
                        </m:r>
                      </m:e>
                    </m:acc>
                    <m:r>
                      <a:rPr lang="en-US" sz="2800" b="0" i="1" smtClean="0">
                        <a:latin typeface="Cambria Math"/>
                      </a:rPr>
                      <m:t>=</m:t>
                    </m:r>
                    <m:func>
                      <m:funcPr>
                        <m:ctrlPr>
                          <a:rPr lang="en-US" sz="2800" b="0" i="1" smtClean="0">
                            <a:latin typeface="Cambria Math" panose="02040503050406030204" pitchFamily="18" charset="0"/>
                          </a:rPr>
                        </m:ctrlPr>
                      </m:funcPr>
                      <m:fName>
                        <m:r>
                          <m:rPr>
                            <m:sty m:val="p"/>
                          </m:rPr>
                          <a:rPr lang="en-US" sz="2800" b="0" i="0" smtClean="0">
                            <a:latin typeface="Cambria Math"/>
                          </a:rPr>
                          <m:t>exp</m:t>
                        </m:r>
                      </m:fName>
                      <m:e>
                        <m:d>
                          <m:dPr>
                            <m:begChr m:val="{"/>
                            <m:endChr m:val="}"/>
                            <m:ctrlPr>
                              <a:rPr lang="en-US" sz="2800" b="0" i="1" smtClean="0">
                                <a:latin typeface="Cambria Math" panose="02040503050406030204" pitchFamily="18" charset="0"/>
                              </a:rPr>
                            </m:ctrlPr>
                          </m:dPr>
                          <m:e>
                            <m:r>
                              <a:rPr lang="en-US" sz="2800" b="0" i="1" smtClean="0">
                                <a:latin typeface="Cambria Math"/>
                              </a:rPr>
                              <m:t>−0.1381+0.7268</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a:rPr>
                              <m:t>𝑚𝑎𝑙𝑒</m:t>
                            </m:r>
                            <m:r>
                              <a:rPr lang="en-US" sz="2800" b="0" i="1" smtClean="0">
                                <a:latin typeface="Cambria Math"/>
                              </a:rPr>
                              <m:t>+0.0186∙</m:t>
                            </m:r>
                            <m:r>
                              <a:rPr lang="en-US" sz="2800" b="0" i="1" smtClean="0">
                                <a:latin typeface="Cambria Math"/>
                              </a:rPr>
                              <m:t>𝑎𝑔𝑒</m:t>
                            </m:r>
                          </m:e>
                        </m:d>
                      </m:e>
                    </m:func>
                    <m:r>
                      <a:rPr lang="en-US" sz="2800" b="0" i="1" smtClean="0">
                        <a:latin typeface="Cambria Math"/>
                      </a:rPr>
                      <m:t>.</m:t>
                    </m:r>
                  </m:oMath>
                </a14:m>
                <a:endParaRPr lang="en-US" sz="2800" dirty="0"/>
              </a:p>
            </p:txBody>
          </p:sp>
        </mc:Choice>
        <mc:Fallback xmlns="">
          <p:sp>
            <p:nvSpPr>
              <p:cNvPr id="5" name="TextBox 4">
                <a:extLst>
                  <a:ext uri="{FF2B5EF4-FFF2-40B4-BE49-F238E27FC236}">
                    <a16:creationId xmlns:a16="http://schemas.microsoft.com/office/drawing/2014/main" id="{1104FC7D-41B2-4C50-8F4E-546885F4BEAB}"/>
                  </a:ext>
                </a:extLst>
              </p:cNvPr>
              <p:cNvSpPr txBox="1">
                <a:spLocks noRot="1" noChangeAspect="1" noMove="1" noResize="1" noEditPoints="1" noAdjustHandles="1" noChangeArrowheads="1" noChangeShapeType="1" noTextEdit="1"/>
              </p:cNvSpPr>
              <p:nvPr/>
            </p:nvSpPr>
            <p:spPr>
              <a:xfrm>
                <a:off x="717357" y="1047831"/>
                <a:ext cx="10882950" cy="5323380"/>
              </a:xfrm>
              <a:prstGeom prst="rect">
                <a:avLst/>
              </a:prstGeom>
              <a:blipFill>
                <a:blip r:embed="rId2"/>
                <a:stretch>
                  <a:fillRect l="-1008" b="-2405"/>
                </a:stretch>
              </a:blipFill>
            </p:spPr>
            <p:txBody>
              <a:bodyPr/>
              <a:lstStyle/>
              <a:p>
                <a:r>
                  <a:rPr lang="en-US">
                    <a:noFill/>
                  </a:rPr>
                  <a:t> </a:t>
                </a:r>
              </a:p>
            </p:txBody>
          </p:sp>
        </mc:Fallback>
      </mc:AlternateContent>
      <p:sp>
        <p:nvSpPr>
          <p:cNvPr id="7" name="Title 1">
            <a:extLst>
              <a:ext uri="{FF2B5EF4-FFF2-40B4-BE49-F238E27FC236}">
                <a16:creationId xmlns:a16="http://schemas.microsoft.com/office/drawing/2014/main" id="{8FDE2D6A-EB0F-4F67-8847-35AECB8A3F6B}"/>
              </a:ext>
            </a:extLst>
          </p:cNvPr>
          <p:cNvSpPr txBox="1">
            <a:spLocks/>
          </p:cNvSpPr>
          <p:nvPr/>
        </p:nvSpPr>
        <p:spPr>
          <a:xfrm>
            <a:off x="834060" y="406039"/>
            <a:ext cx="10527128" cy="804481"/>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400" dirty="0"/>
              <a:t>ZERO-INFLATED POISSON REGRESSION: EXAMPLE (CONT.)</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52244" y="1327029"/>
            <a:ext cx="7144748" cy="2486372"/>
          </a:xfrm>
          <a:prstGeom prst="rect">
            <a:avLst/>
          </a:prstGeom>
        </p:spPr>
      </p:pic>
      <p:sp>
        <p:nvSpPr>
          <p:cNvPr id="9" name="Oval 8"/>
          <p:cNvSpPr/>
          <p:nvPr/>
        </p:nvSpPr>
        <p:spPr>
          <a:xfrm>
            <a:off x="4732368" y="1516383"/>
            <a:ext cx="1426464" cy="237970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A248FBCF-CC68-4036-A100-F609C867388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0800000">
            <a:off x="983914" y="1123919"/>
            <a:ext cx="10349837" cy="120423"/>
          </a:xfrm>
          <a:prstGeom prst="rect">
            <a:avLst/>
          </a:prstGeom>
        </p:spPr>
      </p:pic>
      <p:pic>
        <p:nvPicPr>
          <p:cNvPr id="11" name="Picture 10">
            <a:extLst>
              <a:ext uri="{FF2B5EF4-FFF2-40B4-BE49-F238E27FC236}">
                <a16:creationId xmlns:a16="http://schemas.microsoft.com/office/drawing/2014/main" id="{8B672B07-A038-4F58-B4B8-D96E66DB540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0800000">
            <a:off x="834060" y="6542573"/>
            <a:ext cx="10349837" cy="120423"/>
          </a:xfrm>
          <a:prstGeom prst="rect">
            <a:avLst/>
          </a:prstGeom>
        </p:spPr>
      </p:pic>
      <p:pic>
        <p:nvPicPr>
          <p:cNvPr id="12" name="Picture 11">
            <a:extLst>
              <a:ext uri="{FF2B5EF4-FFF2-40B4-BE49-F238E27FC236}">
                <a16:creationId xmlns:a16="http://schemas.microsoft.com/office/drawing/2014/main" id="{762B4BBB-8D8E-407E-BA03-B8FEF9EAA7A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10154" y="6037529"/>
            <a:ext cx="700390" cy="823031"/>
          </a:xfrm>
          <a:prstGeom prst="rect">
            <a:avLst/>
          </a:prstGeom>
        </p:spPr>
      </p:pic>
      <p:sp>
        <p:nvSpPr>
          <p:cNvPr id="13" name="Slide Number Placeholder 3">
            <a:extLst>
              <a:ext uri="{FF2B5EF4-FFF2-40B4-BE49-F238E27FC236}">
                <a16:creationId xmlns:a16="http://schemas.microsoft.com/office/drawing/2014/main" id="{7ABB5E32-8DFE-46AC-9563-353FC677A7E1}"/>
              </a:ext>
            </a:extLst>
          </p:cNvPr>
          <p:cNvSpPr txBox="1">
            <a:spLocks/>
          </p:cNvSpPr>
          <p:nvPr/>
        </p:nvSpPr>
        <p:spPr>
          <a:xfrm>
            <a:off x="10807431" y="6081483"/>
            <a:ext cx="526320" cy="569779"/>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3A98EE3D-8CD1-4C3F-BD1C-C98C9596463C}" type="slidenum">
              <a:rPr lang="en-US" sz="2600" smtClean="0">
                <a:solidFill>
                  <a:schemeClr val="bg1"/>
                </a:solidFill>
              </a:rPr>
              <a:pPr algn="ctr"/>
              <a:t>59</a:t>
            </a:fld>
            <a:endParaRPr lang="en-US" sz="2600" dirty="0">
              <a:solidFill>
                <a:schemeClr val="bg1"/>
              </a:solidFill>
            </a:endParaRPr>
          </a:p>
        </p:txBody>
      </p:sp>
    </p:spTree>
    <p:extLst>
      <p:ext uri="{BB962C8B-B14F-4D97-AF65-F5344CB8AC3E}">
        <p14:creationId xmlns:p14="http://schemas.microsoft.com/office/powerpoint/2010/main" val="40789033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Subtitle 2">
                <a:extLst>
                  <a:ext uri="{FF2B5EF4-FFF2-40B4-BE49-F238E27FC236}">
                    <a16:creationId xmlns:a16="http://schemas.microsoft.com/office/drawing/2014/main" id="{937977FE-7060-4554-8802-D380BB4E77D1}"/>
                  </a:ext>
                </a:extLst>
              </p:cNvPr>
              <p:cNvSpPr>
                <a:spLocks noGrp="1"/>
              </p:cNvSpPr>
              <p:nvPr>
                <p:ph type="subTitle" idx="1"/>
              </p:nvPr>
            </p:nvSpPr>
            <p:spPr>
              <a:xfrm>
                <a:off x="732817" y="1318848"/>
                <a:ext cx="11519126" cy="4587830"/>
              </a:xfrm>
            </p:spPr>
            <p:txBody>
              <a:bodyPr>
                <a:noAutofit/>
              </a:bodyPr>
              <a:lstStyle/>
              <a:p>
                <a:pPr marL="457200" indent="-457200" algn="l">
                  <a:buClr>
                    <a:srgbClr val="7030A0"/>
                  </a:buClr>
                  <a:buFont typeface="Wingdings" panose="05000000000000000000" pitchFamily="2" charset="2"/>
                  <a:buChar char="q"/>
                </a:pPr>
                <a:r>
                  <a:rPr lang="en-US" sz="2600" i="0" dirty="0">
                    <a:solidFill>
                      <a:schemeClr val="tx1"/>
                    </a:solidFill>
                  </a:rPr>
                  <a:t>Interpretation of fitted coefficients:</a:t>
                </a:r>
              </a:p>
              <a:p>
                <a:pPr algn="l"/>
                <a:endParaRPr lang="en-US" sz="1000" i="0" dirty="0">
                  <a:solidFill>
                    <a:schemeClr val="tx1"/>
                  </a:solidFill>
                </a:endParaRPr>
              </a:p>
              <a:p>
                <a:pPr algn="l"/>
                <a:r>
                  <a:rPr lang="en-US" sz="2600" dirty="0">
                    <a:solidFill>
                      <a:schemeClr val="tx1"/>
                    </a:solidFill>
                  </a:rPr>
                  <a:t>   </a:t>
                </a:r>
                <a:r>
                  <a:rPr lang="en-US" sz="2600" dirty="0">
                    <a:solidFill>
                      <a:schemeClr val="tx1"/>
                    </a:solidFill>
                    <a:latin typeface="Bodoni MT Black" panose="02070A03080606020203" pitchFamily="18" charset="0"/>
                  </a:rPr>
                  <a:t>•  </a:t>
                </a:r>
                <a:r>
                  <a:rPr lang="en-US" sz="2400" i="0" dirty="0">
                    <a:solidFill>
                      <a:schemeClr val="tx1"/>
                    </a:solidFill>
                  </a:rPr>
                  <a:t>If</a:t>
                </a:r>
                <a:r>
                  <a:rPr lang="en-US" sz="2400" dirty="0">
                    <a:solidFill>
                      <a:schemeClr val="tx1"/>
                    </a:solidFill>
                  </a:rPr>
                  <a:t> </a:t>
                </a:r>
                <a14:m>
                  <m:oMath xmlns:m="http://schemas.openxmlformats.org/officeDocument/2006/math">
                    <m:sSub>
                      <m:sSubPr>
                        <m:ctrlPr>
                          <a:rPr lang="en-US" sz="240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𝑥</m:t>
                        </m:r>
                      </m:e>
                      <m:sub>
                        <m:r>
                          <a:rPr lang="en-US" sz="2400" b="0" i="1" smtClean="0">
                            <a:solidFill>
                              <a:schemeClr val="tx1"/>
                            </a:solidFill>
                            <a:latin typeface="Cambria Math" panose="02040503050406030204" pitchFamily="18" charset="0"/>
                          </a:rPr>
                          <m:t>1</m:t>
                        </m:r>
                      </m:sub>
                    </m:sSub>
                  </m:oMath>
                </a14:m>
                <a:r>
                  <a:rPr lang="en-US" sz="2400" dirty="0">
                    <a:solidFill>
                      <a:schemeClr val="tx1"/>
                    </a:solidFill>
                  </a:rPr>
                  <a:t> </a:t>
                </a:r>
                <a:r>
                  <a:rPr lang="en-US" sz="2400" i="0" dirty="0">
                    <a:solidFill>
                      <a:schemeClr val="tx1"/>
                    </a:solidFill>
                  </a:rPr>
                  <a:t>is continuous, </a:t>
                </a:r>
                <a14:m>
                  <m:oMath xmlns:m="http://schemas.openxmlformats.org/officeDocument/2006/math">
                    <m:sSub>
                      <m:sSubPr>
                        <m:ctrlPr>
                          <a:rPr lang="en-US" sz="2400" i="1">
                            <a:solidFill>
                              <a:schemeClr val="tx1"/>
                            </a:solidFill>
                            <a:latin typeface="Cambria Math" panose="02040503050406030204" pitchFamily="18" charset="0"/>
                          </a:rPr>
                        </m:ctrlPr>
                      </m:sSubPr>
                      <m:e>
                        <m:acc>
                          <m:accPr>
                            <m:chr m:val="̂"/>
                            <m:ctrlPr>
                              <a:rPr lang="en-US" sz="2400" i="1">
                                <a:solidFill>
                                  <a:schemeClr val="tx1"/>
                                </a:solidFill>
                                <a:latin typeface="Cambria Math" panose="02040503050406030204" pitchFamily="18" charset="0"/>
                              </a:rPr>
                            </m:ctrlPr>
                          </m:accPr>
                          <m:e>
                            <m:r>
                              <a:rPr lang="en-US" sz="2400">
                                <a:solidFill>
                                  <a:schemeClr val="tx1"/>
                                </a:solidFill>
                                <a:latin typeface="Cambria Math" panose="02040503050406030204" pitchFamily="18" charset="0"/>
                                <a:ea typeface="Cambria Math" panose="02040503050406030204" pitchFamily="18" charset="0"/>
                              </a:rPr>
                              <m:t>𝛽</m:t>
                            </m:r>
                          </m:e>
                        </m:acc>
                      </m:e>
                      <m:sub>
                        <m:r>
                          <a:rPr lang="en-US" sz="2400">
                            <a:solidFill>
                              <a:schemeClr val="tx1"/>
                            </a:solidFill>
                            <a:latin typeface="Cambria Math" panose="02040503050406030204" pitchFamily="18" charset="0"/>
                          </a:rPr>
                          <m:t>1</m:t>
                        </m:r>
                      </m:sub>
                    </m:sSub>
                    <m:r>
                      <a:rPr lang="en-US" sz="2400" b="0" i="0" smtClean="0">
                        <a:solidFill>
                          <a:schemeClr val="tx1"/>
                        </a:solidFill>
                        <a:latin typeface="Cambria Math"/>
                      </a:rPr>
                      <m:t> </m:t>
                    </m:r>
                  </m:oMath>
                </a14:m>
                <a:r>
                  <a:rPr lang="en-US" sz="2400" i="0" dirty="0">
                    <a:solidFill>
                      <a:schemeClr val="tx1"/>
                    </a:solidFill>
                  </a:rPr>
                  <a:t>represents the change in the estimated mean of </a:t>
                </a:r>
                <a14:m>
                  <m:oMath xmlns:m="http://schemas.openxmlformats.org/officeDocument/2006/math">
                    <m:r>
                      <a:rPr lang="en-US" sz="2400">
                        <a:solidFill>
                          <a:schemeClr val="tx1"/>
                        </a:solidFill>
                        <a:latin typeface="Cambria Math"/>
                      </a:rPr>
                      <m:t>𝑦</m:t>
                    </m:r>
                    <m:r>
                      <a:rPr lang="en-US" sz="2400">
                        <a:solidFill>
                          <a:schemeClr val="tx1"/>
                        </a:solidFill>
                        <a:latin typeface="Cambria Math"/>
                      </a:rPr>
                      <m:t> </m:t>
                    </m:r>
                  </m:oMath>
                </a14:m>
                <a:r>
                  <a:rPr lang="en-US" sz="2400" i="0" dirty="0">
                    <a:solidFill>
                      <a:schemeClr val="tx1"/>
                    </a:solidFill>
                  </a:rPr>
                  <a:t>for a </a:t>
                </a:r>
              </a:p>
              <a:p>
                <a:pPr algn="l"/>
                <a:r>
                  <a:rPr lang="en-US" sz="2400" i="0" dirty="0">
                    <a:solidFill>
                      <a:schemeClr val="tx1"/>
                    </a:solidFill>
                  </a:rPr>
                  <a:t>        one-unit increase in</a:t>
                </a:r>
                <a:r>
                  <a:rPr lang="en-US" sz="2400" dirty="0">
                    <a:solidFill>
                      <a:schemeClr val="tx1"/>
                    </a:solidFill>
                  </a:rPr>
                  <a:t> </a:t>
                </a:r>
                <a14:m>
                  <m:oMath xmlns:m="http://schemas.openxmlformats.org/officeDocument/2006/math">
                    <m:sSub>
                      <m:sSubPr>
                        <m:ctrlPr>
                          <a:rPr lang="en-US" sz="2400" i="1">
                            <a:solidFill>
                              <a:schemeClr val="tx1"/>
                            </a:solidFill>
                            <a:latin typeface="Cambria Math" panose="02040503050406030204" pitchFamily="18" charset="0"/>
                          </a:rPr>
                        </m:ctrlPr>
                      </m:sSubPr>
                      <m:e>
                        <m:r>
                          <a:rPr lang="en-US" sz="2400">
                            <a:solidFill>
                              <a:schemeClr val="tx1"/>
                            </a:solidFill>
                            <a:latin typeface="Cambria Math" panose="02040503050406030204" pitchFamily="18" charset="0"/>
                          </a:rPr>
                          <m:t>𝑥</m:t>
                        </m:r>
                      </m:e>
                      <m:sub>
                        <m:r>
                          <a:rPr lang="en-US" sz="2400">
                            <a:solidFill>
                              <a:schemeClr val="tx1"/>
                            </a:solidFill>
                            <a:latin typeface="Cambria Math" panose="02040503050406030204" pitchFamily="18" charset="0"/>
                          </a:rPr>
                          <m:t>1</m:t>
                        </m:r>
                      </m:sub>
                    </m:sSub>
                    <m:r>
                      <a:rPr lang="en-US" sz="2400" b="0" i="0" smtClean="0">
                        <a:solidFill>
                          <a:schemeClr val="tx1"/>
                        </a:solidFill>
                        <a:latin typeface="Cambria Math"/>
                      </a:rPr>
                      <m:t>, </m:t>
                    </m:r>
                  </m:oMath>
                </a14:m>
                <a:r>
                  <a:rPr lang="en-US" sz="2400" i="0" dirty="0">
                    <a:solidFill>
                      <a:schemeClr val="tx1"/>
                    </a:solidFill>
                  </a:rPr>
                  <a:t>provided all the other variables are unchanged. Indeed, </a:t>
                </a:r>
              </a:p>
              <a:p>
                <a:pPr/>
                <a14:m>
                  <m:oMathPara xmlns:m="http://schemas.openxmlformats.org/officeDocument/2006/math">
                    <m:oMathParaPr>
                      <m:jc m:val="centerGroup"/>
                    </m:oMathParaPr>
                    <m:oMath xmlns:m="http://schemas.openxmlformats.org/officeDocument/2006/math">
                      <m:acc>
                        <m:accPr>
                          <m:chr m:val="̂"/>
                          <m:ctrlPr>
                            <a:rPr lang="en-US" sz="2400" b="0" i="1" smtClean="0">
                              <a:solidFill>
                                <a:schemeClr val="tx1"/>
                              </a:solidFill>
                              <a:latin typeface="Cambria Math" panose="02040503050406030204" pitchFamily="18" charset="0"/>
                            </a:rPr>
                          </m:ctrlPr>
                        </m:accPr>
                        <m:e>
                          <m:r>
                            <a:rPr lang="en-US" sz="2400" b="0" i="1" smtClean="0">
                              <a:solidFill>
                                <a:schemeClr val="tx1"/>
                              </a:solidFill>
                              <a:latin typeface="Cambria Math" panose="02040503050406030204" pitchFamily="18" charset="0"/>
                            </a:rPr>
                            <m:t>𝐸</m:t>
                          </m:r>
                        </m:e>
                      </m:acc>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𝑦</m:t>
                          </m:r>
                          <m:r>
                            <a:rPr lang="en-US" sz="2400" b="0" i="1" smtClean="0">
                              <a:solidFill>
                                <a:schemeClr val="tx1"/>
                              </a:solidFill>
                              <a:latin typeface="Cambria Math" panose="02040503050406030204" pitchFamily="18" charset="0"/>
                            </a:rPr>
                            <m:t>|</m:t>
                          </m:r>
                        </m:e>
                        <m:sub>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𝑥</m:t>
                              </m:r>
                            </m:e>
                            <m:sub>
                              <m:r>
                                <a:rPr lang="en-US" sz="2400" b="0" i="1" smtClean="0">
                                  <a:solidFill>
                                    <a:schemeClr val="tx1"/>
                                  </a:solidFill>
                                  <a:latin typeface="Cambria Math" panose="02040503050406030204" pitchFamily="18" charset="0"/>
                                </a:rPr>
                                <m:t>1</m:t>
                              </m:r>
                            </m:sub>
                          </m:sSub>
                          <m:r>
                            <a:rPr lang="en-US" sz="2400" b="0" i="1" smtClean="0">
                              <a:solidFill>
                                <a:schemeClr val="tx1"/>
                              </a:solidFill>
                              <a:latin typeface="Cambria Math" panose="02040503050406030204" pitchFamily="18" charset="0"/>
                            </a:rPr>
                            <m:t>+1</m:t>
                          </m:r>
                        </m:sub>
                      </m:sSub>
                      <m:r>
                        <a:rPr lang="en-US" sz="2400" b="0" i="1" smtClean="0">
                          <a:solidFill>
                            <a:schemeClr val="tx1"/>
                          </a:solidFill>
                          <a:latin typeface="Cambria Math" panose="02040503050406030204" pitchFamily="18" charset="0"/>
                        </a:rPr>
                        <m:t>−</m:t>
                      </m:r>
                      <m:acc>
                        <m:accPr>
                          <m:chr m:val="̂"/>
                          <m:ctrlPr>
                            <a:rPr lang="en-US" sz="2400" b="0" i="1" smtClean="0">
                              <a:solidFill>
                                <a:schemeClr val="tx1"/>
                              </a:solidFill>
                              <a:latin typeface="Cambria Math" panose="02040503050406030204" pitchFamily="18" charset="0"/>
                            </a:rPr>
                          </m:ctrlPr>
                        </m:accPr>
                        <m:e>
                          <m:r>
                            <a:rPr lang="en-US" sz="2400" b="0" i="1" smtClean="0">
                              <a:solidFill>
                                <a:schemeClr val="tx1"/>
                              </a:solidFill>
                              <a:latin typeface="Cambria Math" panose="02040503050406030204" pitchFamily="18" charset="0"/>
                            </a:rPr>
                            <m:t>𝐸</m:t>
                          </m:r>
                        </m:e>
                      </m:acc>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𝑦</m:t>
                          </m:r>
                          <m:r>
                            <a:rPr lang="en-US" sz="2400" b="0" i="1" smtClean="0">
                              <a:solidFill>
                                <a:schemeClr val="tx1"/>
                              </a:solidFill>
                              <a:latin typeface="Cambria Math" panose="02040503050406030204" pitchFamily="18" charset="0"/>
                            </a:rPr>
                            <m:t>|</m:t>
                          </m:r>
                        </m:e>
                        <m:sub>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𝑥</m:t>
                              </m:r>
                            </m:e>
                            <m:sub>
                              <m:r>
                                <a:rPr lang="en-US" sz="2400" b="0" i="1" smtClean="0">
                                  <a:solidFill>
                                    <a:schemeClr val="tx1"/>
                                  </a:solidFill>
                                  <a:latin typeface="Cambria Math" panose="02040503050406030204" pitchFamily="18" charset="0"/>
                                </a:rPr>
                                <m:t>1</m:t>
                              </m:r>
                            </m:sub>
                          </m:sSub>
                        </m:sub>
                      </m:sSub>
                      <m:r>
                        <a:rPr lang="en-US" sz="2400" b="0" i="0" smtClean="0">
                          <a:solidFill>
                            <a:schemeClr val="tx1"/>
                          </a:solidFill>
                          <a:latin typeface="Cambria Math"/>
                        </a:rPr>
                        <m:t>=</m:t>
                      </m:r>
                      <m:sSub>
                        <m:sSubPr>
                          <m:ctrlPr>
                            <a:rPr lang="en-US" sz="2400" i="1">
                              <a:solidFill>
                                <a:schemeClr val="tx1"/>
                              </a:solidFill>
                              <a:latin typeface="Cambria Math" panose="02040503050406030204" pitchFamily="18" charset="0"/>
                            </a:rPr>
                          </m:ctrlPr>
                        </m:sSubPr>
                        <m:e>
                          <m:acc>
                            <m:accPr>
                              <m:chr m:val="̂"/>
                              <m:ctrlPr>
                                <a:rPr lang="en-US" sz="2400" i="1">
                                  <a:solidFill>
                                    <a:schemeClr val="tx1"/>
                                  </a:solidFill>
                                  <a:latin typeface="Cambria Math" panose="02040503050406030204" pitchFamily="18" charset="0"/>
                                </a:rPr>
                              </m:ctrlPr>
                            </m:accPr>
                            <m:e>
                              <m:r>
                                <a:rPr lang="en-US" sz="2400">
                                  <a:solidFill>
                                    <a:schemeClr val="tx1"/>
                                  </a:solidFill>
                                  <a:latin typeface="Cambria Math" panose="02040503050406030204" pitchFamily="18" charset="0"/>
                                  <a:ea typeface="Cambria Math" panose="02040503050406030204" pitchFamily="18" charset="0"/>
                                </a:rPr>
                                <m:t>𝛽</m:t>
                              </m:r>
                            </m:e>
                          </m:acc>
                        </m:e>
                        <m:sub>
                          <m:r>
                            <a:rPr lang="en-US" sz="2400">
                              <a:solidFill>
                                <a:schemeClr val="tx1"/>
                              </a:solidFill>
                              <a:latin typeface="Cambria Math" panose="02040503050406030204" pitchFamily="18" charset="0"/>
                            </a:rPr>
                            <m:t>0</m:t>
                          </m:r>
                        </m:sub>
                      </m:sSub>
                      <m:r>
                        <a:rPr lang="en-US" sz="2400">
                          <a:solidFill>
                            <a:schemeClr val="tx1"/>
                          </a:solidFill>
                          <a:latin typeface="Cambria Math" panose="02040503050406030204" pitchFamily="18" charset="0"/>
                        </a:rPr>
                        <m:t>+</m:t>
                      </m:r>
                      <m:sSub>
                        <m:sSubPr>
                          <m:ctrlPr>
                            <a:rPr lang="en-US" sz="2400" i="1">
                              <a:solidFill>
                                <a:schemeClr val="tx1"/>
                              </a:solidFill>
                              <a:latin typeface="Cambria Math" panose="02040503050406030204" pitchFamily="18" charset="0"/>
                            </a:rPr>
                          </m:ctrlPr>
                        </m:sSubPr>
                        <m:e>
                          <m:acc>
                            <m:accPr>
                              <m:chr m:val="̂"/>
                              <m:ctrlPr>
                                <a:rPr lang="en-US" sz="2400" i="1">
                                  <a:solidFill>
                                    <a:schemeClr val="tx1"/>
                                  </a:solidFill>
                                  <a:latin typeface="Cambria Math" panose="02040503050406030204" pitchFamily="18" charset="0"/>
                                </a:rPr>
                              </m:ctrlPr>
                            </m:accPr>
                            <m:e>
                              <m:r>
                                <a:rPr lang="en-US" sz="2400">
                                  <a:solidFill>
                                    <a:schemeClr val="tx1"/>
                                  </a:solidFill>
                                  <a:latin typeface="Cambria Math" panose="02040503050406030204" pitchFamily="18" charset="0"/>
                                  <a:ea typeface="Cambria Math" panose="02040503050406030204" pitchFamily="18" charset="0"/>
                                </a:rPr>
                                <m:t>𝛽</m:t>
                              </m:r>
                            </m:e>
                          </m:acc>
                        </m:e>
                        <m:sub>
                          <m:r>
                            <a:rPr lang="en-US" sz="2400">
                              <a:solidFill>
                                <a:schemeClr val="tx1"/>
                              </a:solidFill>
                              <a:latin typeface="Cambria Math" panose="02040503050406030204" pitchFamily="18" charset="0"/>
                            </a:rPr>
                            <m:t>1</m:t>
                          </m:r>
                        </m:sub>
                      </m:sSub>
                      <m:d>
                        <m:dPr>
                          <m:ctrlPr>
                            <a:rPr lang="en-US" sz="2400" b="0" i="1" smtClean="0">
                              <a:solidFill>
                                <a:schemeClr val="tx1"/>
                              </a:solidFill>
                              <a:latin typeface="Cambria Math" panose="02040503050406030204" pitchFamily="18" charset="0"/>
                            </a:rPr>
                          </m:ctrlPr>
                        </m:dPr>
                        <m:e>
                          <m:sSub>
                            <m:sSubPr>
                              <m:ctrlPr>
                                <a:rPr lang="en-US" sz="240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rPr>
                                <m:t>𝑥</m:t>
                              </m:r>
                            </m:e>
                            <m:sub>
                              <m:r>
                                <a:rPr lang="en-US" sz="2400" b="0" i="1" dirty="0" smtClean="0">
                                  <a:solidFill>
                                    <a:schemeClr val="tx1"/>
                                  </a:solidFill>
                                  <a:latin typeface="Cambria Math" panose="02040503050406030204" pitchFamily="18" charset="0"/>
                                </a:rPr>
                                <m:t>1</m:t>
                              </m:r>
                            </m:sub>
                          </m:sSub>
                          <m:r>
                            <a:rPr lang="en-US" sz="2400" b="0" i="1" smtClean="0">
                              <a:solidFill>
                                <a:schemeClr val="tx1"/>
                              </a:solidFill>
                              <a:latin typeface="Cambria Math"/>
                            </a:rPr>
                            <m:t>+1</m:t>
                          </m:r>
                        </m:e>
                      </m:d>
                      <m:r>
                        <a:rPr lang="en-US" sz="2400">
                          <a:solidFill>
                            <a:schemeClr val="tx1"/>
                          </a:solidFill>
                          <a:latin typeface="Cambria Math" panose="02040503050406030204" pitchFamily="18" charset="0"/>
                        </a:rPr>
                        <m:t>+</m:t>
                      </m:r>
                      <m:sSub>
                        <m:sSubPr>
                          <m:ctrlPr>
                            <a:rPr lang="en-US" sz="2400" i="1">
                              <a:solidFill>
                                <a:schemeClr val="tx1"/>
                              </a:solidFill>
                              <a:latin typeface="Cambria Math" panose="02040503050406030204" pitchFamily="18" charset="0"/>
                            </a:rPr>
                          </m:ctrlPr>
                        </m:sSubPr>
                        <m:e>
                          <m:acc>
                            <m:accPr>
                              <m:chr m:val="̂"/>
                              <m:ctrlPr>
                                <a:rPr lang="en-US" sz="2400" i="1">
                                  <a:solidFill>
                                    <a:schemeClr val="tx1"/>
                                  </a:solidFill>
                                  <a:latin typeface="Cambria Math" panose="02040503050406030204" pitchFamily="18" charset="0"/>
                                </a:rPr>
                              </m:ctrlPr>
                            </m:accPr>
                            <m:e>
                              <m:r>
                                <a:rPr lang="en-US" sz="2400">
                                  <a:solidFill>
                                    <a:schemeClr val="tx1"/>
                                  </a:solidFill>
                                  <a:latin typeface="Cambria Math" panose="02040503050406030204" pitchFamily="18" charset="0"/>
                                  <a:ea typeface="Cambria Math" panose="02040503050406030204" pitchFamily="18" charset="0"/>
                                </a:rPr>
                                <m:t>𝛽</m:t>
                              </m:r>
                            </m:e>
                          </m:acc>
                        </m:e>
                        <m:sub>
                          <m:r>
                            <a:rPr lang="en-US" sz="2400" i="1">
                              <a:solidFill>
                                <a:schemeClr val="tx1"/>
                              </a:solidFill>
                              <a:latin typeface="Cambria Math" panose="02040503050406030204" pitchFamily="18" charset="0"/>
                              <a:ea typeface="Cambria Math" panose="02040503050406030204" pitchFamily="18" charset="0"/>
                            </a:rPr>
                            <m:t>2</m:t>
                          </m:r>
                        </m:sub>
                      </m:sSub>
                      <m:sSub>
                        <m:sSubPr>
                          <m:ctrlPr>
                            <a:rPr lang="en-US" sz="2400" i="1" dirty="0">
                              <a:solidFill>
                                <a:schemeClr val="tx1"/>
                              </a:solidFill>
                              <a:latin typeface="Cambria Math" panose="02040503050406030204" pitchFamily="18" charset="0"/>
                            </a:rPr>
                          </m:ctrlPr>
                        </m:sSubPr>
                        <m:e>
                          <m:r>
                            <a:rPr lang="en-US" sz="2400" i="1" dirty="0">
                              <a:solidFill>
                                <a:schemeClr val="tx1"/>
                              </a:solidFill>
                              <a:latin typeface="Cambria Math" panose="02040503050406030204" pitchFamily="18" charset="0"/>
                            </a:rPr>
                            <m:t>𝑥</m:t>
                          </m:r>
                        </m:e>
                        <m:sub>
                          <m:r>
                            <a:rPr lang="en-US" sz="2400" i="1" dirty="0">
                              <a:solidFill>
                                <a:schemeClr val="tx1"/>
                              </a:solidFill>
                              <a:latin typeface="Cambria Math" panose="02040503050406030204" pitchFamily="18" charset="0"/>
                            </a:rPr>
                            <m:t>2</m:t>
                          </m:r>
                        </m:sub>
                      </m:sSub>
                      <m:r>
                        <a:rPr lang="en-US" sz="2400" b="0" i="0" dirty="0" smtClean="0">
                          <a:solidFill>
                            <a:schemeClr val="tx1"/>
                          </a:solidFill>
                          <a:latin typeface="Cambria Math" panose="02040503050406030204" pitchFamily="18" charset="0"/>
                        </a:rPr>
                        <m:t>+</m:t>
                      </m:r>
                      <m:r>
                        <a:rPr lang="en-US" sz="2400">
                          <a:solidFill>
                            <a:schemeClr val="tx1"/>
                          </a:solidFill>
                          <a:latin typeface="Cambria Math" panose="02040503050406030204" pitchFamily="18" charset="0"/>
                        </a:rPr>
                        <m:t>…+</m:t>
                      </m:r>
                      <m:sSub>
                        <m:sSubPr>
                          <m:ctrlPr>
                            <a:rPr lang="en-US" sz="2400" i="1">
                              <a:solidFill>
                                <a:schemeClr val="tx1"/>
                              </a:solidFill>
                              <a:latin typeface="Cambria Math" panose="02040503050406030204" pitchFamily="18" charset="0"/>
                            </a:rPr>
                          </m:ctrlPr>
                        </m:sSubPr>
                        <m:e>
                          <m:acc>
                            <m:accPr>
                              <m:chr m:val="̂"/>
                              <m:ctrlPr>
                                <a:rPr lang="en-US" sz="2400" i="1">
                                  <a:solidFill>
                                    <a:schemeClr val="tx1"/>
                                  </a:solidFill>
                                  <a:latin typeface="Cambria Math" panose="02040503050406030204" pitchFamily="18" charset="0"/>
                                </a:rPr>
                              </m:ctrlPr>
                            </m:accPr>
                            <m:e>
                              <m:r>
                                <a:rPr lang="en-US" sz="2400">
                                  <a:solidFill>
                                    <a:schemeClr val="tx1"/>
                                  </a:solidFill>
                                  <a:latin typeface="Cambria Math" panose="02040503050406030204" pitchFamily="18" charset="0"/>
                                  <a:ea typeface="Cambria Math" panose="02040503050406030204" pitchFamily="18" charset="0"/>
                                </a:rPr>
                                <m:t>𝛽</m:t>
                              </m:r>
                            </m:e>
                          </m:acc>
                        </m:e>
                        <m:sub>
                          <m:r>
                            <a:rPr lang="en-US" sz="2400">
                              <a:solidFill>
                                <a:schemeClr val="tx1"/>
                              </a:solidFill>
                              <a:latin typeface="Cambria Math" panose="02040503050406030204" pitchFamily="18" charset="0"/>
                              <a:ea typeface="Cambria Math" panose="02040503050406030204" pitchFamily="18" charset="0"/>
                            </a:rPr>
                            <m:t>𝑘</m:t>
                          </m:r>
                        </m:sub>
                      </m:sSub>
                      <m:sSub>
                        <m:sSubPr>
                          <m:ctrlPr>
                            <a:rPr lang="en-US" sz="2400" i="1" dirty="0">
                              <a:solidFill>
                                <a:schemeClr val="tx1"/>
                              </a:solidFill>
                              <a:latin typeface="Cambria Math" panose="02040503050406030204" pitchFamily="18" charset="0"/>
                            </a:rPr>
                          </m:ctrlPr>
                        </m:sSubPr>
                        <m:e>
                          <m:r>
                            <a:rPr lang="en-US" sz="2400" i="1" dirty="0">
                              <a:solidFill>
                                <a:schemeClr val="tx1"/>
                              </a:solidFill>
                              <a:latin typeface="Cambria Math" panose="02040503050406030204" pitchFamily="18" charset="0"/>
                            </a:rPr>
                            <m:t>𝑥</m:t>
                          </m:r>
                        </m:e>
                        <m:sub>
                          <m:r>
                            <a:rPr lang="en-US" sz="2400" b="0" i="1" dirty="0" smtClean="0">
                              <a:solidFill>
                                <a:schemeClr val="tx1"/>
                              </a:solidFill>
                              <a:latin typeface="Cambria Math" panose="02040503050406030204" pitchFamily="18" charset="0"/>
                            </a:rPr>
                            <m:t>𝑘</m:t>
                          </m:r>
                        </m:sub>
                      </m:sSub>
                    </m:oMath>
                  </m:oMathPara>
                </a14:m>
                <a:endParaRPr lang="en-US" sz="2400" b="0" i="1" dirty="0">
                  <a:solidFill>
                    <a:schemeClr val="tx1"/>
                  </a:solidFill>
                  <a:latin typeface="Cambria Math" panose="02040503050406030204" pitchFamily="18" charset="0"/>
                </a:endParaRPr>
              </a:p>
              <a:p>
                <a14:m>
                  <m:oMath xmlns:m="http://schemas.openxmlformats.org/officeDocument/2006/math">
                    <m:r>
                      <a:rPr lang="en-US" sz="2400" b="0" i="0" smtClean="0">
                        <a:solidFill>
                          <a:schemeClr val="tx1"/>
                        </a:solidFill>
                        <a:latin typeface="Cambria Math"/>
                      </a:rPr>
                      <m:t>−</m:t>
                    </m:r>
                  </m:oMath>
                </a14:m>
                <a:r>
                  <a:rPr lang="en-US" sz="2400" i="0" dirty="0">
                    <a:solidFill>
                      <a:schemeClr val="tx1"/>
                    </a:solidFill>
                  </a:rPr>
                  <a:t>(</a:t>
                </a:r>
                <a14:m>
                  <m:oMath xmlns:m="http://schemas.openxmlformats.org/officeDocument/2006/math">
                    <m:sSub>
                      <m:sSubPr>
                        <m:ctrlPr>
                          <a:rPr lang="en-US" sz="2400" i="1">
                            <a:solidFill>
                              <a:schemeClr val="tx1"/>
                            </a:solidFill>
                            <a:latin typeface="Cambria Math" panose="02040503050406030204" pitchFamily="18" charset="0"/>
                          </a:rPr>
                        </m:ctrlPr>
                      </m:sSubPr>
                      <m:e>
                        <m:acc>
                          <m:accPr>
                            <m:chr m:val="̂"/>
                            <m:ctrlPr>
                              <a:rPr lang="en-US" sz="2400" i="1">
                                <a:solidFill>
                                  <a:schemeClr val="tx1"/>
                                </a:solidFill>
                                <a:latin typeface="Cambria Math" panose="02040503050406030204" pitchFamily="18" charset="0"/>
                              </a:rPr>
                            </m:ctrlPr>
                          </m:accPr>
                          <m:e>
                            <m:r>
                              <a:rPr lang="en-US" sz="2400">
                                <a:solidFill>
                                  <a:schemeClr val="tx1"/>
                                </a:solidFill>
                                <a:latin typeface="Cambria Math" panose="02040503050406030204" pitchFamily="18" charset="0"/>
                                <a:ea typeface="Cambria Math" panose="02040503050406030204" pitchFamily="18" charset="0"/>
                              </a:rPr>
                              <m:t>𝛽</m:t>
                            </m:r>
                          </m:e>
                        </m:acc>
                      </m:e>
                      <m:sub>
                        <m:r>
                          <a:rPr lang="en-US" sz="2400">
                            <a:solidFill>
                              <a:schemeClr val="tx1"/>
                            </a:solidFill>
                            <a:latin typeface="Cambria Math" panose="02040503050406030204" pitchFamily="18" charset="0"/>
                          </a:rPr>
                          <m:t>0</m:t>
                        </m:r>
                      </m:sub>
                    </m:sSub>
                    <m:r>
                      <a:rPr lang="en-US" sz="2400">
                        <a:solidFill>
                          <a:schemeClr val="tx1"/>
                        </a:solidFill>
                        <a:latin typeface="Cambria Math" panose="02040503050406030204" pitchFamily="18" charset="0"/>
                      </a:rPr>
                      <m:t>+</m:t>
                    </m:r>
                    <m:sSub>
                      <m:sSubPr>
                        <m:ctrlPr>
                          <a:rPr lang="en-US" sz="2400" i="1">
                            <a:solidFill>
                              <a:schemeClr val="tx1"/>
                            </a:solidFill>
                            <a:latin typeface="Cambria Math" panose="02040503050406030204" pitchFamily="18" charset="0"/>
                          </a:rPr>
                        </m:ctrlPr>
                      </m:sSubPr>
                      <m:e>
                        <m:acc>
                          <m:accPr>
                            <m:chr m:val="̂"/>
                            <m:ctrlPr>
                              <a:rPr lang="en-US" sz="2400" i="1">
                                <a:solidFill>
                                  <a:schemeClr val="tx1"/>
                                </a:solidFill>
                                <a:latin typeface="Cambria Math" panose="02040503050406030204" pitchFamily="18" charset="0"/>
                              </a:rPr>
                            </m:ctrlPr>
                          </m:accPr>
                          <m:e>
                            <m:r>
                              <a:rPr lang="en-US" sz="2400">
                                <a:solidFill>
                                  <a:schemeClr val="tx1"/>
                                </a:solidFill>
                                <a:latin typeface="Cambria Math" panose="02040503050406030204" pitchFamily="18" charset="0"/>
                                <a:ea typeface="Cambria Math" panose="02040503050406030204" pitchFamily="18" charset="0"/>
                              </a:rPr>
                              <m:t>𝛽</m:t>
                            </m:r>
                          </m:e>
                        </m:acc>
                      </m:e>
                      <m:sub>
                        <m:r>
                          <a:rPr lang="en-US" sz="2400">
                            <a:solidFill>
                              <a:schemeClr val="tx1"/>
                            </a:solidFill>
                            <a:latin typeface="Cambria Math" panose="02040503050406030204" pitchFamily="18" charset="0"/>
                          </a:rPr>
                          <m:t>1</m:t>
                        </m:r>
                      </m:sub>
                    </m:sSub>
                    <m:sSub>
                      <m:sSubPr>
                        <m:ctrlPr>
                          <a:rPr lang="en-US" sz="2400" i="1" dirty="0">
                            <a:solidFill>
                              <a:schemeClr val="tx1"/>
                            </a:solidFill>
                            <a:latin typeface="Cambria Math" panose="02040503050406030204" pitchFamily="18" charset="0"/>
                          </a:rPr>
                        </m:ctrlPr>
                      </m:sSubPr>
                      <m:e>
                        <m:r>
                          <a:rPr lang="en-US" sz="2400" i="1" dirty="0">
                            <a:solidFill>
                              <a:schemeClr val="tx1"/>
                            </a:solidFill>
                            <a:latin typeface="Cambria Math" panose="02040503050406030204" pitchFamily="18" charset="0"/>
                          </a:rPr>
                          <m:t>𝑥</m:t>
                        </m:r>
                      </m:e>
                      <m:sub>
                        <m:r>
                          <a:rPr lang="en-US" sz="2400" i="1" dirty="0">
                            <a:solidFill>
                              <a:schemeClr val="tx1"/>
                            </a:solidFill>
                            <a:latin typeface="Cambria Math" panose="02040503050406030204" pitchFamily="18" charset="0"/>
                          </a:rPr>
                          <m:t>1</m:t>
                        </m:r>
                      </m:sub>
                    </m:sSub>
                    <m:r>
                      <a:rPr lang="en-US" sz="2400">
                        <a:solidFill>
                          <a:schemeClr val="tx1"/>
                        </a:solidFill>
                        <a:latin typeface="Cambria Math" panose="02040503050406030204" pitchFamily="18" charset="0"/>
                      </a:rPr>
                      <m:t>+</m:t>
                    </m:r>
                    <m:sSub>
                      <m:sSubPr>
                        <m:ctrlPr>
                          <a:rPr lang="en-US" sz="2400" i="1">
                            <a:solidFill>
                              <a:schemeClr val="tx1"/>
                            </a:solidFill>
                            <a:latin typeface="Cambria Math" panose="02040503050406030204" pitchFamily="18" charset="0"/>
                          </a:rPr>
                        </m:ctrlPr>
                      </m:sSubPr>
                      <m:e>
                        <m:acc>
                          <m:accPr>
                            <m:chr m:val="̂"/>
                            <m:ctrlPr>
                              <a:rPr lang="en-US" sz="2400" i="1">
                                <a:solidFill>
                                  <a:schemeClr val="tx1"/>
                                </a:solidFill>
                                <a:latin typeface="Cambria Math" panose="02040503050406030204" pitchFamily="18" charset="0"/>
                              </a:rPr>
                            </m:ctrlPr>
                          </m:accPr>
                          <m:e>
                            <m:r>
                              <a:rPr lang="en-US" sz="2400">
                                <a:solidFill>
                                  <a:schemeClr val="tx1"/>
                                </a:solidFill>
                                <a:latin typeface="Cambria Math" panose="02040503050406030204" pitchFamily="18" charset="0"/>
                                <a:ea typeface="Cambria Math" panose="02040503050406030204" pitchFamily="18" charset="0"/>
                              </a:rPr>
                              <m:t>𝛽</m:t>
                            </m:r>
                          </m:e>
                        </m:acc>
                      </m:e>
                      <m:sub>
                        <m:r>
                          <a:rPr lang="en-US" sz="2400" i="1">
                            <a:solidFill>
                              <a:schemeClr val="tx1"/>
                            </a:solidFill>
                            <a:latin typeface="Cambria Math" panose="02040503050406030204" pitchFamily="18" charset="0"/>
                            <a:ea typeface="Cambria Math" panose="02040503050406030204" pitchFamily="18" charset="0"/>
                          </a:rPr>
                          <m:t>2</m:t>
                        </m:r>
                      </m:sub>
                    </m:sSub>
                    <m:sSub>
                      <m:sSubPr>
                        <m:ctrlPr>
                          <a:rPr lang="en-US" sz="2400" i="1" dirty="0">
                            <a:solidFill>
                              <a:schemeClr val="tx1"/>
                            </a:solidFill>
                            <a:latin typeface="Cambria Math" panose="02040503050406030204" pitchFamily="18" charset="0"/>
                          </a:rPr>
                        </m:ctrlPr>
                      </m:sSubPr>
                      <m:e>
                        <m:r>
                          <a:rPr lang="en-US" sz="2400" i="1" dirty="0">
                            <a:solidFill>
                              <a:schemeClr val="tx1"/>
                            </a:solidFill>
                            <a:latin typeface="Cambria Math" panose="02040503050406030204" pitchFamily="18" charset="0"/>
                          </a:rPr>
                          <m:t>𝑥</m:t>
                        </m:r>
                      </m:e>
                      <m:sub>
                        <m:r>
                          <a:rPr lang="en-US" sz="2400" i="1" dirty="0">
                            <a:solidFill>
                              <a:schemeClr val="tx1"/>
                            </a:solidFill>
                            <a:latin typeface="Cambria Math" panose="02040503050406030204" pitchFamily="18" charset="0"/>
                          </a:rPr>
                          <m:t>2</m:t>
                        </m:r>
                      </m:sub>
                    </m:sSub>
                    <m:r>
                      <a:rPr lang="en-US" sz="2400" b="0" i="1" dirty="0" smtClean="0">
                        <a:solidFill>
                          <a:schemeClr val="tx1"/>
                        </a:solidFill>
                        <a:latin typeface="Cambria Math" panose="02040503050406030204" pitchFamily="18" charset="0"/>
                      </a:rPr>
                      <m:t>+</m:t>
                    </m:r>
                    <m:r>
                      <a:rPr lang="en-US" sz="2400">
                        <a:solidFill>
                          <a:schemeClr val="tx1"/>
                        </a:solidFill>
                        <a:latin typeface="Cambria Math" panose="02040503050406030204" pitchFamily="18" charset="0"/>
                      </a:rPr>
                      <m:t>…+</m:t>
                    </m:r>
                    <m:sSub>
                      <m:sSubPr>
                        <m:ctrlPr>
                          <a:rPr lang="en-US" sz="2400" i="1">
                            <a:solidFill>
                              <a:schemeClr val="tx1"/>
                            </a:solidFill>
                            <a:latin typeface="Cambria Math" panose="02040503050406030204" pitchFamily="18" charset="0"/>
                          </a:rPr>
                        </m:ctrlPr>
                      </m:sSubPr>
                      <m:e>
                        <m:acc>
                          <m:accPr>
                            <m:chr m:val="̂"/>
                            <m:ctrlPr>
                              <a:rPr lang="en-US" sz="2400" i="1">
                                <a:solidFill>
                                  <a:schemeClr val="tx1"/>
                                </a:solidFill>
                                <a:latin typeface="Cambria Math" panose="02040503050406030204" pitchFamily="18" charset="0"/>
                              </a:rPr>
                            </m:ctrlPr>
                          </m:accPr>
                          <m:e>
                            <m:r>
                              <a:rPr lang="en-US" sz="2400">
                                <a:solidFill>
                                  <a:schemeClr val="tx1"/>
                                </a:solidFill>
                                <a:latin typeface="Cambria Math" panose="02040503050406030204" pitchFamily="18" charset="0"/>
                                <a:ea typeface="Cambria Math" panose="02040503050406030204" pitchFamily="18" charset="0"/>
                              </a:rPr>
                              <m:t>𝛽</m:t>
                            </m:r>
                          </m:e>
                        </m:acc>
                      </m:e>
                      <m:sub>
                        <m:r>
                          <a:rPr lang="en-US" sz="2400">
                            <a:solidFill>
                              <a:schemeClr val="tx1"/>
                            </a:solidFill>
                            <a:latin typeface="Cambria Math" panose="02040503050406030204" pitchFamily="18" charset="0"/>
                            <a:ea typeface="Cambria Math" panose="02040503050406030204" pitchFamily="18" charset="0"/>
                          </a:rPr>
                          <m:t>𝑘</m:t>
                        </m:r>
                      </m:sub>
                    </m:sSub>
                    <m:sSub>
                      <m:sSubPr>
                        <m:ctrlPr>
                          <a:rPr lang="en-US" sz="2400" i="1" dirty="0">
                            <a:solidFill>
                              <a:schemeClr val="tx1"/>
                            </a:solidFill>
                            <a:latin typeface="Cambria Math" panose="02040503050406030204" pitchFamily="18" charset="0"/>
                          </a:rPr>
                        </m:ctrlPr>
                      </m:sSubPr>
                      <m:e>
                        <m:r>
                          <a:rPr lang="en-US" sz="2400" i="1" dirty="0">
                            <a:solidFill>
                              <a:schemeClr val="tx1"/>
                            </a:solidFill>
                            <a:latin typeface="Cambria Math" panose="02040503050406030204" pitchFamily="18" charset="0"/>
                          </a:rPr>
                          <m:t>𝑥</m:t>
                        </m:r>
                      </m:e>
                      <m:sub>
                        <m:r>
                          <a:rPr lang="en-US" sz="2400" b="0" i="1" dirty="0" smtClean="0">
                            <a:solidFill>
                              <a:schemeClr val="tx1"/>
                            </a:solidFill>
                            <a:latin typeface="Cambria Math" panose="02040503050406030204" pitchFamily="18" charset="0"/>
                          </a:rPr>
                          <m:t>𝑘</m:t>
                        </m:r>
                      </m:sub>
                    </m:sSub>
                  </m:oMath>
                </a14:m>
                <a:r>
                  <a:rPr lang="en-US" sz="2400" i="0" dirty="0">
                    <a:solidFill>
                      <a:schemeClr val="tx1"/>
                    </a:solidFill>
                  </a:rPr>
                  <a:t>) = </a:t>
                </a:r>
                <a14:m>
                  <m:oMath xmlns:m="http://schemas.openxmlformats.org/officeDocument/2006/math">
                    <m:sSub>
                      <m:sSubPr>
                        <m:ctrlPr>
                          <a:rPr lang="en-US" sz="2400" i="1">
                            <a:solidFill>
                              <a:schemeClr val="tx1"/>
                            </a:solidFill>
                            <a:latin typeface="Cambria Math" panose="02040503050406030204" pitchFamily="18" charset="0"/>
                          </a:rPr>
                        </m:ctrlPr>
                      </m:sSubPr>
                      <m:e>
                        <m:acc>
                          <m:accPr>
                            <m:chr m:val="̂"/>
                            <m:ctrlPr>
                              <a:rPr lang="en-US" sz="2400" i="1">
                                <a:solidFill>
                                  <a:schemeClr val="tx1"/>
                                </a:solidFill>
                                <a:latin typeface="Cambria Math" panose="02040503050406030204" pitchFamily="18" charset="0"/>
                              </a:rPr>
                            </m:ctrlPr>
                          </m:accPr>
                          <m:e>
                            <m:r>
                              <a:rPr lang="en-US" sz="2400">
                                <a:solidFill>
                                  <a:schemeClr val="tx1"/>
                                </a:solidFill>
                                <a:latin typeface="Cambria Math" panose="02040503050406030204" pitchFamily="18" charset="0"/>
                                <a:ea typeface="Cambria Math" panose="02040503050406030204" pitchFamily="18" charset="0"/>
                              </a:rPr>
                              <m:t>𝛽</m:t>
                            </m:r>
                          </m:e>
                        </m:acc>
                      </m:e>
                      <m:sub>
                        <m:r>
                          <a:rPr lang="en-US" sz="2400">
                            <a:solidFill>
                              <a:schemeClr val="tx1"/>
                            </a:solidFill>
                            <a:latin typeface="Cambria Math" panose="02040503050406030204" pitchFamily="18" charset="0"/>
                          </a:rPr>
                          <m:t>1</m:t>
                        </m:r>
                      </m:sub>
                    </m:sSub>
                  </m:oMath>
                </a14:m>
                <a:r>
                  <a:rPr lang="en-US" sz="2400" i="0" dirty="0">
                    <a:solidFill>
                      <a:schemeClr val="tx1"/>
                    </a:solidFill>
                  </a:rPr>
                  <a:t>.</a:t>
                </a:r>
              </a:p>
              <a:p>
                <a:endParaRPr lang="en-US" sz="1000" i="0" dirty="0">
                  <a:solidFill>
                    <a:schemeClr val="tx1"/>
                  </a:solidFill>
                </a:endParaRPr>
              </a:p>
              <a:p>
                <a:pPr algn="l"/>
                <a:r>
                  <a:rPr lang="en-US" sz="2400" dirty="0">
                    <a:solidFill>
                      <a:schemeClr val="tx1"/>
                    </a:solidFill>
                    <a:latin typeface="Bodoni MT Black" panose="02070A03080606020203" pitchFamily="18" charset="0"/>
                  </a:rPr>
                  <a:t>   •  </a:t>
                </a:r>
                <a:r>
                  <a:rPr lang="en-US" sz="2400" i="0" dirty="0">
                    <a:solidFill>
                      <a:schemeClr val="tx1"/>
                    </a:solidFill>
                  </a:rPr>
                  <a:t>If</a:t>
                </a:r>
                <a:r>
                  <a:rPr lang="en-US" sz="2400" dirty="0">
                    <a:solidFill>
                      <a:schemeClr val="tx1"/>
                    </a:solidFill>
                  </a:rPr>
                  <a:t> </a:t>
                </a:r>
                <a14:m>
                  <m:oMath xmlns:m="http://schemas.openxmlformats.org/officeDocument/2006/math">
                    <m:sSub>
                      <m:sSubPr>
                        <m:ctrlPr>
                          <a:rPr lang="en-US" sz="2400" i="1">
                            <a:solidFill>
                              <a:schemeClr val="tx1"/>
                            </a:solidFill>
                            <a:latin typeface="Cambria Math" panose="02040503050406030204" pitchFamily="18" charset="0"/>
                          </a:rPr>
                        </m:ctrlPr>
                      </m:sSubPr>
                      <m:e>
                        <m:r>
                          <a:rPr lang="en-US" sz="2400" i="1">
                            <a:solidFill>
                              <a:schemeClr val="tx1"/>
                            </a:solidFill>
                            <a:latin typeface="Cambria Math" panose="02040503050406030204" pitchFamily="18" charset="0"/>
                          </a:rPr>
                          <m:t>𝑥</m:t>
                        </m:r>
                      </m:e>
                      <m:sub>
                        <m:r>
                          <a:rPr lang="en-US" sz="2400" i="1">
                            <a:solidFill>
                              <a:schemeClr val="tx1"/>
                            </a:solidFill>
                            <a:latin typeface="Cambria Math" panose="02040503050406030204" pitchFamily="18" charset="0"/>
                          </a:rPr>
                          <m:t>1</m:t>
                        </m:r>
                      </m:sub>
                    </m:sSub>
                  </m:oMath>
                </a14:m>
                <a:r>
                  <a:rPr lang="en-US" sz="2400" dirty="0">
                    <a:solidFill>
                      <a:schemeClr val="tx1"/>
                    </a:solidFill>
                  </a:rPr>
                  <a:t> </a:t>
                </a:r>
                <a:r>
                  <a:rPr lang="en-US" sz="2400" i="0" dirty="0">
                    <a:solidFill>
                      <a:schemeClr val="tx1"/>
                    </a:solidFill>
                  </a:rPr>
                  <a:t>is a 0 -1 variable, </a:t>
                </a:r>
                <a14:m>
                  <m:oMath xmlns:m="http://schemas.openxmlformats.org/officeDocument/2006/math">
                    <m:sSub>
                      <m:sSubPr>
                        <m:ctrlPr>
                          <a:rPr lang="en-US" sz="2400" i="1">
                            <a:solidFill>
                              <a:schemeClr val="tx1"/>
                            </a:solidFill>
                            <a:latin typeface="Cambria Math" panose="02040503050406030204" pitchFamily="18" charset="0"/>
                          </a:rPr>
                        </m:ctrlPr>
                      </m:sSubPr>
                      <m:e>
                        <m:acc>
                          <m:accPr>
                            <m:chr m:val="̂"/>
                            <m:ctrlPr>
                              <a:rPr lang="en-US" sz="2400" i="1">
                                <a:solidFill>
                                  <a:schemeClr val="tx1"/>
                                </a:solidFill>
                                <a:latin typeface="Cambria Math" panose="02040503050406030204" pitchFamily="18" charset="0"/>
                              </a:rPr>
                            </m:ctrlPr>
                          </m:accPr>
                          <m:e>
                            <m:r>
                              <a:rPr lang="en-US" sz="2400">
                                <a:solidFill>
                                  <a:schemeClr val="tx1"/>
                                </a:solidFill>
                                <a:latin typeface="Cambria Math" panose="02040503050406030204" pitchFamily="18" charset="0"/>
                                <a:ea typeface="Cambria Math" panose="02040503050406030204" pitchFamily="18" charset="0"/>
                              </a:rPr>
                              <m:t>𝛽</m:t>
                            </m:r>
                          </m:e>
                        </m:acc>
                      </m:e>
                      <m:sub>
                        <m:r>
                          <a:rPr lang="en-US" sz="2400">
                            <a:solidFill>
                              <a:schemeClr val="tx1"/>
                            </a:solidFill>
                            <a:latin typeface="Cambria Math" panose="02040503050406030204" pitchFamily="18" charset="0"/>
                          </a:rPr>
                          <m:t>1</m:t>
                        </m:r>
                      </m:sub>
                    </m:sSub>
                  </m:oMath>
                </a14:m>
                <a:r>
                  <a:rPr lang="en-US" sz="2400" i="0" dirty="0">
                    <a:solidFill>
                      <a:schemeClr val="tx1"/>
                    </a:solidFill>
                  </a:rPr>
                  <a:t>is interpreted as the difference of the estimated means </a:t>
                </a:r>
              </a:p>
              <a:p>
                <a:pPr algn="l"/>
                <a:r>
                  <a:rPr lang="en-US" sz="2400" dirty="0">
                    <a:solidFill>
                      <a:schemeClr val="tx1"/>
                    </a:solidFill>
                  </a:rPr>
                  <a:t>         </a:t>
                </a:r>
                <a:r>
                  <a:rPr lang="en-US" sz="2400" i="0" dirty="0">
                    <a:solidFill>
                      <a:schemeClr val="tx1"/>
                    </a:solidFill>
                  </a:rPr>
                  <a:t>of</a:t>
                </a:r>
                <a:r>
                  <a:rPr lang="en-US" sz="2400" dirty="0">
                    <a:solidFill>
                      <a:schemeClr val="tx1"/>
                    </a:solidFill>
                  </a:rPr>
                  <a:t> </a:t>
                </a:r>
                <a14:m>
                  <m:oMath xmlns:m="http://schemas.openxmlformats.org/officeDocument/2006/math">
                    <m:r>
                      <a:rPr lang="en-US" sz="2400" b="0" i="1" smtClean="0">
                        <a:solidFill>
                          <a:schemeClr val="tx1"/>
                        </a:solidFill>
                        <a:latin typeface="Cambria Math" panose="02040503050406030204" pitchFamily="18" charset="0"/>
                      </a:rPr>
                      <m:t>𝑦</m:t>
                    </m:r>
                  </m:oMath>
                </a14:m>
                <a:r>
                  <a:rPr lang="en-US" sz="2400" dirty="0">
                    <a:solidFill>
                      <a:schemeClr val="tx1"/>
                    </a:solidFill>
                  </a:rPr>
                  <a:t> </a:t>
                </a:r>
                <a:r>
                  <a:rPr lang="en-US" sz="2400" i="0" dirty="0">
                    <a:solidFill>
                      <a:schemeClr val="tx1"/>
                    </a:solidFill>
                  </a:rPr>
                  <a:t>for</a:t>
                </a:r>
                <a:r>
                  <a:rPr lang="en-US" sz="2400" dirty="0">
                    <a:solidFill>
                      <a:schemeClr val="tx1"/>
                    </a:solidFill>
                  </a:rPr>
                  <a:t> </a:t>
                </a:r>
                <a14:m>
                  <m:oMath xmlns:m="http://schemas.openxmlformats.org/officeDocument/2006/math">
                    <m:sSub>
                      <m:sSubPr>
                        <m:ctrlPr>
                          <a:rPr lang="en-US" sz="240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𝑥</m:t>
                        </m:r>
                      </m:e>
                      <m:sub>
                        <m:r>
                          <a:rPr lang="en-US" sz="2400" b="0" i="1" smtClean="0">
                            <a:solidFill>
                              <a:schemeClr val="tx1"/>
                            </a:solidFill>
                            <a:latin typeface="Cambria Math" panose="02040503050406030204" pitchFamily="18" charset="0"/>
                          </a:rPr>
                          <m:t>1</m:t>
                        </m:r>
                      </m:sub>
                    </m:sSub>
                    <m:r>
                      <a:rPr lang="en-US" sz="2400" b="0" i="1" smtClean="0">
                        <a:solidFill>
                          <a:schemeClr val="tx1"/>
                        </a:solidFill>
                        <a:latin typeface="Cambria Math" panose="02040503050406030204" pitchFamily="18" charset="0"/>
                      </a:rPr>
                      <m:t>=1</m:t>
                    </m:r>
                  </m:oMath>
                </a14:m>
                <a:r>
                  <a:rPr lang="en-US" sz="2400" dirty="0">
                    <a:solidFill>
                      <a:schemeClr val="tx1"/>
                    </a:solidFill>
                  </a:rPr>
                  <a:t> </a:t>
                </a:r>
                <a:r>
                  <a:rPr lang="en-US" sz="2400" i="0" dirty="0">
                    <a:solidFill>
                      <a:schemeClr val="tx1"/>
                    </a:solidFill>
                  </a:rPr>
                  <a:t>and</a:t>
                </a:r>
                <a:r>
                  <a:rPr lang="en-US" sz="2400" dirty="0">
                    <a:solidFill>
                      <a:schemeClr val="tx1"/>
                    </a:solidFill>
                  </a:rPr>
                  <a:t> </a:t>
                </a:r>
                <a14:m>
                  <m:oMath xmlns:m="http://schemas.openxmlformats.org/officeDocument/2006/math">
                    <m:sSub>
                      <m:sSubPr>
                        <m:ctrlPr>
                          <a:rPr lang="en-US" sz="240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𝑥</m:t>
                        </m:r>
                      </m:e>
                      <m:sub>
                        <m:r>
                          <a:rPr lang="en-US" sz="2400" b="0" i="1" smtClean="0">
                            <a:solidFill>
                              <a:schemeClr val="tx1"/>
                            </a:solidFill>
                            <a:latin typeface="Cambria Math" panose="02040503050406030204" pitchFamily="18" charset="0"/>
                          </a:rPr>
                          <m:t>1</m:t>
                        </m:r>
                      </m:sub>
                    </m:sSub>
                    <m:r>
                      <a:rPr lang="en-US" sz="2400" b="0" i="1" smtClean="0">
                        <a:solidFill>
                          <a:schemeClr val="tx1"/>
                        </a:solidFill>
                        <a:latin typeface="Cambria Math" panose="02040503050406030204" pitchFamily="18" charset="0"/>
                      </a:rPr>
                      <m:t>=0</m:t>
                    </m:r>
                    <m:r>
                      <a:rPr lang="en-US" sz="2400" b="0" i="1" smtClean="0">
                        <a:solidFill>
                          <a:schemeClr val="tx1"/>
                        </a:solidFill>
                        <a:latin typeface="Cambria Math"/>
                      </a:rPr>
                      <m:t>, </m:t>
                    </m:r>
                  </m:oMath>
                </a14:m>
                <a:r>
                  <a:rPr lang="en-US" sz="2400" i="0" dirty="0">
                    <a:solidFill>
                      <a:schemeClr val="tx1"/>
                    </a:solidFill>
                  </a:rPr>
                  <a:t>controlling for the other predictors. Indeed</a:t>
                </a:r>
                <a:r>
                  <a:rPr lang="en-US" sz="2400" dirty="0">
                    <a:solidFill>
                      <a:schemeClr val="tx1"/>
                    </a:solidFill>
                  </a:rPr>
                  <a:t>, </a:t>
                </a:r>
                <a:endParaRPr lang="en-US" sz="2400" i="0" dirty="0">
                  <a:solidFill>
                    <a:schemeClr val="tx1"/>
                  </a:solidFill>
                </a:endParaRPr>
              </a:p>
              <a:p>
                <a14:m>
                  <m:oMath xmlns:m="http://schemas.openxmlformats.org/officeDocument/2006/math">
                    <m:acc>
                      <m:accPr>
                        <m:chr m:val="̂"/>
                        <m:ctrlPr>
                          <a:rPr lang="en-US" sz="2400" i="1" smtClean="0">
                            <a:solidFill>
                              <a:schemeClr val="tx1"/>
                            </a:solidFill>
                            <a:latin typeface="Cambria Math" panose="02040503050406030204" pitchFamily="18" charset="0"/>
                          </a:rPr>
                        </m:ctrlPr>
                      </m:accPr>
                      <m:e>
                        <m:r>
                          <a:rPr lang="en-US" sz="2400">
                            <a:solidFill>
                              <a:schemeClr val="tx1"/>
                            </a:solidFill>
                            <a:latin typeface="Cambria Math" panose="02040503050406030204" pitchFamily="18" charset="0"/>
                          </a:rPr>
                          <m:t>𝐸</m:t>
                        </m:r>
                      </m:e>
                    </m:acc>
                    <m:sSub>
                      <m:sSubPr>
                        <m:ctrlPr>
                          <a:rPr lang="en-US" sz="2400" i="1">
                            <a:solidFill>
                              <a:schemeClr val="tx1"/>
                            </a:solidFill>
                            <a:latin typeface="Cambria Math" panose="02040503050406030204" pitchFamily="18" charset="0"/>
                          </a:rPr>
                        </m:ctrlPr>
                      </m:sSubPr>
                      <m:e>
                        <m:r>
                          <a:rPr lang="en-US" sz="2400">
                            <a:solidFill>
                              <a:schemeClr val="tx1"/>
                            </a:solidFill>
                            <a:latin typeface="Cambria Math" panose="02040503050406030204" pitchFamily="18" charset="0"/>
                          </a:rPr>
                          <m:t>𝑦</m:t>
                        </m:r>
                        <m:r>
                          <a:rPr lang="en-US" sz="2400">
                            <a:solidFill>
                              <a:schemeClr val="tx1"/>
                            </a:solidFill>
                            <a:latin typeface="Cambria Math" panose="02040503050406030204" pitchFamily="18" charset="0"/>
                          </a:rPr>
                          <m:t>|</m:t>
                        </m:r>
                      </m:e>
                      <m:sub>
                        <m:sSub>
                          <m:sSubPr>
                            <m:ctrlPr>
                              <a:rPr lang="en-US" sz="2400" i="1">
                                <a:solidFill>
                                  <a:schemeClr val="tx1"/>
                                </a:solidFill>
                                <a:latin typeface="Cambria Math" panose="02040503050406030204" pitchFamily="18" charset="0"/>
                              </a:rPr>
                            </m:ctrlPr>
                          </m:sSubPr>
                          <m:e>
                            <m:r>
                              <a:rPr lang="en-US" sz="2400">
                                <a:solidFill>
                                  <a:schemeClr val="tx1"/>
                                </a:solidFill>
                                <a:latin typeface="Cambria Math" panose="02040503050406030204" pitchFamily="18" charset="0"/>
                              </a:rPr>
                              <m:t>𝑥</m:t>
                            </m:r>
                          </m:e>
                          <m:sub>
                            <m:r>
                              <a:rPr lang="en-US" sz="2400">
                                <a:solidFill>
                                  <a:schemeClr val="tx1"/>
                                </a:solidFill>
                                <a:latin typeface="Cambria Math" panose="02040503050406030204" pitchFamily="18" charset="0"/>
                              </a:rPr>
                              <m:t>1</m:t>
                            </m:r>
                          </m:sub>
                        </m:sSub>
                        <m:r>
                          <a:rPr lang="en-US" sz="2400">
                            <a:solidFill>
                              <a:schemeClr val="tx1"/>
                            </a:solidFill>
                            <a:latin typeface="Cambria Math" panose="02040503050406030204" pitchFamily="18" charset="0"/>
                          </a:rPr>
                          <m:t>=1</m:t>
                        </m:r>
                      </m:sub>
                    </m:sSub>
                    <m:r>
                      <a:rPr lang="en-US" sz="2400">
                        <a:solidFill>
                          <a:schemeClr val="tx1"/>
                        </a:solidFill>
                        <a:latin typeface="Cambria Math" panose="02040503050406030204" pitchFamily="18" charset="0"/>
                      </a:rPr>
                      <m:t>−</m:t>
                    </m:r>
                    <m:acc>
                      <m:accPr>
                        <m:chr m:val="̂"/>
                        <m:ctrlPr>
                          <a:rPr lang="en-US" sz="2400" i="1">
                            <a:solidFill>
                              <a:schemeClr val="tx1"/>
                            </a:solidFill>
                            <a:latin typeface="Cambria Math" panose="02040503050406030204" pitchFamily="18" charset="0"/>
                          </a:rPr>
                        </m:ctrlPr>
                      </m:accPr>
                      <m:e>
                        <m:r>
                          <a:rPr lang="en-US" sz="2400">
                            <a:solidFill>
                              <a:schemeClr val="tx1"/>
                            </a:solidFill>
                            <a:latin typeface="Cambria Math" panose="02040503050406030204" pitchFamily="18" charset="0"/>
                          </a:rPr>
                          <m:t>𝐸</m:t>
                        </m:r>
                      </m:e>
                    </m:acc>
                    <m:sSub>
                      <m:sSubPr>
                        <m:ctrlPr>
                          <a:rPr lang="en-US" sz="2400" i="1">
                            <a:solidFill>
                              <a:schemeClr val="tx1"/>
                            </a:solidFill>
                            <a:latin typeface="Cambria Math" panose="02040503050406030204" pitchFamily="18" charset="0"/>
                          </a:rPr>
                        </m:ctrlPr>
                      </m:sSubPr>
                      <m:e>
                        <m:r>
                          <a:rPr lang="en-US" sz="2400">
                            <a:solidFill>
                              <a:schemeClr val="tx1"/>
                            </a:solidFill>
                            <a:latin typeface="Cambria Math" panose="02040503050406030204" pitchFamily="18" charset="0"/>
                          </a:rPr>
                          <m:t>𝑦</m:t>
                        </m:r>
                        <m:r>
                          <a:rPr lang="en-US" sz="2400">
                            <a:solidFill>
                              <a:schemeClr val="tx1"/>
                            </a:solidFill>
                            <a:latin typeface="Cambria Math" panose="02040503050406030204" pitchFamily="18" charset="0"/>
                          </a:rPr>
                          <m:t>|</m:t>
                        </m:r>
                      </m:e>
                      <m:sub>
                        <m:sSub>
                          <m:sSubPr>
                            <m:ctrlPr>
                              <a:rPr lang="en-US" sz="2400" i="1">
                                <a:solidFill>
                                  <a:schemeClr val="tx1"/>
                                </a:solidFill>
                                <a:latin typeface="Cambria Math" panose="02040503050406030204" pitchFamily="18" charset="0"/>
                              </a:rPr>
                            </m:ctrlPr>
                          </m:sSubPr>
                          <m:e>
                            <m:r>
                              <a:rPr lang="en-US" sz="2400">
                                <a:solidFill>
                                  <a:schemeClr val="tx1"/>
                                </a:solidFill>
                                <a:latin typeface="Cambria Math" panose="02040503050406030204" pitchFamily="18" charset="0"/>
                              </a:rPr>
                              <m:t>𝑥</m:t>
                            </m:r>
                          </m:e>
                          <m:sub>
                            <m:r>
                              <a:rPr lang="en-US" sz="2400">
                                <a:solidFill>
                                  <a:schemeClr val="tx1"/>
                                </a:solidFill>
                                <a:latin typeface="Cambria Math" panose="02040503050406030204" pitchFamily="18" charset="0"/>
                              </a:rPr>
                              <m:t>1</m:t>
                            </m:r>
                          </m:sub>
                        </m:sSub>
                        <m:r>
                          <a:rPr lang="en-US" sz="2400">
                            <a:solidFill>
                              <a:schemeClr val="tx1"/>
                            </a:solidFill>
                            <a:latin typeface="Cambria Math" panose="02040503050406030204" pitchFamily="18" charset="0"/>
                          </a:rPr>
                          <m:t>=0</m:t>
                        </m:r>
                      </m:sub>
                    </m:sSub>
                    <m:r>
                      <a:rPr lang="en-US" sz="2400" b="0" i="0" smtClean="0">
                        <a:solidFill>
                          <a:schemeClr val="tx1"/>
                        </a:solidFill>
                        <a:latin typeface="Cambria Math"/>
                      </a:rPr>
                      <m:t>=</m:t>
                    </m:r>
                  </m:oMath>
                </a14:m>
                <a:r>
                  <a:rPr lang="en-US" sz="2400" dirty="0">
                    <a:solidFill>
                      <a:schemeClr val="tx1"/>
                    </a:solidFill>
                  </a:rPr>
                  <a:t> </a:t>
                </a:r>
                <a14:m>
                  <m:oMath xmlns:m="http://schemas.openxmlformats.org/officeDocument/2006/math">
                    <m:sSub>
                      <m:sSubPr>
                        <m:ctrlPr>
                          <a:rPr lang="en-US" sz="2400" i="1">
                            <a:solidFill>
                              <a:schemeClr val="tx1"/>
                            </a:solidFill>
                            <a:latin typeface="Cambria Math" panose="02040503050406030204" pitchFamily="18" charset="0"/>
                          </a:rPr>
                        </m:ctrlPr>
                      </m:sSubPr>
                      <m:e>
                        <m:acc>
                          <m:accPr>
                            <m:chr m:val="̂"/>
                            <m:ctrlPr>
                              <a:rPr lang="en-US" sz="2400" i="1">
                                <a:solidFill>
                                  <a:schemeClr val="tx1"/>
                                </a:solidFill>
                                <a:latin typeface="Cambria Math" panose="02040503050406030204" pitchFamily="18" charset="0"/>
                              </a:rPr>
                            </m:ctrlPr>
                          </m:accPr>
                          <m:e>
                            <m:r>
                              <a:rPr lang="en-US" sz="2400">
                                <a:solidFill>
                                  <a:schemeClr val="tx1"/>
                                </a:solidFill>
                                <a:latin typeface="Cambria Math" panose="02040503050406030204" pitchFamily="18" charset="0"/>
                                <a:ea typeface="Cambria Math" panose="02040503050406030204" pitchFamily="18" charset="0"/>
                              </a:rPr>
                              <m:t>𝛽</m:t>
                            </m:r>
                          </m:e>
                        </m:acc>
                      </m:e>
                      <m:sub>
                        <m:r>
                          <a:rPr lang="en-US" sz="2400">
                            <a:solidFill>
                              <a:schemeClr val="tx1"/>
                            </a:solidFill>
                            <a:latin typeface="Cambria Math" panose="02040503050406030204" pitchFamily="18" charset="0"/>
                          </a:rPr>
                          <m:t>0</m:t>
                        </m:r>
                      </m:sub>
                    </m:sSub>
                    <m:r>
                      <a:rPr lang="en-US" sz="2400">
                        <a:solidFill>
                          <a:schemeClr val="tx1"/>
                        </a:solidFill>
                        <a:latin typeface="Cambria Math" panose="02040503050406030204" pitchFamily="18" charset="0"/>
                      </a:rPr>
                      <m:t>+</m:t>
                    </m:r>
                    <m:sSub>
                      <m:sSubPr>
                        <m:ctrlPr>
                          <a:rPr lang="en-US" sz="2400" i="1">
                            <a:solidFill>
                              <a:schemeClr val="tx1"/>
                            </a:solidFill>
                            <a:latin typeface="Cambria Math" panose="02040503050406030204" pitchFamily="18" charset="0"/>
                          </a:rPr>
                        </m:ctrlPr>
                      </m:sSubPr>
                      <m:e>
                        <m:acc>
                          <m:accPr>
                            <m:chr m:val="̂"/>
                            <m:ctrlPr>
                              <a:rPr lang="en-US" sz="2400" i="1">
                                <a:solidFill>
                                  <a:schemeClr val="tx1"/>
                                </a:solidFill>
                                <a:latin typeface="Cambria Math" panose="02040503050406030204" pitchFamily="18" charset="0"/>
                              </a:rPr>
                            </m:ctrlPr>
                          </m:accPr>
                          <m:e>
                            <m:r>
                              <a:rPr lang="en-US" sz="2400">
                                <a:solidFill>
                                  <a:schemeClr val="tx1"/>
                                </a:solidFill>
                                <a:latin typeface="Cambria Math" panose="02040503050406030204" pitchFamily="18" charset="0"/>
                                <a:ea typeface="Cambria Math" panose="02040503050406030204" pitchFamily="18" charset="0"/>
                              </a:rPr>
                              <m:t>𝛽</m:t>
                            </m:r>
                          </m:e>
                        </m:acc>
                      </m:e>
                      <m:sub>
                        <m:r>
                          <a:rPr lang="en-US" sz="2400" b="0" i="0" smtClean="0">
                            <a:solidFill>
                              <a:schemeClr val="tx1"/>
                            </a:solidFill>
                            <a:latin typeface="Cambria Math"/>
                            <a:ea typeface="Cambria Math" panose="02040503050406030204" pitchFamily="18" charset="0"/>
                          </a:rPr>
                          <m:t>1</m:t>
                        </m:r>
                      </m:sub>
                    </m:sSub>
                    <m:r>
                      <a:rPr lang="en-US" sz="2400" i="1" smtClean="0">
                        <a:solidFill>
                          <a:schemeClr val="tx1"/>
                        </a:solidFill>
                        <a:latin typeface="Cambria Math"/>
                        <a:ea typeface="Cambria Math"/>
                      </a:rPr>
                      <m:t>∙</m:t>
                    </m:r>
                    <m:r>
                      <a:rPr lang="en-US" sz="2400" b="0" i="1" smtClean="0">
                        <a:solidFill>
                          <a:schemeClr val="tx1"/>
                        </a:solidFill>
                        <a:latin typeface="Cambria Math"/>
                        <a:ea typeface="Cambria Math"/>
                      </a:rPr>
                      <m:t>1</m:t>
                    </m:r>
                    <m:r>
                      <a:rPr lang="en-US" sz="2400">
                        <a:solidFill>
                          <a:schemeClr val="tx1"/>
                        </a:solidFill>
                        <a:latin typeface="Cambria Math" panose="02040503050406030204" pitchFamily="18" charset="0"/>
                      </a:rPr>
                      <m:t>+</m:t>
                    </m:r>
                    <m:sSub>
                      <m:sSubPr>
                        <m:ctrlPr>
                          <a:rPr lang="en-US" sz="2400" i="1">
                            <a:solidFill>
                              <a:schemeClr val="tx1"/>
                            </a:solidFill>
                            <a:latin typeface="Cambria Math" panose="02040503050406030204" pitchFamily="18" charset="0"/>
                          </a:rPr>
                        </m:ctrlPr>
                      </m:sSubPr>
                      <m:e>
                        <m:acc>
                          <m:accPr>
                            <m:chr m:val="̂"/>
                            <m:ctrlPr>
                              <a:rPr lang="en-US" sz="2400" i="1">
                                <a:solidFill>
                                  <a:schemeClr val="tx1"/>
                                </a:solidFill>
                                <a:latin typeface="Cambria Math" panose="02040503050406030204" pitchFamily="18" charset="0"/>
                              </a:rPr>
                            </m:ctrlPr>
                          </m:accPr>
                          <m:e>
                            <m:r>
                              <a:rPr lang="en-US" sz="2400">
                                <a:solidFill>
                                  <a:schemeClr val="tx1"/>
                                </a:solidFill>
                                <a:latin typeface="Cambria Math" panose="02040503050406030204" pitchFamily="18" charset="0"/>
                                <a:ea typeface="Cambria Math" panose="02040503050406030204" pitchFamily="18" charset="0"/>
                              </a:rPr>
                              <m:t>𝛽</m:t>
                            </m:r>
                          </m:e>
                        </m:acc>
                      </m:e>
                      <m:sub>
                        <m:r>
                          <a:rPr lang="en-US" sz="2400" b="0" i="1" smtClean="0">
                            <a:solidFill>
                              <a:schemeClr val="tx1"/>
                            </a:solidFill>
                            <a:latin typeface="Cambria Math" panose="02040503050406030204" pitchFamily="18" charset="0"/>
                            <a:ea typeface="Cambria Math" panose="02040503050406030204" pitchFamily="18" charset="0"/>
                          </a:rPr>
                          <m:t>2</m:t>
                        </m:r>
                      </m:sub>
                    </m:sSub>
                    <m:sSub>
                      <m:sSubPr>
                        <m:ctrlPr>
                          <a:rPr lang="en-US" sz="2400" i="1" dirty="0">
                            <a:solidFill>
                              <a:schemeClr val="tx1"/>
                            </a:solidFill>
                            <a:latin typeface="Cambria Math" panose="02040503050406030204" pitchFamily="18" charset="0"/>
                          </a:rPr>
                        </m:ctrlPr>
                      </m:sSubPr>
                      <m:e>
                        <m:r>
                          <a:rPr lang="en-US" sz="2400" i="1" dirty="0">
                            <a:solidFill>
                              <a:schemeClr val="tx1"/>
                            </a:solidFill>
                            <a:latin typeface="Cambria Math" panose="02040503050406030204" pitchFamily="18" charset="0"/>
                          </a:rPr>
                          <m:t>𝑥</m:t>
                        </m:r>
                      </m:e>
                      <m:sub>
                        <m:r>
                          <a:rPr lang="en-US" sz="2400" b="0" i="1" dirty="0" smtClean="0">
                            <a:solidFill>
                              <a:schemeClr val="tx1"/>
                            </a:solidFill>
                            <a:latin typeface="Cambria Math" panose="02040503050406030204" pitchFamily="18" charset="0"/>
                          </a:rPr>
                          <m:t>2</m:t>
                        </m:r>
                      </m:sub>
                    </m:sSub>
                    <m:r>
                      <a:rPr lang="en-US" sz="2400" b="0" i="1" dirty="0" smtClean="0">
                        <a:solidFill>
                          <a:schemeClr val="tx1"/>
                        </a:solidFill>
                        <a:latin typeface="Cambria Math" panose="02040503050406030204" pitchFamily="18" charset="0"/>
                      </a:rPr>
                      <m:t>+</m:t>
                    </m:r>
                    <m:r>
                      <a:rPr lang="en-US" sz="2400">
                        <a:solidFill>
                          <a:schemeClr val="tx1"/>
                        </a:solidFill>
                        <a:latin typeface="Cambria Math" panose="02040503050406030204" pitchFamily="18" charset="0"/>
                      </a:rPr>
                      <m:t>…+</m:t>
                    </m:r>
                    <m:sSub>
                      <m:sSubPr>
                        <m:ctrlPr>
                          <a:rPr lang="en-US" sz="2400" i="1">
                            <a:solidFill>
                              <a:schemeClr val="tx1"/>
                            </a:solidFill>
                            <a:latin typeface="Cambria Math" panose="02040503050406030204" pitchFamily="18" charset="0"/>
                          </a:rPr>
                        </m:ctrlPr>
                      </m:sSubPr>
                      <m:e>
                        <m:acc>
                          <m:accPr>
                            <m:chr m:val="̂"/>
                            <m:ctrlPr>
                              <a:rPr lang="en-US" sz="2400" i="1">
                                <a:solidFill>
                                  <a:schemeClr val="tx1"/>
                                </a:solidFill>
                                <a:latin typeface="Cambria Math" panose="02040503050406030204" pitchFamily="18" charset="0"/>
                              </a:rPr>
                            </m:ctrlPr>
                          </m:accPr>
                          <m:e>
                            <m:r>
                              <a:rPr lang="en-US" sz="2400">
                                <a:solidFill>
                                  <a:schemeClr val="tx1"/>
                                </a:solidFill>
                                <a:latin typeface="Cambria Math" panose="02040503050406030204" pitchFamily="18" charset="0"/>
                                <a:ea typeface="Cambria Math" panose="02040503050406030204" pitchFamily="18" charset="0"/>
                              </a:rPr>
                              <m:t>𝛽</m:t>
                            </m:r>
                          </m:e>
                        </m:acc>
                      </m:e>
                      <m:sub>
                        <m:r>
                          <a:rPr lang="en-US" sz="2400">
                            <a:solidFill>
                              <a:schemeClr val="tx1"/>
                            </a:solidFill>
                            <a:latin typeface="Cambria Math" panose="02040503050406030204" pitchFamily="18" charset="0"/>
                            <a:ea typeface="Cambria Math" panose="02040503050406030204" pitchFamily="18" charset="0"/>
                          </a:rPr>
                          <m:t>𝑘</m:t>
                        </m:r>
                      </m:sub>
                    </m:sSub>
                    <m:sSub>
                      <m:sSubPr>
                        <m:ctrlPr>
                          <a:rPr lang="en-US" sz="2400" i="1" dirty="0">
                            <a:solidFill>
                              <a:schemeClr val="tx1"/>
                            </a:solidFill>
                            <a:latin typeface="Cambria Math" panose="02040503050406030204" pitchFamily="18" charset="0"/>
                          </a:rPr>
                        </m:ctrlPr>
                      </m:sSubPr>
                      <m:e>
                        <m:r>
                          <a:rPr lang="en-US" sz="2400" i="1" dirty="0">
                            <a:solidFill>
                              <a:schemeClr val="tx1"/>
                            </a:solidFill>
                            <a:latin typeface="Cambria Math" panose="02040503050406030204" pitchFamily="18" charset="0"/>
                          </a:rPr>
                          <m:t>𝑥</m:t>
                        </m:r>
                      </m:e>
                      <m:sub>
                        <m:r>
                          <a:rPr lang="en-US" sz="2400" b="0" i="1" dirty="0" smtClean="0">
                            <a:solidFill>
                              <a:schemeClr val="tx1"/>
                            </a:solidFill>
                            <a:latin typeface="Cambria Math" panose="02040503050406030204" pitchFamily="18" charset="0"/>
                          </a:rPr>
                          <m:t>𝑘</m:t>
                        </m:r>
                      </m:sub>
                    </m:sSub>
                  </m:oMath>
                </a14:m>
                <a:endParaRPr lang="en-US" sz="2400" b="0" i="1" dirty="0">
                  <a:solidFill>
                    <a:schemeClr val="tx1"/>
                  </a:solidFill>
                  <a:latin typeface="Cambria Math" panose="02040503050406030204" pitchFamily="18" charset="0"/>
                </a:endParaRPr>
              </a:p>
              <a:p>
                <a14:m>
                  <m:oMath xmlns:m="http://schemas.openxmlformats.org/officeDocument/2006/math">
                    <m:r>
                      <a:rPr lang="en-US" sz="2400" i="0">
                        <a:solidFill>
                          <a:schemeClr val="tx1"/>
                        </a:solidFill>
                        <a:latin typeface="Cambria Math"/>
                      </a:rPr>
                      <m:t>−</m:t>
                    </m:r>
                  </m:oMath>
                </a14:m>
                <a:r>
                  <a:rPr lang="en-US" sz="2400" i="0" dirty="0">
                    <a:solidFill>
                      <a:schemeClr val="tx1"/>
                    </a:solidFill>
                  </a:rPr>
                  <a:t>(</a:t>
                </a:r>
                <a14:m>
                  <m:oMath xmlns:m="http://schemas.openxmlformats.org/officeDocument/2006/math">
                    <m:sSub>
                      <m:sSubPr>
                        <m:ctrlPr>
                          <a:rPr lang="en-US" sz="2400" i="1">
                            <a:solidFill>
                              <a:schemeClr val="tx1"/>
                            </a:solidFill>
                            <a:latin typeface="Cambria Math" panose="02040503050406030204" pitchFamily="18" charset="0"/>
                          </a:rPr>
                        </m:ctrlPr>
                      </m:sSubPr>
                      <m:e>
                        <m:acc>
                          <m:accPr>
                            <m:chr m:val="̂"/>
                            <m:ctrlPr>
                              <a:rPr lang="en-US" sz="2400" i="1">
                                <a:solidFill>
                                  <a:schemeClr val="tx1"/>
                                </a:solidFill>
                                <a:latin typeface="Cambria Math" panose="02040503050406030204" pitchFamily="18" charset="0"/>
                              </a:rPr>
                            </m:ctrlPr>
                          </m:accPr>
                          <m:e>
                            <m:r>
                              <a:rPr lang="en-US" sz="2400">
                                <a:solidFill>
                                  <a:schemeClr val="tx1"/>
                                </a:solidFill>
                                <a:latin typeface="Cambria Math" panose="02040503050406030204" pitchFamily="18" charset="0"/>
                                <a:ea typeface="Cambria Math" panose="02040503050406030204" pitchFamily="18" charset="0"/>
                              </a:rPr>
                              <m:t>𝛽</m:t>
                            </m:r>
                          </m:e>
                        </m:acc>
                      </m:e>
                      <m:sub>
                        <m:r>
                          <a:rPr lang="en-US" sz="2400">
                            <a:solidFill>
                              <a:schemeClr val="tx1"/>
                            </a:solidFill>
                            <a:latin typeface="Cambria Math" panose="02040503050406030204" pitchFamily="18" charset="0"/>
                          </a:rPr>
                          <m:t>0</m:t>
                        </m:r>
                      </m:sub>
                    </m:sSub>
                    <m:r>
                      <a:rPr lang="en-US" sz="2400">
                        <a:solidFill>
                          <a:schemeClr val="tx1"/>
                        </a:solidFill>
                        <a:latin typeface="Cambria Math" panose="02040503050406030204" pitchFamily="18" charset="0"/>
                      </a:rPr>
                      <m:t>+</m:t>
                    </m:r>
                    <m:sSub>
                      <m:sSubPr>
                        <m:ctrlPr>
                          <a:rPr lang="en-US" sz="2400" i="1">
                            <a:solidFill>
                              <a:schemeClr val="tx1"/>
                            </a:solidFill>
                            <a:latin typeface="Cambria Math" panose="02040503050406030204" pitchFamily="18" charset="0"/>
                          </a:rPr>
                        </m:ctrlPr>
                      </m:sSubPr>
                      <m:e>
                        <m:acc>
                          <m:accPr>
                            <m:chr m:val="̂"/>
                            <m:ctrlPr>
                              <a:rPr lang="en-US" sz="2400" i="1">
                                <a:solidFill>
                                  <a:schemeClr val="tx1"/>
                                </a:solidFill>
                                <a:latin typeface="Cambria Math" panose="02040503050406030204" pitchFamily="18" charset="0"/>
                              </a:rPr>
                            </m:ctrlPr>
                          </m:accPr>
                          <m:e>
                            <m:r>
                              <a:rPr lang="en-US" sz="2400">
                                <a:solidFill>
                                  <a:schemeClr val="tx1"/>
                                </a:solidFill>
                                <a:latin typeface="Cambria Math" panose="02040503050406030204" pitchFamily="18" charset="0"/>
                                <a:ea typeface="Cambria Math" panose="02040503050406030204" pitchFamily="18" charset="0"/>
                              </a:rPr>
                              <m:t>𝛽</m:t>
                            </m:r>
                          </m:e>
                        </m:acc>
                      </m:e>
                      <m:sub>
                        <m:r>
                          <a:rPr lang="en-US" sz="2400">
                            <a:solidFill>
                              <a:schemeClr val="tx1"/>
                            </a:solidFill>
                            <a:latin typeface="Cambria Math" panose="02040503050406030204" pitchFamily="18" charset="0"/>
                          </a:rPr>
                          <m:t>1</m:t>
                        </m:r>
                      </m:sub>
                    </m:sSub>
                    <m:r>
                      <a:rPr lang="en-US" sz="2400" i="1" smtClean="0">
                        <a:solidFill>
                          <a:schemeClr val="tx1"/>
                        </a:solidFill>
                        <a:latin typeface="Cambria Math"/>
                        <a:ea typeface="Cambria Math"/>
                      </a:rPr>
                      <m:t>∙</m:t>
                    </m:r>
                    <m:r>
                      <a:rPr lang="en-US" sz="2400" b="0" i="1" smtClean="0">
                        <a:solidFill>
                          <a:schemeClr val="tx1"/>
                        </a:solidFill>
                        <a:latin typeface="Cambria Math"/>
                        <a:ea typeface="Cambria Math"/>
                      </a:rPr>
                      <m:t>0</m:t>
                    </m:r>
                  </m:oMath>
                </a14:m>
                <a:r>
                  <a:rPr lang="en-US" sz="2400" dirty="0">
                    <a:solidFill>
                      <a:schemeClr val="tx1"/>
                    </a:solidFill>
                  </a:rPr>
                  <a:t> </a:t>
                </a:r>
                <a14:m>
                  <m:oMath xmlns:m="http://schemas.openxmlformats.org/officeDocument/2006/math">
                    <m:r>
                      <a:rPr lang="en-US" sz="2400">
                        <a:solidFill>
                          <a:schemeClr val="tx1"/>
                        </a:solidFill>
                        <a:latin typeface="Cambria Math" panose="02040503050406030204" pitchFamily="18" charset="0"/>
                      </a:rPr>
                      <m:t>+</m:t>
                    </m:r>
                    <m:sSub>
                      <m:sSubPr>
                        <m:ctrlPr>
                          <a:rPr lang="en-US" sz="2400" i="1">
                            <a:solidFill>
                              <a:schemeClr val="tx1"/>
                            </a:solidFill>
                            <a:latin typeface="Cambria Math" panose="02040503050406030204" pitchFamily="18" charset="0"/>
                          </a:rPr>
                        </m:ctrlPr>
                      </m:sSubPr>
                      <m:e>
                        <m:acc>
                          <m:accPr>
                            <m:chr m:val="̂"/>
                            <m:ctrlPr>
                              <a:rPr lang="en-US" sz="2400" i="1">
                                <a:solidFill>
                                  <a:schemeClr val="tx1"/>
                                </a:solidFill>
                                <a:latin typeface="Cambria Math" panose="02040503050406030204" pitchFamily="18" charset="0"/>
                              </a:rPr>
                            </m:ctrlPr>
                          </m:accPr>
                          <m:e>
                            <m:r>
                              <a:rPr lang="en-US" sz="2400">
                                <a:solidFill>
                                  <a:schemeClr val="tx1"/>
                                </a:solidFill>
                                <a:latin typeface="Cambria Math" panose="02040503050406030204" pitchFamily="18" charset="0"/>
                                <a:ea typeface="Cambria Math" panose="02040503050406030204" pitchFamily="18" charset="0"/>
                              </a:rPr>
                              <m:t>𝛽</m:t>
                            </m:r>
                          </m:e>
                        </m:acc>
                      </m:e>
                      <m:sub>
                        <m:r>
                          <a:rPr lang="en-US" sz="2400" i="1">
                            <a:solidFill>
                              <a:schemeClr val="tx1"/>
                            </a:solidFill>
                            <a:latin typeface="Cambria Math" panose="02040503050406030204" pitchFamily="18" charset="0"/>
                            <a:ea typeface="Cambria Math" panose="02040503050406030204" pitchFamily="18" charset="0"/>
                          </a:rPr>
                          <m:t>2</m:t>
                        </m:r>
                      </m:sub>
                    </m:sSub>
                    <m:sSub>
                      <m:sSubPr>
                        <m:ctrlPr>
                          <a:rPr lang="en-US" sz="2400" i="1" dirty="0">
                            <a:solidFill>
                              <a:schemeClr val="tx1"/>
                            </a:solidFill>
                            <a:latin typeface="Cambria Math" panose="02040503050406030204" pitchFamily="18" charset="0"/>
                          </a:rPr>
                        </m:ctrlPr>
                      </m:sSubPr>
                      <m:e>
                        <m:r>
                          <a:rPr lang="en-US" sz="2400" i="1" dirty="0">
                            <a:solidFill>
                              <a:schemeClr val="tx1"/>
                            </a:solidFill>
                            <a:latin typeface="Cambria Math" panose="02040503050406030204" pitchFamily="18" charset="0"/>
                          </a:rPr>
                          <m:t>𝑥</m:t>
                        </m:r>
                      </m:e>
                      <m:sub>
                        <m:r>
                          <a:rPr lang="en-US" sz="2400" i="1" dirty="0">
                            <a:solidFill>
                              <a:schemeClr val="tx1"/>
                            </a:solidFill>
                            <a:latin typeface="Cambria Math" panose="02040503050406030204" pitchFamily="18" charset="0"/>
                          </a:rPr>
                          <m:t>2</m:t>
                        </m:r>
                      </m:sub>
                    </m:sSub>
                    <m:r>
                      <a:rPr lang="en-US" sz="2400" b="0" i="1" dirty="0" smtClean="0">
                        <a:solidFill>
                          <a:schemeClr val="tx1"/>
                        </a:solidFill>
                        <a:latin typeface="Cambria Math" panose="02040503050406030204" pitchFamily="18" charset="0"/>
                      </a:rPr>
                      <m:t>+</m:t>
                    </m:r>
                    <m:r>
                      <a:rPr lang="en-US" sz="2400">
                        <a:solidFill>
                          <a:schemeClr val="tx1"/>
                        </a:solidFill>
                        <a:latin typeface="Cambria Math" panose="02040503050406030204" pitchFamily="18" charset="0"/>
                      </a:rPr>
                      <m:t>…+</m:t>
                    </m:r>
                    <m:sSub>
                      <m:sSubPr>
                        <m:ctrlPr>
                          <a:rPr lang="en-US" sz="2400" i="1">
                            <a:solidFill>
                              <a:schemeClr val="tx1"/>
                            </a:solidFill>
                            <a:latin typeface="Cambria Math" panose="02040503050406030204" pitchFamily="18" charset="0"/>
                          </a:rPr>
                        </m:ctrlPr>
                      </m:sSubPr>
                      <m:e>
                        <m:acc>
                          <m:accPr>
                            <m:chr m:val="̂"/>
                            <m:ctrlPr>
                              <a:rPr lang="en-US" sz="2400" i="1">
                                <a:solidFill>
                                  <a:schemeClr val="tx1"/>
                                </a:solidFill>
                                <a:latin typeface="Cambria Math" panose="02040503050406030204" pitchFamily="18" charset="0"/>
                              </a:rPr>
                            </m:ctrlPr>
                          </m:accPr>
                          <m:e>
                            <m:r>
                              <a:rPr lang="en-US" sz="2400">
                                <a:solidFill>
                                  <a:schemeClr val="tx1"/>
                                </a:solidFill>
                                <a:latin typeface="Cambria Math" panose="02040503050406030204" pitchFamily="18" charset="0"/>
                                <a:ea typeface="Cambria Math" panose="02040503050406030204" pitchFamily="18" charset="0"/>
                              </a:rPr>
                              <m:t>𝛽</m:t>
                            </m:r>
                          </m:e>
                        </m:acc>
                      </m:e>
                      <m:sub>
                        <m:r>
                          <a:rPr lang="en-US" sz="2400">
                            <a:solidFill>
                              <a:schemeClr val="tx1"/>
                            </a:solidFill>
                            <a:latin typeface="Cambria Math" panose="02040503050406030204" pitchFamily="18" charset="0"/>
                            <a:ea typeface="Cambria Math" panose="02040503050406030204" pitchFamily="18" charset="0"/>
                          </a:rPr>
                          <m:t>𝑘</m:t>
                        </m:r>
                      </m:sub>
                    </m:sSub>
                    <m:sSub>
                      <m:sSubPr>
                        <m:ctrlPr>
                          <a:rPr lang="en-US" sz="2400" i="1" dirty="0">
                            <a:solidFill>
                              <a:schemeClr val="tx1"/>
                            </a:solidFill>
                            <a:latin typeface="Cambria Math" panose="02040503050406030204" pitchFamily="18" charset="0"/>
                          </a:rPr>
                        </m:ctrlPr>
                      </m:sSubPr>
                      <m:e>
                        <m:r>
                          <a:rPr lang="en-US" sz="2400" i="1" dirty="0">
                            <a:solidFill>
                              <a:schemeClr val="tx1"/>
                            </a:solidFill>
                            <a:latin typeface="Cambria Math" panose="02040503050406030204" pitchFamily="18" charset="0"/>
                          </a:rPr>
                          <m:t>𝑥</m:t>
                        </m:r>
                      </m:e>
                      <m:sub>
                        <m:r>
                          <a:rPr lang="en-US" sz="2400" b="0" i="1" dirty="0" smtClean="0">
                            <a:solidFill>
                              <a:schemeClr val="tx1"/>
                            </a:solidFill>
                            <a:latin typeface="Cambria Math" panose="02040503050406030204" pitchFamily="18" charset="0"/>
                          </a:rPr>
                          <m:t>𝑘</m:t>
                        </m:r>
                      </m:sub>
                    </m:sSub>
                  </m:oMath>
                </a14:m>
                <a:r>
                  <a:rPr lang="en-US" sz="2400" i="0" dirty="0">
                    <a:solidFill>
                      <a:schemeClr val="tx1"/>
                    </a:solidFill>
                  </a:rPr>
                  <a:t>) = </a:t>
                </a:r>
                <a14:m>
                  <m:oMath xmlns:m="http://schemas.openxmlformats.org/officeDocument/2006/math">
                    <m:sSub>
                      <m:sSubPr>
                        <m:ctrlPr>
                          <a:rPr lang="en-US" sz="2400" i="1">
                            <a:solidFill>
                              <a:schemeClr val="tx1"/>
                            </a:solidFill>
                            <a:latin typeface="Cambria Math" panose="02040503050406030204" pitchFamily="18" charset="0"/>
                          </a:rPr>
                        </m:ctrlPr>
                      </m:sSubPr>
                      <m:e>
                        <m:acc>
                          <m:accPr>
                            <m:chr m:val="̂"/>
                            <m:ctrlPr>
                              <a:rPr lang="en-US" sz="2400" i="1">
                                <a:solidFill>
                                  <a:schemeClr val="tx1"/>
                                </a:solidFill>
                                <a:latin typeface="Cambria Math" panose="02040503050406030204" pitchFamily="18" charset="0"/>
                              </a:rPr>
                            </m:ctrlPr>
                          </m:accPr>
                          <m:e>
                            <m:r>
                              <a:rPr lang="en-US" sz="2400">
                                <a:solidFill>
                                  <a:schemeClr val="tx1"/>
                                </a:solidFill>
                                <a:latin typeface="Cambria Math" panose="02040503050406030204" pitchFamily="18" charset="0"/>
                                <a:ea typeface="Cambria Math" panose="02040503050406030204" pitchFamily="18" charset="0"/>
                              </a:rPr>
                              <m:t>𝛽</m:t>
                            </m:r>
                          </m:e>
                        </m:acc>
                      </m:e>
                      <m:sub>
                        <m:r>
                          <a:rPr lang="en-US" sz="2400">
                            <a:solidFill>
                              <a:schemeClr val="tx1"/>
                            </a:solidFill>
                            <a:latin typeface="Cambria Math" panose="02040503050406030204" pitchFamily="18" charset="0"/>
                          </a:rPr>
                          <m:t>1</m:t>
                        </m:r>
                      </m:sub>
                    </m:sSub>
                  </m:oMath>
                </a14:m>
                <a:r>
                  <a:rPr lang="en-US" sz="2400" i="0" dirty="0">
                    <a:solidFill>
                      <a:schemeClr val="tx1"/>
                    </a:solidFill>
                  </a:rPr>
                  <a:t>.</a:t>
                </a:r>
              </a:p>
              <a:p>
                <a:pPr algn="l"/>
                <a:endParaRPr lang="en-US" sz="2600" dirty="0">
                  <a:solidFill>
                    <a:schemeClr val="tx1"/>
                  </a:solidFill>
                </a:endParaRPr>
              </a:p>
            </p:txBody>
          </p:sp>
        </mc:Choice>
        <mc:Fallback xmlns="">
          <p:sp>
            <p:nvSpPr>
              <p:cNvPr id="3" name="Subtitle 2">
                <a:extLst>
                  <a:ext uri="{FF2B5EF4-FFF2-40B4-BE49-F238E27FC236}">
                    <a16:creationId xmlns:a16="http://schemas.microsoft.com/office/drawing/2014/main" id="{937977FE-7060-4554-8802-D380BB4E77D1}"/>
                  </a:ext>
                </a:extLst>
              </p:cNvPr>
              <p:cNvSpPr>
                <a:spLocks noGrp="1" noRot="1" noChangeAspect="1" noMove="1" noResize="1" noEditPoints="1" noAdjustHandles="1" noChangeArrowheads="1" noChangeShapeType="1" noTextEdit="1"/>
              </p:cNvSpPr>
              <p:nvPr>
                <p:ph type="subTitle" idx="1"/>
              </p:nvPr>
            </p:nvSpPr>
            <p:spPr>
              <a:xfrm>
                <a:off x="732817" y="1318848"/>
                <a:ext cx="11519126" cy="4587830"/>
              </a:xfrm>
              <a:blipFill>
                <a:blip r:embed="rId2"/>
                <a:stretch>
                  <a:fillRect l="-794" t="-1062" b="-1461"/>
                </a:stretch>
              </a:blipFill>
            </p:spPr>
            <p:txBody>
              <a:bodyPr/>
              <a:lstStyle/>
              <a:p>
                <a:r>
                  <a:rPr lang="en-US">
                    <a:noFill/>
                  </a:rPr>
                  <a:t> </a:t>
                </a:r>
              </a:p>
            </p:txBody>
          </p:sp>
        </mc:Fallback>
      </mc:AlternateContent>
      <p:sp>
        <p:nvSpPr>
          <p:cNvPr id="6" name="Title 1">
            <a:extLst>
              <a:ext uri="{FF2B5EF4-FFF2-40B4-BE49-F238E27FC236}">
                <a16:creationId xmlns:a16="http://schemas.microsoft.com/office/drawing/2014/main" id="{720DB60B-D44E-469C-B487-1D30FF664CFE}"/>
              </a:ext>
            </a:extLst>
          </p:cNvPr>
          <p:cNvSpPr txBox="1">
            <a:spLocks/>
          </p:cNvSpPr>
          <p:nvPr/>
        </p:nvSpPr>
        <p:spPr>
          <a:xfrm>
            <a:off x="1650943" y="311304"/>
            <a:ext cx="8639105" cy="700631"/>
          </a:xfrm>
          <a:prstGeom prst="rect">
            <a:avLst/>
          </a:prstGeom>
          <a:effectLst/>
        </p:spPr>
        <p:txBody>
          <a:bodyPr vert="horz" lIns="91440" tIns="45720" rIns="91440" bIns="45720" rtlCol="0" anchor="b">
            <a:normAutofit/>
          </a:bodyPr>
          <a:lstStyle>
            <a:lvl1pPr algn="l" defTabSz="457200" rtl="0" eaLnBrk="1" latinLnBrk="0" hangingPunct="1">
              <a:spcBef>
                <a:spcPct val="0"/>
              </a:spcBef>
              <a:buNone/>
              <a:defRPr sz="48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200" dirty="0"/>
              <a:t>GENERAL Linear regression: Overview (cont.)</a:t>
            </a:r>
          </a:p>
        </p:txBody>
      </p:sp>
      <p:pic>
        <p:nvPicPr>
          <p:cNvPr id="5" name="Picture 4">
            <a:extLst>
              <a:ext uri="{FF2B5EF4-FFF2-40B4-BE49-F238E27FC236}">
                <a16:creationId xmlns:a16="http://schemas.microsoft.com/office/drawing/2014/main" id="{B434112F-1CCD-456C-9435-0082192A7A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0708" y="1037168"/>
            <a:ext cx="10349837" cy="120423"/>
          </a:xfrm>
          <a:prstGeom prst="rect">
            <a:avLst/>
          </a:prstGeom>
        </p:spPr>
      </p:pic>
      <p:pic>
        <p:nvPicPr>
          <p:cNvPr id="8" name="Picture 7">
            <a:extLst>
              <a:ext uri="{FF2B5EF4-FFF2-40B4-BE49-F238E27FC236}">
                <a16:creationId xmlns:a16="http://schemas.microsoft.com/office/drawing/2014/main" id="{7029448B-F8B1-49E6-A533-9019DC01803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93272" y="6034969"/>
            <a:ext cx="617273" cy="823031"/>
          </a:xfrm>
          <a:prstGeom prst="rect">
            <a:avLst/>
          </a:prstGeom>
        </p:spPr>
      </p:pic>
      <p:sp>
        <p:nvSpPr>
          <p:cNvPr id="9" name="Slide Number Placeholder 3">
            <a:extLst>
              <a:ext uri="{FF2B5EF4-FFF2-40B4-BE49-F238E27FC236}">
                <a16:creationId xmlns:a16="http://schemas.microsoft.com/office/drawing/2014/main" id="{75A98ECF-56A2-47A5-9D50-5936007AD590}"/>
              </a:ext>
            </a:extLst>
          </p:cNvPr>
          <p:cNvSpPr>
            <a:spLocks noGrp="1"/>
          </p:cNvSpPr>
          <p:nvPr>
            <p:ph type="sldNum" sz="quarter" idx="12"/>
          </p:nvPr>
        </p:nvSpPr>
        <p:spPr>
          <a:xfrm>
            <a:off x="10870065" y="6081483"/>
            <a:ext cx="463685" cy="569779"/>
          </a:xfrm>
        </p:spPr>
        <p:txBody>
          <a:bodyPr/>
          <a:lstStyle/>
          <a:p>
            <a:pPr algn="ctr"/>
            <a:fld id="{3A98EE3D-8CD1-4C3F-BD1C-C98C9596463C}" type="slidenum">
              <a:rPr lang="en-US" sz="2600" smtClean="0">
                <a:solidFill>
                  <a:schemeClr val="bg1"/>
                </a:solidFill>
              </a:rPr>
              <a:pPr algn="ctr"/>
              <a:t>6</a:t>
            </a:fld>
            <a:endParaRPr lang="en-US" sz="2600" dirty="0">
              <a:solidFill>
                <a:schemeClr val="bg1"/>
              </a:solidFill>
            </a:endParaRPr>
          </a:p>
        </p:txBody>
      </p:sp>
      <p:pic>
        <p:nvPicPr>
          <p:cNvPr id="10" name="Picture 9">
            <a:extLst>
              <a:ext uri="{FF2B5EF4-FFF2-40B4-BE49-F238E27FC236}">
                <a16:creationId xmlns:a16="http://schemas.microsoft.com/office/drawing/2014/main" id="{73978975-F9C0-4AFA-8370-DFC26F1CA9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1060707" y="6182240"/>
            <a:ext cx="9308977" cy="108312"/>
          </a:xfrm>
          <a:prstGeom prst="rect">
            <a:avLst/>
          </a:prstGeom>
        </p:spPr>
      </p:pic>
    </p:spTree>
    <p:extLst>
      <p:ext uri="{BB962C8B-B14F-4D97-AF65-F5344CB8AC3E}">
        <p14:creationId xmlns:p14="http://schemas.microsoft.com/office/powerpoint/2010/main" val="392912145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Subtitle 2">
                <a:extLst>
                  <a:ext uri="{FF2B5EF4-FFF2-40B4-BE49-F238E27FC236}">
                    <a16:creationId xmlns:a16="http://schemas.microsoft.com/office/drawing/2014/main" id="{937977FE-7060-4554-8802-D380BB4E77D1}"/>
                  </a:ext>
                </a:extLst>
              </p:cNvPr>
              <p:cNvSpPr>
                <a:spLocks noGrp="1"/>
              </p:cNvSpPr>
              <p:nvPr>
                <p:ph type="subTitle" idx="1"/>
              </p:nvPr>
            </p:nvSpPr>
            <p:spPr>
              <a:xfrm>
                <a:off x="781456" y="1216184"/>
                <a:ext cx="11501163" cy="5237067"/>
              </a:xfrm>
            </p:spPr>
            <p:txBody>
              <a:bodyPr>
                <a:normAutofit/>
              </a:bodyPr>
              <a:lstStyle/>
              <a:p>
                <a:pPr marL="285750" indent="-285750">
                  <a:buFont typeface="Wingdings" panose="05000000000000000000" pitchFamily="2" charset="2"/>
                  <a:buChar char="q"/>
                </a:pPr>
                <a:endParaRPr lang="en-US" sz="800" dirty="0">
                  <a:solidFill>
                    <a:schemeClr val="tx1"/>
                  </a:solidFill>
                </a:endParaRPr>
              </a:p>
              <a:p>
                <a:pPr marL="285750" indent="-285750" algn="l">
                  <a:buClr>
                    <a:srgbClr val="7030A0"/>
                  </a:buClr>
                  <a:buFont typeface="Wingdings" panose="05000000000000000000" pitchFamily="2" charset="2"/>
                  <a:buChar char="q"/>
                </a:pPr>
                <a:r>
                  <a:rPr lang="en-US" sz="2800" dirty="0">
                    <a:solidFill>
                      <a:schemeClr val="tx1"/>
                    </a:solidFill>
                  </a:rPr>
                  <a:t>   Interpretation of estimated regression coefficients:</a:t>
                </a:r>
              </a:p>
              <a:p>
                <a:pPr algn="l"/>
                <a:endParaRPr lang="en-US" sz="1000" dirty="0">
                  <a:solidFill>
                    <a:schemeClr val="tx1"/>
                  </a:solidFill>
                </a:endParaRPr>
              </a:p>
              <a:p>
                <a:pPr algn="l"/>
                <a:r>
                  <a:rPr lang="en-US" sz="2400" dirty="0">
                    <a:solidFill>
                      <a:schemeClr val="tx1"/>
                    </a:solidFill>
                  </a:rPr>
                  <a:t>   </a:t>
                </a:r>
                <a:r>
                  <a:rPr lang="en-US" sz="2400" dirty="0">
                    <a:solidFill>
                      <a:schemeClr val="tx1"/>
                    </a:solidFill>
                    <a:latin typeface="Segoe UI"/>
                    <a:ea typeface="Segoe UI"/>
                    <a:cs typeface="Segoe UI"/>
                  </a:rPr>
                  <a:t>●   </a:t>
                </a:r>
                <a:r>
                  <a:rPr lang="en-US" sz="2600" dirty="0">
                    <a:solidFill>
                      <a:schemeClr val="tx1"/>
                    </a:solidFill>
                  </a:rPr>
                  <a:t>The estimated odds of not smoking for people in excellent health is </a:t>
                </a:r>
              </a:p>
              <a:p>
                <a:pPr algn="l"/>
                <a:r>
                  <a:rPr lang="en-US" sz="2600" b="0" dirty="0">
                    <a:solidFill>
                      <a:schemeClr val="tx1"/>
                    </a:solidFill>
                  </a:rPr>
                  <a:t>         </a:t>
                </a:r>
                <a14:m>
                  <m:oMath xmlns:m="http://schemas.openxmlformats.org/officeDocument/2006/math">
                    <m:func>
                      <m:funcPr>
                        <m:ctrlPr>
                          <a:rPr lang="en-US" sz="2600" b="0" i="1" dirty="0" smtClean="0">
                            <a:solidFill>
                              <a:schemeClr val="tx1"/>
                            </a:solidFill>
                            <a:latin typeface="Cambria Math" panose="02040503050406030204" pitchFamily="18" charset="0"/>
                          </a:rPr>
                        </m:ctrlPr>
                      </m:funcPr>
                      <m:fName>
                        <m:r>
                          <m:rPr>
                            <m:sty m:val="p"/>
                          </m:rPr>
                          <a:rPr lang="en-US" sz="2600" b="0" i="0" dirty="0" smtClean="0">
                            <a:solidFill>
                              <a:schemeClr val="tx1"/>
                            </a:solidFill>
                            <a:latin typeface="Cambria Math" panose="02040503050406030204" pitchFamily="18" charset="0"/>
                          </a:rPr>
                          <m:t>exp</m:t>
                        </m:r>
                      </m:fName>
                      <m:e>
                        <m:d>
                          <m:dPr>
                            <m:ctrlPr>
                              <a:rPr lang="en-US" sz="2600" b="0" i="1" dirty="0" smtClean="0">
                                <a:solidFill>
                                  <a:schemeClr val="tx1"/>
                                </a:solidFill>
                                <a:latin typeface="Cambria Math" panose="02040503050406030204" pitchFamily="18" charset="0"/>
                              </a:rPr>
                            </m:ctrlPr>
                          </m:dPr>
                          <m:e>
                            <m:r>
                              <m:rPr>
                                <m:nor/>
                              </m:rPr>
                              <a:rPr lang="en-US" sz="2600" dirty="0">
                                <a:solidFill>
                                  <a:schemeClr val="tx1"/>
                                </a:solidFill>
                              </a:rPr>
                              <m:t>4.9195</m:t>
                            </m:r>
                          </m:e>
                        </m:d>
                        <m:r>
                          <a:rPr lang="en-US" sz="2600" b="0" i="1" dirty="0" smtClean="0">
                            <a:solidFill>
                              <a:schemeClr val="tx1"/>
                            </a:solidFill>
                            <a:latin typeface="Cambria Math" panose="02040503050406030204" pitchFamily="18" charset="0"/>
                            <a:ea typeface="Cambria Math" panose="02040503050406030204" pitchFamily="18" charset="0"/>
                          </a:rPr>
                          <m:t>∙</m:t>
                        </m:r>
                      </m:e>
                    </m:func>
                    <m:r>
                      <a:rPr lang="en-US" sz="2600" i="1" dirty="0" smtClean="0">
                        <a:solidFill>
                          <a:schemeClr val="tx1"/>
                        </a:solidFill>
                        <a:latin typeface="Cambria Math" panose="02040503050406030204" pitchFamily="18" charset="0"/>
                      </a:rPr>
                      <m:t>100</m:t>
                    </m:r>
                    <m:r>
                      <a:rPr lang="en-US" sz="2600" i="1" dirty="0">
                        <a:solidFill>
                          <a:schemeClr val="tx1"/>
                        </a:solidFill>
                        <a:latin typeface="Cambria Math" panose="02040503050406030204" pitchFamily="18" charset="0"/>
                      </a:rPr>
                      <m:t>% = 13,694.26% </m:t>
                    </m:r>
                  </m:oMath>
                </a14:m>
                <a:r>
                  <a:rPr lang="en-US" sz="2600" dirty="0">
                    <a:solidFill>
                      <a:schemeClr val="tx1"/>
                    </a:solidFill>
                  </a:rPr>
                  <a:t>of those for people in good health.</a:t>
                </a:r>
              </a:p>
              <a:p>
                <a:pPr algn="l"/>
                <a:r>
                  <a:rPr lang="en-US" sz="2600" dirty="0">
                    <a:solidFill>
                      <a:schemeClr val="tx1"/>
                    </a:solidFill>
                  </a:rPr>
                  <a:t>   </a:t>
                </a:r>
                <a:r>
                  <a:rPr lang="en-US" sz="2600" dirty="0">
                    <a:solidFill>
                      <a:schemeClr val="tx1"/>
                    </a:solidFill>
                    <a:latin typeface="Segoe UI"/>
                    <a:ea typeface="Segoe UI"/>
                    <a:cs typeface="Segoe UI"/>
                  </a:rPr>
                  <a:t>●   </a:t>
                </a:r>
                <a:r>
                  <a:rPr lang="en-US" sz="2600" dirty="0">
                    <a:solidFill>
                      <a:schemeClr val="tx1"/>
                    </a:solidFill>
                  </a:rPr>
                  <a:t>As age increases by one year, the estimated average number of cigarettes </a:t>
                </a:r>
              </a:p>
              <a:p>
                <a:pPr algn="l"/>
                <a:r>
                  <a:rPr lang="en-US" sz="2600" dirty="0">
                    <a:solidFill>
                      <a:schemeClr val="tx1"/>
                    </a:solidFill>
                  </a:rPr>
                  <a:t>          smoked in a day increases by </a:t>
                </a:r>
                <a14:m>
                  <m:oMath xmlns:m="http://schemas.openxmlformats.org/officeDocument/2006/math">
                    <m:r>
                      <a:rPr lang="en-US" sz="2600" i="1" dirty="0" smtClean="0">
                        <a:solidFill>
                          <a:schemeClr val="tx1"/>
                        </a:solidFill>
                        <a:latin typeface="Cambria Math" panose="02040503050406030204" pitchFamily="18" charset="0"/>
                      </a:rPr>
                      <m:t>(</m:t>
                    </m:r>
                    <m:r>
                      <m:rPr>
                        <m:sty m:val="p"/>
                      </m:rPr>
                      <a:rPr lang="en-US" sz="2600" i="1" dirty="0" smtClean="0">
                        <a:solidFill>
                          <a:schemeClr val="tx1"/>
                        </a:solidFill>
                        <a:latin typeface="Cambria Math" panose="02040503050406030204" pitchFamily="18" charset="0"/>
                      </a:rPr>
                      <m:t>exp</m:t>
                    </m:r>
                    <m:r>
                      <a:rPr lang="en-US" sz="2600" i="1" dirty="0" smtClean="0">
                        <a:solidFill>
                          <a:schemeClr val="tx1"/>
                        </a:solidFill>
                        <a:latin typeface="Cambria Math" panose="02040503050406030204" pitchFamily="18" charset="0"/>
                      </a:rPr>
                      <m:t>⁡(0.0186)−1) · 100% =1.88%.</m:t>
                    </m:r>
                  </m:oMath>
                </a14:m>
                <a:endParaRPr lang="en-US" sz="2600" dirty="0">
                  <a:solidFill>
                    <a:schemeClr val="tx1"/>
                  </a:solidFill>
                </a:endParaRPr>
              </a:p>
              <a:p>
                <a:pPr algn="l"/>
                <a:r>
                  <a:rPr lang="en-US" sz="2600" dirty="0">
                    <a:solidFill>
                      <a:schemeClr val="tx1"/>
                    </a:solidFill>
                  </a:rPr>
                  <a:t>    </a:t>
                </a:r>
                <a:r>
                  <a:rPr lang="en-US" sz="2600" dirty="0">
                    <a:solidFill>
                      <a:schemeClr val="tx1"/>
                    </a:solidFill>
                    <a:latin typeface="Segoe UI"/>
                    <a:ea typeface="Segoe UI"/>
                    <a:cs typeface="Segoe UI"/>
                  </a:rPr>
                  <a:t>●</a:t>
                </a:r>
                <a:r>
                  <a:rPr lang="en-US" sz="2600" dirty="0">
                    <a:solidFill>
                      <a:schemeClr val="tx1"/>
                    </a:solidFill>
                  </a:rPr>
                  <a:t>   The estimated average number of cigarettes smoked in a day by men is </a:t>
                </a:r>
              </a:p>
              <a:p>
                <a:pPr algn="l"/>
                <a:r>
                  <a:rPr lang="en-US" sz="2600" dirty="0">
                    <a:solidFill>
                      <a:schemeClr val="tx1"/>
                    </a:solidFill>
                  </a:rPr>
                  <a:t>          </a:t>
                </a:r>
                <a14:m>
                  <m:oMath xmlns:m="http://schemas.openxmlformats.org/officeDocument/2006/math">
                    <m:r>
                      <m:rPr>
                        <m:sty m:val="p"/>
                      </m:rPr>
                      <a:rPr lang="en-US" sz="2600" i="1" dirty="0" smtClean="0">
                        <a:solidFill>
                          <a:schemeClr val="tx1"/>
                        </a:solidFill>
                        <a:latin typeface="Cambria Math" panose="02040503050406030204" pitchFamily="18" charset="0"/>
                      </a:rPr>
                      <m:t>exp</m:t>
                    </m:r>
                    <m:r>
                      <a:rPr lang="en-US" sz="2600" i="1" dirty="0">
                        <a:solidFill>
                          <a:schemeClr val="tx1"/>
                        </a:solidFill>
                        <a:latin typeface="Cambria Math" panose="02040503050406030204" pitchFamily="18" charset="0"/>
                      </a:rPr>
                      <m:t>⁡</m:t>
                    </m:r>
                    <m:r>
                      <a:rPr lang="en-US" sz="2600" b="0" i="1" dirty="0" smtClean="0">
                        <a:solidFill>
                          <a:schemeClr val="tx1"/>
                        </a:solidFill>
                        <a:latin typeface="Cambria Math" panose="02040503050406030204" pitchFamily="18" charset="0"/>
                      </a:rPr>
                      <m:t>(</m:t>
                    </m:r>
                    <m:r>
                      <a:rPr lang="en-US" sz="2600" i="1" dirty="0">
                        <a:solidFill>
                          <a:schemeClr val="tx1"/>
                        </a:solidFill>
                        <a:latin typeface="Cambria Math" panose="02040503050406030204" pitchFamily="18" charset="0"/>
                      </a:rPr>
                      <m:t>0.7268</m:t>
                    </m:r>
                    <m:r>
                      <a:rPr lang="en-US" sz="2600" b="0" i="1" dirty="0" smtClean="0">
                        <a:solidFill>
                          <a:schemeClr val="tx1"/>
                        </a:solidFill>
                        <a:latin typeface="Cambria Math" panose="02040503050406030204" pitchFamily="18" charset="0"/>
                      </a:rPr>
                      <m:t>)</m:t>
                    </m:r>
                    <m:r>
                      <a:rPr lang="en-US" sz="2600" i="1" dirty="0">
                        <a:solidFill>
                          <a:schemeClr val="tx1"/>
                        </a:solidFill>
                        <a:latin typeface="Cambria Math" panose="02040503050406030204" pitchFamily="18" charset="0"/>
                      </a:rPr>
                      <m:t>·100% = 206.85% </m:t>
                    </m:r>
                  </m:oMath>
                </a14:m>
                <a:r>
                  <a:rPr lang="en-US" sz="2600" dirty="0">
                    <a:solidFill>
                      <a:schemeClr val="tx1"/>
                    </a:solidFill>
                  </a:rPr>
                  <a:t>of that by women.</a:t>
                </a:r>
              </a:p>
              <a:p>
                <a:pPr marL="285750" indent="-285750" algn="l">
                  <a:buFont typeface="Arial" panose="020B0604020202020204" pitchFamily="34" charset="0"/>
                  <a:buChar char="•"/>
                </a:pPr>
                <a:endParaRPr lang="en-US" sz="2200" dirty="0">
                  <a:solidFill>
                    <a:schemeClr val="tx1"/>
                  </a:solidFill>
                </a:endParaRPr>
              </a:p>
              <a:p>
                <a:pPr marL="342900" indent="-342900">
                  <a:buFont typeface="Wingdings" panose="05000000000000000000" pitchFamily="2" charset="2"/>
                  <a:buChar char="q"/>
                </a:pPr>
                <a:endParaRPr lang="en-US" sz="1700" dirty="0"/>
              </a:p>
              <a:p>
                <a:endParaRPr lang="en-US" sz="1700" dirty="0"/>
              </a:p>
              <a:p>
                <a:endParaRPr lang="en-US" sz="1700" b="0" dirty="0"/>
              </a:p>
              <a:p>
                <a:endParaRPr lang="en-US" sz="1600" i="1" dirty="0"/>
              </a:p>
              <a:p>
                <a:endParaRPr lang="en-US" sz="1600" i="1" dirty="0"/>
              </a:p>
              <a:p>
                <a:endParaRPr lang="en-US" sz="1600" i="1" dirty="0"/>
              </a:p>
              <a:p>
                <a:endParaRPr lang="en-US" sz="1600" i="1" dirty="0"/>
              </a:p>
              <a:p>
                <a:endParaRPr lang="en-US" sz="1600" i="1" dirty="0"/>
              </a:p>
              <a:p>
                <a:endParaRPr lang="en-US" sz="1600" i="1" dirty="0"/>
              </a:p>
              <a:p>
                <a:endParaRPr lang="en-US" sz="1600" i="1" dirty="0"/>
              </a:p>
              <a:p>
                <a:endParaRPr lang="en-US" sz="1600" i="1" dirty="0"/>
              </a:p>
              <a:p>
                <a:endParaRPr lang="en-US" sz="1600" i="1" dirty="0"/>
              </a:p>
              <a:p>
                <a:endParaRPr lang="en-US" sz="1700" i="1" dirty="0"/>
              </a:p>
              <a:p>
                <a:endParaRPr lang="en-US" sz="1600" dirty="0">
                  <a:solidFill>
                    <a:schemeClr val="bg2">
                      <a:lumMod val="75000"/>
                    </a:schemeClr>
                  </a:solidFill>
                </a:endParaRPr>
              </a:p>
            </p:txBody>
          </p:sp>
        </mc:Choice>
        <mc:Fallback xmlns="">
          <p:sp>
            <p:nvSpPr>
              <p:cNvPr id="3" name="Subtitle 2">
                <a:extLst>
                  <a:ext uri="{FF2B5EF4-FFF2-40B4-BE49-F238E27FC236}">
                    <a16:creationId xmlns:a16="http://schemas.microsoft.com/office/drawing/2014/main" id="{937977FE-7060-4554-8802-D380BB4E77D1}"/>
                  </a:ext>
                </a:extLst>
              </p:cNvPr>
              <p:cNvSpPr>
                <a:spLocks noGrp="1" noRot="1" noChangeAspect="1" noMove="1" noResize="1" noEditPoints="1" noAdjustHandles="1" noChangeArrowheads="1" noChangeShapeType="1" noTextEdit="1"/>
              </p:cNvSpPr>
              <p:nvPr>
                <p:ph type="subTitle" idx="1"/>
              </p:nvPr>
            </p:nvSpPr>
            <p:spPr>
              <a:xfrm>
                <a:off x="781456" y="1216184"/>
                <a:ext cx="11501163" cy="5237067"/>
              </a:xfrm>
              <a:blipFill>
                <a:blip r:embed="rId2"/>
                <a:stretch>
                  <a:fillRect l="-901"/>
                </a:stretch>
              </a:blipFill>
            </p:spPr>
            <p:txBody>
              <a:bodyPr/>
              <a:lstStyle/>
              <a:p>
                <a:r>
                  <a:rPr lang="en-US">
                    <a:noFill/>
                  </a:rPr>
                  <a:t> </a:t>
                </a:r>
              </a:p>
            </p:txBody>
          </p:sp>
        </mc:Fallback>
      </mc:AlternateContent>
      <p:sp>
        <p:nvSpPr>
          <p:cNvPr id="5" name="Title 1">
            <a:extLst>
              <a:ext uri="{FF2B5EF4-FFF2-40B4-BE49-F238E27FC236}">
                <a16:creationId xmlns:a16="http://schemas.microsoft.com/office/drawing/2014/main" id="{8FDE2D6A-EB0F-4F67-8847-35AECB8A3F6B}"/>
              </a:ext>
            </a:extLst>
          </p:cNvPr>
          <p:cNvSpPr txBox="1">
            <a:spLocks/>
          </p:cNvSpPr>
          <p:nvPr/>
        </p:nvSpPr>
        <p:spPr>
          <a:xfrm>
            <a:off x="834060" y="406039"/>
            <a:ext cx="10527128" cy="804481"/>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400" dirty="0"/>
              <a:t>ZERO-INFLATED POISSON REGRESSION: EXAMPLE (CONT.)</a:t>
            </a:r>
          </a:p>
        </p:txBody>
      </p:sp>
      <p:pic>
        <p:nvPicPr>
          <p:cNvPr id="4" name="Picture 3">
            <a:extLst>
              <a:ext uri="{FF2B5EF4-FFF2-40B4-BE49-F238E27FC236}">
                <a16:creationId xmlns:a16="http://schemas.microsoft.com/office/drawing/2014/main" id="{A9F697F3-EDC4-46E9-84E3-653B3C35B9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983914" y="1123919"/>
            <a:ext cx="10349837" cy="120423"/>
          </a:xfrm>
          <a:prstGeom prst="rect">
            <a:avLst/>
          </a:prstGeom>
        </p:spPr>
      </p:pic>
      <p:pic>
        <p:nvPicPr>
          <p:cNvPr id="6" name="Picture 5">
            <a:extLst>
              <a:ext uri="{FF2B5EF4-FFF2-40B4-BE49-F238E27FC236}">
                <a16:creationId xmlns:a16="http://schemas.microsoft.com/office/drawing/2014/main" id="{B5AB95A9-6486-404E-8AD9-9D54B00EF8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0512" y="5614527"/>
            <a:ext cx="10349837" cy="120423"/>
          </a:xfrm>
          <a:prstGeom prst="rect">
            <a:avLst/>
          </a:prstGeom>
        </p:spPr>
      </p:pic>
      <p:pic>
        <p:nvPicPr>
          <p:cNvPr id="7" name="Picture 6">
            <a:extLst>
              <a:ext uri="{FF2B5EF4-FFF2-40B4-BE49-F238E27FC236}">
                <a16:creationId xmlns:a16="http://schemas.microsoft.com/office/drawing/2014/main" id="{CF799FB0-6C0D-4227-B174-B31AB79168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10154" y="6037529"/>
            <a:ext cx="700390" cy="823031"/>
          </a:xfrm>
          <a:prstGeom prst="rect">
            <a:avLst/>
          </a:prstGeom>
        </p:spPr>
      </p:pic>
      <p:sp>
        <p:nvSpPr>
          <p:cNvPr id="8" name="Slide Number Placeholder 3">
            <a:extLst>
              <a:ext uri="{FF2B5EF4-FFF2-40B4-BE49-F238E27FC236}">
                <a16:creationId xmlns:a16="http://schemas.microsoft.com/office/drawing/2014/main" id="{FD61A40E-DCB2-4751-904C-353C6603738A}"/>
              </a:ext>
            </a:extLst>
          </p:cNvPr>
          <p:cNvSpPr txBox="1">
            <a:spLocks/>
          </p:cNvSpPr>
          <p:nvPr/>
        </p:nvSpPr>
        <p:spPr>
          <a:xfrm>
            <a:off x="10807431" y="6081483"/>
            <a:ext cx="526320" cy="569779"/>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3A98EE3D-8CD1-4C3F-BD1C-C98C9596463C}" type="slidenum">
              <a:rPr lang="en-US" sz="2600" smtClean="0">
                <a:solidFill>
                  <a:schemeClr val="bg1"/>
                </a:solidFill>
              </a:rPr>
              <a:pPr algn="ctr"/>
              <a:t>60</a:t>
            </a:fld>
            <a:endParaRPr lang="en-US" sz="2600" dirty="0">
              <a:solidFill>
                <a:schemeClr val="bg1"/>
              </a:solidFill>
            </a:endParaRPr>
          </a:p>
        </p:txBody>
      </p:sp>
    </p:spTree>
    <p:extLst>
      <p:ext uri="{BB962C8B-B14F-4D97-AF65-F5344CB8AC3E}">
        <p14:creationId xmlns:p14="http://schemas.microsoft.com/office/powerpoint/2010/main" val="136615260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Subtitle 2">
                <a:extLst>
                  <a:ext uri="{FF2B5EF4-FFF2-40B4-BE49-F238E27FC236}">
                    <a16:creationId xmlns:a16="http://schemas.microsoft.com/office/drawing/2014/main" id="{937977FE-7060-4554-8802-D380BB4E77D1}"/>
                  </a:ext>
                </a:extLst>
              </p:cNvPr>
              <p:cNvSpPr>
                <a:spLocks noGrp="1"/>
              </p:cNvSpPr>
              <p:nvPr>
                <p:ph type="subTitle" idx="1"/>
              </p:nvPr>
            </p:nvSpPr>
            <p:spPr>
              <a:xfrm>
                <a:off x="781456" y="1285686"/>
                <a:ext cx="11501163" cy="5237067"/>
              </a:xfrm>
            </p:spPr>
            <p:txBody>
              <a:bodyPr>
                <a:normAutofit/>
              </a:bodyPr>
              <a:lstStyle/>
              <a:p>
                <a:pPr marL="342900" indent="-342900" algn="l">
                  <a:buClr>
                    <a:srgbClr val="7030A0"/>
                  </a:buClr>
                  <a:buFont typeface="Wingdings" panose="05000000000000000000" pitchFamily="2" charset="2"/>
                  <a:buChar char="q"/>
                </a:pPr>
                <a:r>
                  <a:rPr lang="en-US" sz="2600" dirty="0">
                    <a:solidFill>
                      <a:schemeClr val="tx1"/>
                    </a:solidFill>
                  </a:rPr>
                  <a:t>The predicted number of cigarettes smoked per day by a 50-year old male </a:t>
                </a:r>
              </a:p>
              <a:p>
                <a:pPr algn="l"/>
                <a:r>
                  <a:rPr lang="en-US" sz="2600" dirty="0">
                    <a:solidFill>
                      <a:schemeClr val="tx1"/>
                    </a:solidFill>
                  </a:rPr>
                  <a:t>     who is in good health is found as </a:t>
                </a:r>
              </a:p>
              <a:p>
                <a:pPr marL="342900" indent="-342900" algn="l">
                  <a:buFont typeface="Wingdings" panose="05000000000000000000" pitchFamily="2" charset="2"/>
                  <a:buChar char="q"/>
                </a:pPr>
                <a:endParaRPr lang="en-US" sz="2600" dirty="0">
                  <a:solidFill>
                    <a:schemeClr val="tx1"/>
                  </a:solidFill>
                </a:endParaRPr>
              </a:p>
              <a:p>
                <a:pPr algn="l"/>
                <a14:m>
                  <m:oMathPara xmlns:m="http://schemas.openxmlformats.org/officeDocument/2006/math">
                    <m:oMathParaPr>
                      <m:jc m:val="centerGroup"/>
                    </m:oMathParaPr>
                    <m:oMath xmlns:m="http://schemas.openxmlformats.org/officeDocument/2006/math">
                      <m:sSup>
                        <m:sSupPr>
                          <m:ctrlPr>
                            <a:rPr lang="en-US" sz="2200" i="1">
                              <a:solidFill>
                                <a:schemeClr val="tx1"/>
                              </a:solidFill>
                              <a:latin typeface="Cambria Math" panose="02040503050406030204" pitchFamily="18" charset="0"/>
                            </a:rPr>
                          </m:ctrlPr>
                        </m:sSupPr>
                        <m:e>
                          <m:r>
                            <a:rPr lang="en-US" sz="2200" i="1">
                              <a:solidFill>
                                <a:schemeClr val="tx1"/>
                              </a:solidFill>
                              <a:latin typeface="Cambria Math" panose="02040503050406030204" pitchFamily="18" charset="0"/>
                            </a:rPr>
                            <m:t>𝑦</m:t>
                          </m:r>
                        </m:e>
                        <m:sup>
                          <m:r>
                            <a:rPr lang="en-US" sz="2200" i="1">
                              <a:solidFill>
                                <a:schemeClr val="tx1"/>
                              </a:solidFill>
                              <a:latin typeface="Cambria Math" panose="02040503050406030204" pitchFamily="18" charset="0"/>
                            </a:rPr>
                            <m:t>0</m:t>
                          </m:r>
                        </m:sup>
                      </m:sSup>
                      <m:r>
                        <a:rPr lang="en-US" sz="2200" i="1">
                          <a:solidFill>
                            <a:schemeClr val="tx1"/>
                          </a:solidFill>
                          <a:latin typeface="Cambria Math" panose="02040503050406030204" pitchFamily="18" charset="0"/>
                        </a:rPr>
                        <m:t>=</m:t>
                      </m:r>
                      <m:f>
                        <m:fPr>
                          <m:ctrlPr>
                            <a:rPr lang="en-US" sz="2200" i="1">
                              <a:solidFill>
                                <a:schemeClr val="tx1"/>
                              </a:solidFill>
                              <a:latin typeface="Cambria Math" panose="02040503050406030204" pitchFamily="18" charset="0"/>
                            </a:rPr>
                          </m:ctrlPr>
                        </m:fPr>
                        <m:num>
                          <m:r>
                            <m:rPr>
                              <m:sty m:val="p"/>
                            </m:rPr>
                            <a:rPr lang="en-US" sz="2200">
                              <a:solidFill>
                                <a:schemeClr val="tx1"/>
                              </a:solidFill>
                              <a:latin typeface="Cambria Math" panose="02040503050406030204" pitchFamily="18" charset="0"/>
                            </a:rPr>
                            <m:t>exp</m:t>
                          </m:r>
                          <m:r>
                            <a:rPr lang="en-US" sz="2200" i="1">
                              <a:solidFill>
                                <a:schemeClr val="tx1"/>
                              </a:solidFill>
                              <a:latin typeface="Cambria Math" panose="02040503050406030204" pitchFamily="18" charset="0"/>
                            </a:rPr>
                            <m:t>⁡(−0.1381+</m:t>
                          </m:r>
                          <m:r>
                            <a:rPr lang="en-US" sz="2200" b="0" i="1" smtClean="0">
                              <a:solidFill>
                                <a:schemeClr val="tx1"/>
                              </a:solidFill>
                              <a:latin typeface="Cambria Math"/>
                            </a:rPr>
                            <m:t>0.7268+</m:t>
                          </m:r>
                          <m:r>
                            <a:rPr lang="en-US" sz="2200" i="1">
                              <a:solidFill>
                                <a:schemeClr val="tx1"/>
                              </a:solidFill>
                              <a:latin typeface="Cambria Math" panose="02040503050406030204" pitchFamily="18" charset="0"/>
                            </a:rPr>
                            <m:t>0.0186</m:t>
                          </m:r>
                          <m:r>
                            <a:rPr lang="en-US" sz="2200" i="1" smtClean="0">
                              <a:solidFill>
                                <a:schemeClr val="tx1"/>
                              </a:solidFill>
                              <a:latin typeface="Cambria Math" panose="02040503050406030204" pitchFamily="18" charset="0"/>
                              <a:ea typeface="Cambria Math" panose="02040503050406030204" pitchFamily="18" charset="0"/>
                            </a:rPr>
                            <m:t>∙</m:t>
                          </m:r>
                          <m:r>
                            <a:rPr lang="en-US" sz="2200" i="1">
                              <a:solidFill>
                                <a:schemeClr val="tx1"/>
                              </a:solidFill>
                              <a:latin typeface="Cambria Math" panose="02040503050406030204" pitchFamily="18" charset="0"/>
                            </a:rPr>
                            <m:t>5</m:t>
                          </m:r>
                          <m:r>
                            <a:rPr lang="en-US" sz="2200" b="0" i="1" smtClean="0">
                              <a:solidFill>
                                <a:schemeClr val="tx1"/>
                              </a:solidFill>
                              <a:latin typeface="Cambria Math"/>
                            </a:rPr>
                            <m:t>0</m:t>
                          </m:r>
                          <m:r>
                            <a:rPr lang="en-US" sz="2200" i="1">
                              <a:solidFill>
                                <a:schemeClr val="tx1"/>
                              </a:solidFill>
                              <a:latin typeface="Cambria Math" panose="02040503050406030204" pitchFamily="18" charset="0"/>
                            </a:rPr>
                            <m:t>)</m:t>
                          </m:r>
                        </m:num>
                        <m:den>
                          <m:r>
                            <a:rPr lang="en-US" sz="2200" i="1">
                              <a:solidFill>
                                <a:schemeClr val="tx1"/>
                              </a:solidFill>
                              <a:latin typeface="Cambria Math" panose="02040503050406030204" pitchFamily="18" charset="0"/>
                            </a:rPr>
                            <m:t>1+</m:t>
                          </m:r>
                          <m:r>
                            <m:rPr>
                              <m:sty m:val="p"/>
                            </m:rPr>
                            <a:rPr lang="en-US" sz="2200">
                              <a:solidFill>
                                <a:schemeClr val="tx1"/>
                              </a:solidFill>
                              <a:latin typeface="Cambria Math" panose="02040503050406030204" pitchFamily="18" charset="0"/>
                            </a:rPr>
                            <m:t>exp</m:t>
                          </m:r>
                          <m:r>
                            <a:rPr lang="en-US" sz="2200" i="1">
                              <a:solidFill>
                                <a:schemeClr val="tx1"/>
                              </a:solidFill>
                              <a:latin typeface="Cambria Math" panose="02040503050406030204" pitchFamily="18" charset="0"/>
                            </a:rPr>
                            <m:t>⁡(</m:t>
                          </m:r>
                          <m:r>
                            <a:rPr lang="en-US" sz="2200" b="0" i="1" smtClean="0">
                              <a:solidFill>
                                <a:schemeClr val="tx1"/>
                              </a:solidFill>
                              <a:latin typeface="Cambria Math"/>
                            </a:rPr>
                            <m:t>1.1245−4.9195</m:t>
                          </m:r>
                          <m:r>
                            <a:rPr lang="en-US" sz="2200" i="1">
                              <a:solidFill>
                                <a:schemeClr val="tx1"/>
                              </a:solidFill>
                              <a:latin typeface="Cambria Math" panose="02040503050406030204" pitchFamily="18" charset="0"/>
                            </a:rPr>
                            <m:t>)</m:t>
                          </m:r>
                        </m:den>
                      </m:f>
                      <m:r>
                        <a:rPr lang="en-US" sz="2200" i="1">
                          <a:solidFill>
                            <a:schemeClr val="tx1"/>
                          </a:solidFill>
                          <a:latin typeface="Cambria Math" panose="02040503050406030204" pitchFamily="18" charset="0"/>
                        </a:rPr>
                        <m:t>=4.4659.</m:t>
                      </m:r>
                    </m:oMath>
                  </m:oMathPara>
                </a14:m>
                <a:endParaRPr lang="en-US" sz="2200" dirty="0">
                  <a:solidFill>
                    <a:schemeClr val="tx1"/>
                  </a:solidFill>
                </a:endParaRPr>
              </a:p>
              <a:p>
                <a:pPr algn="l"/>
                <a:endParaRPr lang="en-US" sz="2200" dirty="0">
                  <a:solidFill>
                    <a:schemeClr val="tx1"/>
                  </a:solidFill>
                </a:endParaRPr>
              </a:p>
              <a:p>
                <a:pPr algn="l"/>
                <a:endParaRPr lang="en-US" sz="800" dirty="0">
                  <a:solidFill>
                    <a:schemeClr val="tx1"/>
                  </a:solidFill>
                </a:endParaRPr>
              </a:p>
              <a:p>
                <a:pPr algn="l"/>
                <a:r>
                  <a:rPr lang="en-US" sz="2000" dirty="0">
                    <a:solidFill>
                      <a:schemeClr val="tx1"/>
                    </a:solidFill>
                    <a:latin typeface="Courier New" panose="02070309020205020404" pitchFamily="49" charset="0"/>
                    <a:cs typeface="Courier New" panose="02070309020205020404" pitchFamily="49" charset="0"/>
                  </a:rPr>
                  <a:t>print(predict(</a:t>
                </a:r>
                <a:r>
                  <a:rPr lang="en-US" sz="2000" dirty="0" err="1">
                    <a:solidFill>
                      <a:schemeClr val="tx1"/>
                    </a:solidFill>
                    <a:latin typeface="Courier New" panose="02070309020205020404" pitchFamily="49" charset="0"/>
                    <a:cs typeface="Courier New" panose="02070309020205020404" pitchFamily="49" charset="0"/>
                  </a:rPr>
                  <a:t>fitted.model</a:t>
                </a:r>
                <a:r>
                  <a:rPr lang="en-US" sz="2000" dirty="0">
                    <a:solidFill>
                      <a:schemeClr val="tx1"/>
                    </a:solidFill>
                    <a:latin typeface="Courier New" panose="02070309020205020404" pitchFamily="49" charset="0"/>
                    <a:cs typeface="Courier New" panose="02070309020205020404" pitchFamily="49" charset="0"/>
                  </a:rPr>
                  <a:t>, </a:t>
                </a:r>
                <a:r>
                  <a:rPr lang="en-US" sz="2000" dirty="0" err="1">
                    <a:solidFill>
                      <a:schemeClr val="tx1"/>
                    </a:solidFill>
                    <a:latin typeface="Courier New" panose="02070309020205020404" pitchFamily="49" charset="0"/>
                    <a:cs typeface="Courier New" panose="02070309020205020404" pitchFamily="49" charset="0"/>
                  </a:rPr>
                  <a:t>data.frame</a:t>
                </a:r>
                <a:r>
                  <a:rPr lang="en-US" sz="2000" dirty="0">
                    <a:solidFill>
                      <a:schemeClr val="tx1"/>
                    </a:solidFill>
                    <a:latin typeface="Courier New" panose="02070309020205020404" pitchFamily="49" charset="0"/>
                    <a:cs typeface="Courier New" panose="02070309020205020404" pitchFamily="49" charset="0"/>
                  </a:rPr>
                  <a:t>(gender="M", health="good", age=50)))</a:t>
                </a:r>
              </a:p>
              <a:p>
                <a:pPr algn="l"/>
                <a:endParaRPr lang="en-US" sz="1200" dirty="0">
                  <a:solidFill>
                    <a:schemeClr val="tx1"/>
                  </a:solidFill>
                </a:endParaRPr>
              </a:p>
              <a:p>
                <a:pPr algn="l"/>
                <a:r>
                  <a:rPr lang="en-US" sz="2400" dirty="0">
                    <a:solidFill>
                      <a:schemeClr val="tx1"/>
                    </a:solidFill>
                  </a:rPr>
                  <a:t>4.473327</a:t>
                </a:r>
              </a:p>
              <a:p>
                <a:pPr marL="285750" indent="-285750" algn="l">
                  <a:buFont typeface="Arial" panose="020B0604020202020204" pitchFamily="34" charset="0"/>
                  <a:buChar char="•"/>
                </a:pPr>
                <a:endParaRPr lang="en-US" sz="2200" dirty="0">
                  <a:solidFill>
                    <a:schemeClr val="tx1"/>
                  </a:solidFill>
                </a:endParaRPr>
              </a:p>
              <a:p>
                <a:pPr marL="285750" indent="-285750">
                  <a:buFont typeface="Arial" panose="020B0604020202020204" pitchFamily="34" charset="0"/>
                  <a:buChar char="•"/>
                </a:pPr>
                <a:endParaRPr lang="en-US" sz="800" dirty="0">
                  <a:solidFill>
                    <a:schemeClr val="tx1"/>
                  </a:solidFill>
                </a:endParaRPr>
              </a:p>
              <a:p>
                <a:pPr marL="342900" indent="-342900">
                  <a:buFont typeface="Wingdings" panose="05000000000000000000" pitchFamily="2" charset="2"/>
                  <a:buChar char="q"/>
                </a:pPr>
                <a:endParaRPr lang="en-US" sz="1700" dirty="0"/>
              </a:p>
              <a:p>
                <a:endParaRPr lang="en-US" sz="1700" dirty="0"/>
              </a:p>
              <a:p>
                <a:endParaRPr lang="en-US" sz="1700" b="0" dirty="0"/>
              </a:p>
              <a:p>
                <a:endParaRPr lang="en-US" sz="1600" i="1" dirty="0"/>
              </a:p>
              <a:p>
                <a:endParaRPr lang="en-US" sz="1600" i="1" dirty="0"/>
              </a:p>
              <a:p>
                <a:endParaRPr lang="en-US" sz="1600" i="1" dirty="0"/>
              </a:p>
              <a:p>
                <a:endParaRPr lang="en-US" sz="1600" i="1" dirty="0"/>
              </a:p>
              <a:p>
                <a:endParaRPr lang="en-US" sz="1600" i="1" dirty="0"/>
              </a:p>
              <a:p>
                <a:endParaRPr lang="en-US" sz="1600" i="1" dirty="0"/>
              </a:p>
              <a:p>
                <a:endParaRPr lang="en-US" sz="1600" i="1" dirty="0"/>
              </a:p>
              <a:p>
                <a:endParaRPr lang="en-US" sz="1600" i="1" dirty="0"/>
              </a:p>
              <a:p>
                <a:endParaRPr lang="en-US" sz="1600" i="1" dirty="0"/>
              </a:p>
              <a:p>
                <a:endParaRPr lang="en-US" sz="1700" i="1" dirty="0"/>
              </a:p>
              <a:p>
                <a:endParaRPr lang="en-US" sz="1600" dirty="0">
                  <a:solidFill>
                    <a:schemeClr val="bg2">
                      <a:lumMod val="75000"/>
                    </a:schemeClr>
                  </a:solidFill>
                </a:endParaRPr>
              </a:p>
            </p:txBody>
          </p:sp>
        </mc:Choice>
        <mc:Fallback xmlns="">
          <p:sp>
            <p:nvSpPr>
              <p:cNvPr id="3" name="Subtitle 2">
                <a:extLst>
                  <a:ext uri="{FF2B5EF4-FFF2-40B4-BE49-F238E27FC236}">
                    <a16:creationId xmlns:a16="http://schemas.microsoft.com/office/drawing/2014/main" id="{937977FE-7060-4554-8802-D380BB4E77D1}"/>
                  </a:ext>
                </a:extLst>
              </p:cNvPr>
              <p:cNvSpPr>
                <a:spLocks noGrp="1" noRot="1" noChangeAspect="1" noMove="1" noResize="1" noEditPoints="1" noAdjustHandles="1" noChangeArrowheads="1" noChangeShapeType="1" noTextEdit="1"/>
              </p:cNvSpPr>
              <p:nvPr>
                <p:ph type="subTitle" idx="1"/>
              </p:nvPr>
            </p:nvSpPr>
            <p:spPr>
              <a:xfrm>
                <a:off x="781456" y="1285686"/>
                <a:ext cx="11501163" cy="5237067"/>
              </a:xfrm>
              <a:blipFill>
                <a:blip r:embed="rId2"/>
                <a:stretch>
                  <a:fillRect l="-795" t="-931"/>
                </a:stretch>
              </a:blipFill>
            </p:spPr>
            <p:txBody>
              <a:bodyPr/>
              <a:lstStyle/>
              <a:p>
                <a:r>
                  <a:rPr lang="en-US">
                    <a:noFill/>
                  </a:rPr>
                  <a:t> </a:t>
                </a:r>
              </a:p>
            </p:txBody>
          </p:sp>
        </mc:Fallback>
      </mc:AlternateContent>
      <p:sp>
        <p:nvSpPr>
          <p:cNvPr id="5" name="Title 1">
            <a:extLst>
              <a:ext uri="{FF2B5EF4-FFF2-40B4-BE49-F238E27FC236}">
                <a16:creationId xmlns:a16="http://schemas.microsoft.com/office/drawing/2014/main" id="{8FDE2D6A-EB0F-4F67-8847-35AECB8A3F6B}"/>
              </a:ext>
            </a:extLst>
          </p:cNvPr>
          <p:cNvSpPr txBox="1">
            <a:spLocks/>
          </p:cNvSpPr>
          <p:nvPr/>
        </p:nvSpPr>
        <p:spPr>
          <a:xfrm>
            <a:off x="834060" y="406039"/>
            <a:ext cx="10527128" cy="804481"/>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400" dirty="0"/>
              <a:t>ZERO-INFLATED POISSON REGRESSION: EXAMPLE (CONT.)</a:t>
            </a:r>
          </a:p>
        </p:txBody>
      </p:sp>
      <p:pic>
        <p:nvPicPr>
          <p:cNvPr id="4" name="Picture 3">
            <a:extLst>
              <a:ext uri="{FF2B5EF4-FFF2-40B4-BE49-F238E27FC236}">
                <a16:creationId xmlns:a16="http://schemas.microsoft.com/office/drawing/2014/main" id="{9BA3748E-4A86-40A3-9288-5BA5F7D8E9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983914" y="1123919"/>
            <a:ext cx="10349837" cy="120423"/>
          </a:xfrm>
          <a:prstGeom prst="rect">
            <a:avLst/>
          </a:prstGeom>
        </p:spPr>
      </p:pic>
      <p:pic>
        <p:nvPicPr>
          <p:cNvPr id="6" name="Picture 5">
            <a:extLst>
              <a:ext uri="{FF2B5EF4-FFF2-40B4-BE49-F238E27FC236}">
                <a16:creationId xmlns:a16="http://schemas.microsoft.com/office/drawing/2014/main" id="{D50BA886-6A6E-4552-9037-32DA7FB7BC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4060" y="5454654"/>
            <a:ext cx="10349837" cy="120423"/>
          </a:xfrm>
          <a:prstGeom prst="rect">
            <a:avLst/>
          </a:prstGeom>
        </p:spPr>
      </p:pic>
      <p:pic>
        <p:nvPicPr>
          <p:cNvPr id="7" name="Picture 6">
            <a:extLst>
              <a:ext uri="{FF2B5EF4-FFF2-40B4-BE49-F238E27FC236}">
                <a16:creationId xmlns:a16="http://schemas.microsoft.com/office/drawing/2014/main" id="{927F196B-0309-473B-8AB9-365270B2949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10154" y="6037529"/>
            <a:ext cx="700390" cy="823031"/>
          </a:xfrm>
          <a:prstGeom prst="rect">
            <a:avLst/>
          </a:prstGeom>
        </p:spPr>
      </p:pic>
      <p:sp>
        <p:nvSpPr>
          <p:cNvPr id="8" name="Slide Number Placeholder 3">
            <a:extLst>
              <a:ext uri="{FF2B5EF4-FFF2-40B4-BE49-F238E27FC236}">
                <a16:creationId xmlns:a16="http://schemas.microsoft.com/office/drawing/2014/main" id="{D1C1F201-3AEF-4442-9BD4-E44FD5C5639B}"/>
              </a:ext>
            </a:extLst>
          </p:cNvPr>
          <p:cNvSpPr txBox="1">
            <a:spLocks/>
          </p:cNvSpPr>
          <p:nvPr/>
        </p:nvSpPr>
        <p:spPr>
          <a:xfrm>
            <a:off x="10807431" y="6081483"/>
            <a:ext cx="526320" cy="569779"/>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3A98EE3D-8CD1-4C3F-BD1C-C98C9596463C}" type="slidenum">
              <a:rPr lang="en-US" sz="2600" smtClean="0">
                <a:solidFill>
                  <a:schemeClr val="bg1"/>
                </a:solidFill>
              </a:rPr>
              <a:pPr algn="ctr"/>
              <a:t>61</a:t>
            </a:fld>
            <a:endParaRPr lang="en-US" sz="2600" dirty="0">
              <a:solidFill>
                <a:schemeClr val="bg1"/>
              </a:solidFill>
            </a:endParaRPr>
          </a:p>
        </p:txBody>
      </p:sp>
    </p:spTree>
    <p:extLst>
      <p:ext uri="{BB962C8B-B14F-4D97-AF65-F5344CB8AC3E}">
        <p14:creationId xmlns:p14="http://schemas.microsoft.com/office/powerpoint/2010/main" val="318069644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937977FE-7060-4554-8802-D380BB4E77D1}"/>
              </a:ext>
            </a:extLst>
          </p:cNvPr>
          <p:cNvSpPr>
            <a:spLocks noGrp="1"/>
          </p:cNvSpPr>
          <p:nvPr>
            <p:ph type="subTitle" idx="1"/>
          </p:nvPr>
        </p:nvSpPr>
        <p:spPr>
          <a:xfrm>
            <a:off x="497649" y="1414195"/>
            <a:ext cx="11501163" cy="5237067"/>
          </a:xfrm>
        </p:spPr>
        <p:txBody>
          <a:bodyPr>
            <a:normAutofit/>
          </a:bodyPr>
          <a:lstStyle/>
          <a:p>
            <a:pPr marL="342900" indent="-342900" algn="l">
              <a:buClr>
                <a:srgbClr val="7030A0"/>
              </a:buClr>
              <a:buFont typeface="Wingdings" panose="05000000000000000000" pitchFamily="2" charset="2"/>
              <a:buChar char="q"/>
            </a:pPr>
            <a:r>
              <a:rPr lang="en-US" sz="2400" dirty="0">
                <a:solidFill>
                  <a:schemeClr val="tx1"/>
                </a:solidFill>
              </a:rPr>
              <a:t>Thirty five patients in a large hospital were randomly chosen for a survey. The variables recorded were patient's BMI, age, gender, indicator of current smoking, and the number of mild to severe asthma attacks in the past three months. The data are </a:t>
            </a:r>
            <a:r>
              <a:rPr lang="en-US" sz="2400" dirty="0">
                <a:solidFill>
                  <a:schemeClr val="tx1"/>
                </a:solidFill>
                <a:hlinkClick r:id="rId2" action="ppaction://hlinkfile"/>
              </a:rPr>
              <a:t>here</a:t>
            </a:r>
            <a:r>
              <a:rPr lang="en-US" sz="2400" dirty="0">
                <a:solidFill>
                  <a:schemeClr val="tx1"/>
                </a:solidFill>
              </a:rPr>
              <a:t>.</a:t>
            </a:r>
          </a:p>
          <a:p>
            <a:pPr algn="l"/>
            <a:endParaRPr lang="en-US" sz="2400" dirty="0">
              <a:solidFill>
                <a:schemeClr val="tx1"/>
              </a:solidFill>
            </a:endParaRPr>
          </a:p>
          <a:p>
            <a:pPr marL="457200" indent="-457200" algn="l">
              <a:buAutoNum type="arabicParenBoth"/>
            </a:pPr>
            <a:r>
              <a:rPr lang="en-US" sz="2400" dirty="0">
                <a:solidFill>
                  <a:schemeClr val="tx1"/>
                </a:solidFill>
              </a:rPr>
              <a:t>Argue that a ZIP model is appropriate to model the number of asthma attacks.</a:t>
            </a:r>
          </a:p>
          <a:p>
            <a:pPr marL="457200" indent="-457200" algn="l">
              <a:buAutoNum type="arabicParenBoth"/>
            </a:pPr>
            <a:r>
              <a:rPr lang="en-US" sz="2400" dirty="0">
                <a:solidFill>
                  <a:schemeClr val="tx1"/>
                </a:solidFill>
              </a:rPr>
              <a:t>Give the fitted model.</a:t>
            </a:r>
          </a:p>
          <a:p>
            <a:pPr marL="457200" indent="-457200" algn="l">
              <a:buAutoNum type="arabicParenBoth"/>
            </a:pPr>
            <a:r>
              <a:rPr lang="en-US" sz="2400" dirty="0">
                <a:solidFill>
                  <a:schemeClr val="tx1"/>
                </a:solidFill>
              </a:rPr>
              <a:t>Interpret estimated regression coefficients.</a:t>
            </a:r>
          </a:p>
          <a:p>
            <a:pPr marL="457200" indent="-457200" algn="l">
              <a:buAutoNum type="arabicParenBoth" startAt="4"/>
            </a:pPr>
            <a:r>
              <a:rPr lang="en-US" sz="2400" dirty="0">
                <a:solidFill>
                  <a:schemeClr val="tx1"/>
                </a:solidFill>
              </a:rPr>
              <a:t>Calculate the predicted value for the number of asthma attacks for a male patient, </a:t>
            </a:r>
          </a:p>
          <a:p>
            <a:pPr algn="l"/>
            <a:r>
              <a:rPr lang="en-US" sz="2400" dirty="0">
                <a:solidFill>
                  <a:schemeClr val="tx1"/>
                </a:solidFill>
              </a:rPr>
              <a:t>       aged 60, whose BMI is 21.2, and who is currently a smoker.</a:t>
            </a:r>
            <a:endParaRPr lang="en-US" sz="2200" dirty="0">
              <a:solidFill>
                <a:schemeClr val="tx1"/>
              </a:solidFill>
            </a:endParaRPr>
          </a:p>
          <a:p>
            <a:pPr marL="285750" indent="-285750">
              <a:buFont typeface="Arial" panose="020B0604020202020204" pitchFamily="34" charset="0"/>
              <a:buChar char="•"/>
            </a:pPr>
            <a:endParaRPr lang="en-US" sz="800" dirty="0">
              <a:solidFill>
                <a:schemeClr val="tx1"/>
              </a:solidFill>
            </a:endParaRPr>
          </a:p>
          <a:p>
            <a:pPr marL="342900" indent="-342900">
              <a:buFont typeface="Wingdings" panose="05000000000000000000" pitchFamily="2" charset="2"/>
              <a:buChar char="q"/>
            </a:pPr>
            <a:endParaRPr lang="en-US" sz="1700" dirty="0"/>
          </a:p>
          <a:p>
            <a:endParaRPr lang="en-US" sz="1700" dirty="0"/>
          </a:p>
          <a:p>
            <a:endParaRPr lang="en-US" sz="1700" b="0" dirty="0"/>
          </a:p>
          <a:p>
            <a:endParaRPr lang="en-US" sz="1600" i="1" dirty="0"/>
          </a:p>
          <a:p>
            <a:endParaRPr lang="en-US" sz="1600" i="1" dirty="0"/>
          </a:p>
          <a:p>
            <a:endParaRPr lang="en-US" sz="1600" i="1" dirty="0"/>
          </a:p>
          <a:p>
            <a:endParaRPr lang="en-US" sz="1600" i="1" dirty="0"/>
          </a:p>
          <a:p>
            <a:endParaRPr lang="en-US" sz="1600" i="1" dirty="0"/>
          </a:p>
          <a:p>
            <a:endParaRPr lang="en-US" sz="1600" i="1" dirty="0"/>
          </a:p>
          <a:p>
            <a:endParaRPr lang="en-US" sz="1600" i="1" dirty="0"/>
          </a:p>
          <a:p>
            <a:endParaRPr lang="en-US" sz="1600" i="1" dirty="0"/>
          </a:p>
          <a:p>
            <a:endParaRPr lang="en-US" sz="1600" i="1" dirty="0"/>
          </a:p>
          <a:p>
            <a:endParaRPr lang="en-US" sz="1700" i="1" dirty="0"/>
          </a:p>
          <a:p>
            <a:endParaRPr lang="en-US" sz="1600" dirty="0">
              <a:solidFill>
                <a:schemeClr val="bg2">
                  <a:lumMod val="75000"/>
                </a:schemeClr>
              </a:solidFill>
            </a:endParaRPr>
          </a:p>
        </p:txBody>
      </p:sp>
      <p:sp>
        <p:nvSpPr>
          <p:cNvPr id="5" name="Title 1">
            <a:extLst>
              <a:ext uri="{FF2B5EF4-FFF2-40B4-BE49-F238E27FC236}">
                <a16:creationId xmlns:a16="http://schemas.microsoft.com/office/drawing/2014/main" id="{8FDE2D6A-EB0F-4F67-8847-35AECB8A3F6B}"/>
              </a:ext>
            </a:extLst>
          </p:cNvPr>
          <p:cNvSpPr txBox="1">
            <a:spLocks/>
          </p:cNvSpPr>
          <p:nvPr/>
        </p:nvSpPr>
        <p:spPr>
          <a:xfrm>
            <a:off x="834060" y="406039"/>
            <a:ext cx="10527128" cy="804481"/>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400" dirty="0"/>
              <a:t>ZERO-INFLATED POISSON REGRESSION: EXERCISE</a:t>
            </a:r>
          </a:p>
        </p:txBody>
      </p:sp>
      <p:pic>
        <p:nvPicPr>
          <p:cNvPr id="4" name="Picture 3">
            <a:extLst>
              <a:ext uri="{FF2B5EF4-FFF2-40B4-BE49-F238E27FC236}">
                <a16:creationId xmlns:a16="http://schemas.microsoft.com/office/drawing/2014/main" id="{DCF693EB-ABB1-4929-9EF8-BD7E6F1BEF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983914" y="1123919"/>
            <a:ext cx="10349837" cy="120423"/>
          </a:xfrm>
          <a:prstGeom prst="rect">
            <a:avLst/>
          </a:prstGeom>
        </p:spPr>
      </p:pic>
      <p:pic>
        <p:nvPicPr>
          <p:cNvPr id="6" name="Picture 5">
            <a:extLst>
              <a:ext uri="{FF2B5EF4-FFF2-40B4-BE49-F238E27FC236}">
                <a16:creationId xmlns:a16="http://schemas.microsoft.com/office/drawing/2014/main" id="{4C2B312A-03F8-469B-9CE8-6C21C81EF8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4060" y="5454654"/>
            <a:ext cx="10349837" cy="120423"/>
          </a:xfrm>
          <a:prstGeom prst="rect">
            <a:avLst/>
          </a:prstGeom>
        </p:spPr>
      </p:pic>
      <p:pic>
        <p:nvPicPr>
          <p:cNvPr id="7" name="Picture 6">
            <a:extLst>
              <a:ext uri="{FF2B5EF4-FFF2-40B4-BE49-F238E27FC236}">
                <a16:creationId xmlns:a16="http://schemas.microsoft.com/office/drawing/2014/main" id="{9D282A44-8810-41FB-A6A1-644312B8BB2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10154" y="6037529"/>
            <a:ext cx="700390" cy="823031"/>
          </a:xfrm>
          <a:prstGeom prst="rect">
            <a:avLst/>
          </a:prstGeom>
        </p:spPr>
      </p:pic>
      <p:sp>
        <p:nvSpPr>
          <p:cNvPr id="8" name="Slide Number Placeholder 3">
            <a:extLst>
              <a:ext uri="{FF2B5EF4-FFF2-40B4-BE49-F238E27FC236}">
                <a16:creationId xmlns:a16="http://schemas.microsoft.com/office/drawing/2014/main" id="{564B7F6C-BEFC-4403-8208-0C2209DA0C91}"/>
              </a:ext>
            </a:extLst>
          </p:cNvPr>
          <p:cNvSpPr txBox="1">
            <a:spLocks/>
          </p:cNvSpPr>
          <p:nvPr/>
        </p:nvSpPr>
        <p:spPr>
          <a:xfrm>
            <a:off x="10807431" y="6081483"/>
            <a:ext cx="526320" cy="569779"/>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3A98EE3D-8CD1-4C3F-BD1C-C98C9596463C}" type="slidenum">
              <a:rPr lang="en-US" sz="2600" smtClean="0">
                <a:solidFill>
                  <a:schemeClr val="bg1"/>
                </a:solidFill>
              </a:rPr>
              <a:pPr algn="ctr"/>
              <a:t>62</a:t>
            </a:fld>
            <a:endParaRPr lang="en-US" sz="2600" dirty="0">
              <a:solidFill>
                <a:schemeClr val="bg1"/>
              </a:solidFill>
            </a:endParaRPr>
          </a:p>
        </p:txBody>
      </p:sp>
    </p:spTree>
    <p:extLst>
      <p:ext uri="{BB962C8B-B14F-4D97-AF65-F5344CB8AC3E}">
        <p14:creationId xmlns:p14="http://schemas.microsoft.com/office/powerpoint/2010/main" val="245872850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937977FE-7060-4554-8802-D380BB4E77D1}"/>
              </a:ext>
            </a:extLst>
          </p:cNvPr>
          <p:cNvSpPr>
            <a:spLocks noGrp="1"/>
          </p:cNvSpPr>
          <p:nvPr>
            <p:ph type="subTitle" idx="1"/>
          </p:nvPr>
        </p:nvSpPr>
        <p:spPr>
          <a:xfrm>
            <a:off x="690837" y="1404226"/>
            <a:ext cx="11501163" cy="5237067"/>
          </a:xfrm>
        </p:spPr>
        <p:txBody>
          <a:bodyPr>
            <a:normAutofit/>
          </a:bodyPr>
          <a:lstStyle/>
          <a:p>
            <a:pPr marL="342900" indent="-342900" algn="l">
              <a:buClr>
                <a:srgbClr val="7030A0"/>
              </a:buClr>
              <a:buFont typeface="Wingdings" panose="05000000000000000000" pitchFamily="2" charset="2"/>
              <a:buChar char="q"/>
            </a:pPr>
            <a:r>
              <a:rPr lang="en-US" sz="2400" dirty="0">
                <a:solidFill>
                  <a:schemeClr val="tx1"/>
                </a:solidFill>
              </a:rPr>
              <a:t>When no asthma attacked are observed in a patient, it could be a structural zero (the person never had an asthma attack) or a chance zero (the person happened not to have a single attack in the past three months).</a:t>
            </a:r>
          </a:p>
          <a:p>
            <a:pPr marL="342900" indent="-342900" algn="l">
              <a:buClr>
                <a:srgbClr val="7030A0"/>
              </a:buClr>
              <a:buFont typeface="Wingdings" panose="05000000000000000000" pitchFamily="2" charset="2"/>
              <a:buChar char="q"/>
            </a:pPr>
            <a:r>
              <a:rPr lang="en-US" sz="2400" dirty="0">
                <a:solidFill>
                  <a:schemeClr val="tx1"/>
                </a:solidFill>
              </a:rPr>
              <a:t>Fit the ZIP model.</a:t>
            </a:r>
          </a:p>
          <a:p>
            <a:pPr marL="342900" indent="-342900" algn="l">
              <a:buFont typeface="Wingdings" panose="05000000000000000000" pitchFamily="2" charset="2"/>
              <a:buChar char="q"/>
            </a:pPr>
            <a:endParaRPr lang="en-US" sz="800" dirty="0">
              <a:solidFill>
                <a:schemeClr val="tx1"/>
              </a:solidFill>
            </a:endParaRPr>
          </a:p>
          <a:p>
            <a:pPr algn="l"/>
            <a:r>
              <a:rPr lang="en-US" sz="2000" dirty="0" err="1">
                <a:solidFill>
                  <a:schemeClr val="tx1"/>
                </a:solidFill>
                <a:latin typeface="Courier New" panose="02070309020205020404" pitchFamily="49" charset="0"/>
                <a:cs typeface="Courier New" panose="02070309020205020404" pitchFamily="49" charset="0"/>
              </a:rPr>
              <a:t>health.data</a:t>
            </a:r>
            <a:r>
              <a:rPr lang="en-US" sz="2000" dirty="0">
                <a:solidFill>
                  <a:schemeClr val="tx1"/>
                </a:solidFill>
                <a:latin typeface="Courier New" panose="02070309020205020404" pitchFamily="49" charset="0"/>
                <a:cs typeface="Courier New" panose="02070309020205020404" pitchFamily="49" charset="0"/>
              </a:rPr>
              <a:t>&lt;- read.csv(file="./ZIPExerciseData.csv", header = TRUE, </a:t>
            </a:r>
          </a:p>
          <a:p>
            <a:pPr algn="l"/>
            <a:r>
              <a:rPr lang="en-US" sz="2000" dirty="0" err="1">
                <a:solidFill>
                  <a:schemeClr val="tx1"/>
                </a:solidFill>
                <a:latin typeface="Courier New" panose="02070309020205020404" pitchFamily="49" charset="0"/>
                <a:cs typeface="Courier New" panose="02070309020205020404" pitchFamily="49" charset="0"/>
              </a:rPr>
              <a:t>sep</a:t>
            </a:r>
            <a:r>
              <a:rPr lang="en-US" sz="2000" dirty="0">
                <a:solidFill>
                  <a:schemeClr val="tx1"/>
                </a:solidFill>
                <a:latin typeface="Courier New" panose="02070309020205020404" pitchFamily="49" charset="0"/>
                <a:cs typeface="Courier New" panose="02070309020205020404" pitchFamily="49" charset="0"/>
              </a:rPr>
              <a:t>=",")</a:t>
            </a:r>
          </a:p>
          <a:p>
            <a:pPr algn="l"/>
            <a:r>
              <a:rPr lang="en-US" sz="2000" dirty="0">
                <a:solidFill>
                  <a:schemeClr val="tx1"/>
                </a:solidFill>
                <a:latin typeface="Courier New" panose="02070309020205020404" pitchFamily="49" charset="0"/>
                <a:cs typeface="Courier New" panose="02070309020205020404" pitchFamily="49" charset="0"/>
              </a:rPr>
              <a:t>library(</a:t>
            </a:r>
            <a:r>
              <a:rPr lang="en-US" sz="2000" dirty="0" err="1">
                <a:solidFill>
                  <a:schemeClr val="tx1"/>
                </a:solidFill>
                <a:latin typeface="Courier New" panose="02070309020205020404" pitchFamily="49" charset="0"/>
                <a:cs typeface="Courier New" panose="02070309020205020404" pitchFamily="49" charset="0"/>
              </a:rPr>
              <a:t>pscl</a:t>
            </a:r>
            <a:r>
              <a:rPr lang="en-US" sz="2000" dirty="0">
                <a:solidFill>
                  <a:schemeClr val="tx1"/>
                </a:solidFill>
                <a:latin typeface="Courier New" panose="02070309020205020404" pitchFamily="49" charset="0"/>
                <a:cs typeface="Courier New" panose="02070309020205020404" pitchFamily="49" charset="0"/>
              </a:rPr>
              <a:t>)</a:t>
            </a:r>
          </a:p>
          <a:p>
            <a:pPr algn="l"/>
            <a:endParaRPr lang="en-US" sz="2000" dirty="0">
              <a:solidFill>
                <a:schemeClr val="tx1"/>
              </a:solidFill>
              <a:latin typeface="Courier New" panose="02070309020205020404" pitchFamily="49" charset="0"/>
              <a:cs typeface="Courier New" panose="02070309020205020404" pitchFamily="49" charset="0"/>
            </a:endParaRPr>
          </a:p>
          <a:p>
            <a:pPr algn="l"/>
            <a:r>
              <a:rPr lang="en-US" sz="2000" dirty="0">
                <a:solidFill>
                  <a:schemeClr val="tx1"/>
                </a:solidFill>
                <a:latin typeface="Courier New" panose="02070309020205020404" pitchFamily="49" charset="0"/>
                <a:cs typeface="Courier New" panose="02070309020205020404" pitchFamily="49" charset="0"/>
              </a:rPr>
              <a:t>summary(</a:t>
            </a:r>
            <a:r>
              <a:rPr lang="en-US" sz="2000" dirty="0" err="1">
                <a:solidFill>
                  <a:schemeClr val="tx1"/>
                </a:solidFill>
                <a:latin typeface="Courier New" panose="02070309020205020404" pitchFamily="49" charset="0"/>
                <a:cs typeface="Courier New" panose="02070309020205020404" pitchFamily="49" charset="0"/>
              </a:rPr>
              <a:t>fitted.model</a:t>
            </a:r>
            <a:r>
              <a:rPr lang="en-US" sz="2000" dirty="0">
                <a:solidFill>
                  <a:schemeClr val="tx1"/>
                </a:solidFill>
                <a:latin typeface="Courier New" panose="02070309020205020404" pitchFamily="49" charset="0"/>
                <a:cs typeface="Courier New" panose="02070309020205020404" pitchFamily="49" charset="0"/>
              </a:rPr>
              <a:t>&lt;- </a:t>
            </a:r>
            <a:r>
              <a:rPr lang="en-US" sz="2000" dirty="0" err="1">
                <a:solidFill>
                  <a:schemeClr val="tx1"/>
                </a:solidFill>
                <a:latin typeface="Courier New" panose="02070309020205020404" pitchFamily="49" charset="0"/>
                <a:cs typeface="Courier New" panose="02070309020205020404" pitchFamily="49" charset="0"/>
              </a:rPr>
              <a:t>zeroinfl</a:t>
            </a:r>
            <a:r>
              <a:rPr lang="en-US" sz="2000" dirty="0">
                <a:solidFill>
                  <a:schemeClr val="tx1"/>
                </a:solidFill>
                <a:latin typeface="Courier New" panose="02070309020205020404" pitchFamily="49" charset="0"/>
                <a:cs typeface="Courier New" panose="02070309020205020404" pitchFamily="49" charset="0"/>
              </a:rPr>
              <a:t>(attacks ~ BMI + age + gender | smoking, data=</a:t>
            </a:r>
            <a:r>
              <a:rPr lang="en-US" sz="2000" dirty="0" err="1">
                <a:solidFill>
                  <a:schemeClr val="tx1"/>
                </a:solidFill>
                <a:latin typeface="Courier New" panose="02070309020205020404" pitchFamily="49" charset="0"/>
                <a:cs typeface="Courier New" panose="02070309020205020404" pitchFamily="49" charset="0"/>
              </a:rPr>
              <a:t>health.data</a:t>
            </a:r>
            <a:r>
              <a:rPr lang="en-US" sz="2000" dirty="0">
                <a:solidFill>
                  <a:schemeClr val="tx1"/>
                </a:solidFill>
                <a:latin typeface="Courier New" panose="02070309020205020404" pitchFamily="49" charset="0"/>
                <a:cs typeface="Courier New" panose="02070309020205020404" pitchFamily="49" charset="0"/>
              </a:rPr>
              <a:t>))</a:t>
            </a:r>
          </a:p>
          <a:p>
            <a:endParaRPr lang="en-US" sz="800" dirty="0">
              <a:solidFill>
                <a:schemeClr val="tx1"/>
              </a:solidFill>
            </a:endParaRPr>
          </a:p>
          <a:p>
            <a:endParaRPr lang="en-US" sz="1700" dirty="0"/>
          </a:p>
          <a:p>
            <a:endParaRPr lang="en-US" sz="1700" dirty="0"/>
          </a:p>
          <a:p>
            <a:endParaRPr lang="en-US" sz="1700" b="0" dirty="0"/>
          </a:p>
          <a:p>
            <a:endParaRPr lang="en-US" sz="1600" i="1" dirty="0"/>
          </a:p>
          <a:p>
            <a:endParaRPr lang="en-US" sz="1600" i="1" dirty="0"/>
          </a:p>
          <a:p>
            <a:endParaRPr lang="en-US" sz="1600" i="1" dirty="0"/>
          </a:p>
          <a:p>
            <a:endParaRPr lang="en-US" sz="1600" i="1" dirty="0"/>
          </a:p>
          <a:p>
            <a:endParaRPr lang="en-US" sz="1600" i="1" dirty="0"/>
          </a:p>
          <a:p>
            <a:endParaRPr lang="en-US" sz="1600" i="1" dirty="0"/>
          </a:p>
          <a:p>
            <a:endParaRPr lang="en-US" sz="1600" i="1" dirty="0"/>
          </a:p>
          <a:p>
            <a:endParaRPr lang="en-US" sz="1600" i="1" dirty="0"/>
          </a:p>
          <a:p>
            <a:endParaRPr lang="en-US" sz="1600" i="1" dirty="0"/>
          </a:p>
          <a:p>
            <a:endParaRPr lang="en-US" sz="1700" i="1" dirty="0"/>
          </a:p>
          <a:p>
            <a:endParaRPr lang="en-US" sz="1600" dirty="0">
              <a:solidFill>
                <a:schemeClr val="bg2">
                  <a:lumMod val="75000"/>
                </a:schemeClr>
              </a:solidFill>
            </a:endParaRPr>
          </a:p>
        </p:txBody>
      </p:sp>
      <p:sp>
        <p:nvSpPr>
          <p:cNvPr id="5" name="Title 1">
            <a:extLst>
              <a:ext uri="{FF2B5EF4-FFF2-40B4-BE49-F238E27FC236}">
                <a16:creationId xmlns:a16="http://schemas.microsoft.com/office/drawing/2014/main" id="{8FDE2D6A-EB0F-4F67-8847-35AECB8A3F6B}"/>
              </a:ext>
            </a:extLst>
          </p:cNvPr>
          <p:cNvSpPr txBox="1">
            <a:spLocks/>
          </p:cNvSpPr>
          <p:nvPr/>
        </p:nvSpPr>
        <p:spPr>
          <a:xfrm>
            <a:off x="834060" y="406039"/>
            <a:ext cx="10527128" cy="804481"/>
          </a:xfrm>
          <a:prstGeom prst="rect">
            <a:avLst/>
          </a:prstGeom>
        </p:spPr>
        <p:txBody>
          <a:bodyPr vert="horz" lIns="91440" tIns="45720" rIns="91440" bIns="45720" rtlCol="0" anchor="ctr">
            <a:normAutofit fontScale="92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400" dirty="0"/>
              <a:t>ZERO-INFLATED POISSON REGRESSION: EXERCISE SOLUTION</a:t>
            </a:r>
          </a:p>
        </p:txBody>
      </p:sp>
      <p:pic>
        <p:nvPicPr>
          <p:cNvPr id="4" name="Picture 3">
            <a:extLst>
              <a:ext uri="{FF2B5EF4-FFF2-40B4-BE49-F238E27FC236}">
                <a16:creationId xmlns:a16="http://schemas.microsoft.com/office/drawing/2014/main" id="{007B9BA7-12CD-46F1-8FE5-07FCE989E0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0800000">
            <a:off x="983914" y="1123919"/>
            <a:ext cx="10349837" cy="120423"/>
          </a:xfrm>
          <a:prstGeom prst="rect">
            <a:avLst/>
          </a:prstGeom>
        </p:spPr>
      </p:pic>
      <p:pic>
        <p:nvPicPr>
          <p:cNvPr id="6" name="Picture 5">
            <a:extLst>
              <a:ext uri="{FF2B5EF4-FFF2-40B4-BE49-F238E27FC236}">
                <a16:creationId xmlns:a16="http://schemas.microsoft.com/office/drawing/2014/main" id="{8FA7D2C2-05A7-4347-9B89-E120673797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3913" y="5707808"/>
            <a:ext cx="10349837" cy="120423"/>
          </a:xfrm>
          <a:prstGeom prst="rect">
            <a:avLst/>
          </a:prstGeom>
        </p:spPr>
      </p:pic>
      <p:pic>
        <p:nvPicPr>
          <p:cNvPr id="7" name="Picture 6">
            <a:extLst>
              <a:ext uri="{FF2B5EF4-FFF2-40B4-BE49-F238E27FC236}">
                <a16:creationId xmlns:a16="http://schemas.microsoft.com/office/drawing/2014/main" id="{5BDD1F7C-AB84-49ED-A679-B875537DBC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10154" y="6037529"/>
            <a:ext cx="700390" cy="823031"/>
          </a:xfrm>
          <a:prstGeom prst="rect">
            <a:avLst/>
          </a:prstGeom>
        </p:spPr>
      </p:pic>
      <p:sp>
        <p:nvSpPr>
          <p:cNvPr id="8" name="Slide Number Placeholder 3">
            <a:extLst>
              <a:ext uri="{FF2B5EF4-FFF2-40B4-BE49-F238E27FC236}">
                <a16:creationId xmlns:a16="http://schemas.microsoft.com/office/drawing/2014/main" id="{A6F856BA-FED9-42B5-822D-A950443F1A76}"/>
              </a:ext>
            </a:extLst>
          </p:cNvPr>
          <p:cNvSpPr txBox="1">
            <a:spLocks/>
          </p:cNvSpPr>
          <p:nvPr/>
        </p:nvSpPr>
        <p:spPr>
          <a:xfrm>
            <a:off x="10807431" y="6081483"/>
            <a:ext cx="526320" cy="569779"/>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3A98EE3D-8CD1-4C3F-BD1C-C98C9596463C}" type="slidenum">
              <a:rPr lang="en-US" sz="2600" smtClean="0">
                <a:solidFill>
                  <a:schemeClr val="bg1"/>
                </a:solidFill>
              </a:rPr>
              <a:pPr algn="ctr"/>
              <a:t>63</a:t>
            </a:fld>
            <a:endParaRPr lang="en-US" sz="2600" dirty="0">
              <a:solidFill>
                <a:schemeClr val="bg1"/>
              </a:solidFill>
            </a:endParaRPr>
          </a:p>
        </p:txBody>
      </p:sp>
    </p:spTree>
    <p:extLst>
      <p:ext uri="{BB962C8B-B14F-4D97-AF65-F5344CB8AC3E}">
        <p14:creationId xmlns:p14="http://schemas.microsoft.com/office/powerpoint/2010/main" val="358512526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Subtitle 2">
                <a:extLst>
                  <a:ext uri="{FF2B5EF4-FFF2-40B4-BE49-F238E27FC236}">
                    <a16:creationId xmlns:a16="http://schemas.microsoft.com/office/drawing/2014/main" id="{937977FE-7060-4554-8802-D380BB4E77D1}"/>
                  </a:ext>
                </a:extLst>
              </p:cNvPr>
              <p:cNvSpPr>
                <a:spLocks noGrp="1"/>
              </p:cNvSpPr>
              <p:nvPr>
                <p:ph type="subTitle" idx="1"/>
              </p:nvPr>
            </p:nvSpPr>
            <p:spPr>
              <a:xfrm>
                <a:off x="983914" y="1293079"/>
                <a:ext cx="11501163" cy="5237067"/>
              </a:xfrm>
            </p:spPr>
            <p:txBody>
              <a:bodyPr>
                <a:normAutofit/>
              </a:bodyPr>
              <a:lstStyle/>
              <a:p>
                <a:pPr marL="342900" indent="-342900" algn="l">
                  <a:buClr>
                    <a:srgbClr val="7030A0"/>
                  </a:buClr>
                  <a:buFont typeface="Wingdings" panose="05000000000000000000" pitchFamily="2" charset="2"/>
                  <a:buChar char="q"/>
                </a:pPr>
                <a:r>
                  <a:rPr lang="en-US" sz="2400" dirty="0">
                    <a:solidFill>
                      <a:schemeClr val="tx1"/>
                    </a:solidFill>
                  </a:rPr>
                  <a:t>The output is</a:t>
                </a:r>
              </a:p>
              <a:p>
                <a:pPr marL="342900" indent="-342900" algn="l">
                  <a:buFont typeface="Wingdings" panose="05000000000000000000" pitchFamily="2" charset="2"/>
                  <a:buChar char="q"/>
                </a:pPr>
                <a:endParaRPr lang="en-US" sz="2400" dirty="0">
                  <a:solidFill>
                    <a:schemeClr val="tx1"/>
                  </a:solidFill>
                </a:endParaRPr>
              </a:p>
              <a:p>
                <a:pPr marL="342900" indent="-342900" algn="l">
                  <a:buFont typeface="Wingdings" panose="05000000000000000000" pitchFamily="2" charset="2"/>
                  <a:buChar char="q"/>
                </a:pPr>
                <a:endParaRPr lang="en-US" sz="2400" dirty="0">
                  <a:solidFill>
                    <a:schemeClr val="tx1"/>
                  </a:solidFill>
                </a:endParaRPr>
              </a:p>
              <a:p>
                <a:pPr marL="342900" indent="-342900" algn="l">
                  <a:buFont typeface="Wingdings" panose="05000000000000000000" pitchFamily="2" charset="2"/>
                  <a:buChar char="q"/>
                </a:pPr>
                <a:endParaRPr lang="en-US" sz="2400" dirty="0">
                  <a:solidFill>
                    <a:schemeClr val="tx1"/>
                  </a:solidFill>
                </a:endParaRPr>
              </a:p>
              <a:p>
                <a:pPr marL="342900" indent="-342900" algn="l">
                  <a:buFont typeface="Wingdings" panose="05000000000000000000" pitchFamily="2" charset="2"/>
                  <a:buChar char="q"/>
                </a:pPr>
                <a:endParaRPr lang="en-US" sz="2400" dirty="0">
                  <a:solidFill>
                    <a:schemeClr val="tx1"/>
                  </a:solidFill>
                </a:endParaRPr>
              </a:p>
              <a:p>
                <a:pPr marL="342900" indent="-342900" algn="l">
                  <a:buFont typeface="Wingdings" panose="05000000000000000000" pitchFamily="2" charset="2"/>
                  <a:buChar char="q"/>
                </a:pPr>
                <a:endParaRPr lang="en-US" sz="2400" dirty="0">
                  <a:solidFill>
                    <a:schemeClr val="tx1"/>
                  </a:solidFill>
                </a:endParaRPr>
              </a:p>
              <a:p>
                <a:pPr algn="l"/>
                <a:endParaRPr lang="en-US" sz="2400" dirty="0">
                  <a:solidFill>
                    <a:schemeClr val="tx1"/>
                  </a:solidFill>
                </a:endParaRPr>
              </a:p>
              <a:p>
                <a:pPr marL="342900" indent="-342900" algn="l">
                  <a:buClr>
                    <a:srgbClr val="7030A0"/>
                  </a:buClr>
                  <a:buFont typeface="Wingdings" panose="05000000000000000000" pitchFamily="2" charset="2"/>
                  <a:buChar char="q"/>
                </a:pPr>
                <a:r>
                  <a:rPr lang="en-US" sz="2400" dirty="0">
                    <a:solidFill>
                      <a:schemeClr val="tx1"/>
                    </a:solidFill>
                  </a:rPr>
                  <a:t>The fitted model looks like this:   </a:t>
                </a:r>
                <a14:m>
                  <m:oMath xmlns:m="http://schemas.openxmlformats.org/officeDocument/2006/math">
                    <m:acc>
                      <m:accPr>
                        <m:chr m:val="̂"/>
                        <m:ctrlPr>
                          <a:rPr lang="en-US" sz="2400" i="1" smtClean="0">
                            <a:solidFill>
                              <a:schemeClr val="tx1"/>
                            </a:solidFill>
                            <a:latin typeface="Cambria Math" panose="02040503050406030204" pitchFamily="18" charset="0"/>
                          </a:rPr>
                        </m:ctrlPr>
                      </m:accPr>
                      <m:e>
                        <m:r>
                          <a:rPr lang="en-US" sz="2400" i="1">
                            <a:solidFill>
                              <a:schemeClr val="tx1"/>
                            </a:solidFill>
                            <a:latin typeface="Cambria Math"/>
                            <a:ea typeface="Cambria Math"/>
                          </a:rPr>
                          <m:t>𝜋</m:t>
                        </m:r>
                      </m:e>
                    </m:acc>
                    <m:r>
                      <a:rPr lang="en-US" sz="2400" i="1" smtClean="0">
                        <a:solidFill>
                          <a:schemeClr val="tx1"/>
                        </a:solidFill>
                        <a:latin typeface="Cambria Math"/>
                      </a:rPr>
                      <m:t>=</m:t>
                    </m:r>
                    <m:f>
                      <m:fPr>
                        <m:ctrlPr>
                          <a:rPr lang="en-US" sz="2400" i="1" smtClean="0">
                            <a:solidFill>
                              <a:schemeClr val="tx1"/>
                            </a:solidFill>
                            <a:latin typeface="Cambria Math" panose="02040503050406030204" pitchFamily="18" charset="0"/>
                          </a:rPr>
                        </m:ctrlPr>
                      </m:fPr>
                      <m:num>
                        <m:func>
                          <m:funcPr>
                            <m:ctrlPr>
                              <a:rPr lang="en-US" sz="2400" b="0" i="1" smtClean="0">
                                <a:solidFill>
                                  <a:schemeClr val="tx1"/>
                                </a:solidFill>
                                <a:latin typeface="Cambria Math" panose="02040503050406030204" pitchFamily="18" charset="0"/>
                              </a:rPr>
                            </m:ctrlPr>
                          </m:funcPr>
                          <m:fName>
                            <m:r>
                              <m:rPr>
                                <m:sty m:val="p"/>
                              </m:rPr>
                              <a:rPr lang="en-US" sz="2400" b="0" i="0" smtClean="0">
                                <a:solidFill>
                                  <a:schemeClr val="tx1"/>
                                </a:solidFill>
                                <a:latin typeface="Cambria Math" panose="02040503050406030204" pitchFamily="18" charset="0"/>
                              </a:rPr>
                              <m:t>exp</m:t>
                            </m:r>
                          </m:fName>
                          <m:e>
                            <m:d>
                              <m:dPr>
                                <m:ctrlPr>
                                  <a:rPr lang="en-US" sz="2400" b="0" i="1" smtClean="0">
                                    <a:solidFill>
                                      <a:schemeClr val="tx1"/>
                                    </a:solidFill>
                                    <a:latin typeface="Cambria Math" panose="02040503050406030204" pitchFamily="18" charset="0"/>
                                  </a:rPr>
                                </m:ctrlPr>
                              </m:dPr>
                              <m:e>
                                <m:r>
                                  <a:rPr lang="en-US" sz="2400" i="1">
                                    <a:solidFill>
                                      <a:schemeClr val="tx1"/>
                                    </a:solidFill>
                                    <a:latin typeface="Cambria Math"/>
                                  </a:rPr>
                                  <m:t>−0.8700−9.3323</m:t>
                                </m:r>
                                <m:r>
                                  <a:rPr lang="en-US" sz="2400" i="1" smtClean="0">
                                    <a:solidFill>
                                      <a:schemeClr val="tx1"/>
                                    </a:solidFill>
                                    <a:latin typeface="Cambria Math" panose="02040503050406030204" pitchFamily="18" charset="0"/>
                                    <a:ea typeface="Cambria Math" panose="02040503050406030204" pitchFamily="18" charset="0"/>
                                  </a:rPr>
                                  <m:t>∙</m:t>
                                </m:r>
                                <m:r>
                                  <a:rPr lang="en-US" sz="2400" i="1">
                                    <a:solidFill>
                                      <a:schemeClr val="tx1"/>
                                    </a:solidFill>
                                    <a:latin typeface="Cambria Math"/>
                                  </a:rPr>
                                  <m:t>𝑠𝑚𝑜𝑘𝑖𝑛𝑔</m:t>
                                </m:r>
                              </m:e>
                            </m:d>
                          </m:e>
                        </m:func>
                      </m:num>
                      <m:den>
                        <m:r>
                          <a:rPr lang="en-US" sz="2400" i="1">
                            <a:solidFill>
                              <a:schemeClr val="tx1"/>
                            </a:solidFill>
                            <a:latin typeface="Cambria Math"/>
                          </a:rPr>
                          <m:t>1+</m:t>
                        </m:r>
                        <m:func>
                          <m:funcPr>
                            <m:ctrlPr>
                              <a:rPr lang="en-US" sz="2400" i="1">
                                <a:solidFill>
                                  <a:schemeClr val="tx1"/>
                                </a:solidFill>
                                <a:latin typeface="Cambria Math" panose="02040503050406030204" pitchFamily="18" charset="0"/>
                              </a:rPr>
                            </m:ctrlPr>
                          </m:funcPr>
                          <m:fName>
                            <m:r>
                              <m:rPr>
                                <m:sty m:val="p"/>
                              </m:rPr>
                              <a:rPr lang="en-US" sz="2400">
                                <a:solidFill>
                                  <a:schemeClr val="tx1"/>
                                </a:solidFill>
                                <a:latin typeface="Cambria Math" panose="02040503050406030204" pitchFamily="18" charset="0"/>
                              </a:rPr>
                              <m:t>exp</m:t>
                            </m:r>
                          </m:fName>
                          <m:e>
                            <m:d>
                              <m:dPr>
                                <m:ctrlPr>
                                  <a:rPr lang="en-US" sz="2400" i="1">
                                    <a:solidFill>
                                      <a:schemeClr val="tx1"/>
                                    </a:solidFill>
                                    <a:latin typeface="Cambria Math" panose="02040503050406030204" pitchFamily="18" charset="0"/>
                                  </a:rPr>
                                </m:ctrlPr>
                              </m:dPr>
                              <m:e>
                                <m:r>
                                  <a:rPr lang="en-US" sz="2400" i="1">
                                    <a:solidFill>
                                      <a:schemeClr val="tx1"/>
                                    </a:solidFill>
                                    <a:latin typeface="Cambria Math"/>
                                  </a:rPr>
                                  <m:t>−0.8700−9.3323</m:t>
                                </m:r>
                                <m:r>
                                  <a:rPr lang="en-US" sz="2400" i="1">
                                    <a:solidFill>
                                      <a:schemeClr val="tx1"/>
                                    </a:solidFill>
                                    <a:latin typeface="Cambria Math" panose="02040503050406030204" pitchFamily="18" charset="0"/>
                                    <a:ea typeface="Cambria Math" panose="02040503050406030204" pitchFamily="18" charset="0"/>
                                  </a:rPr>
                                  <m:t>∙</m:t>
                                </m:r>
                                <m:r>
                                  <a:rPr lang="en-US" sz="2400" i="1">
                                    <a:solidFill>
                                      <a:schemeClr val="tx1"/>
                                    </a:solidFill>
                                    <a:latin typeface="Cambria Math"/>
                                  </a:rPr>
                                  <m:t>𝑠𝑚𝑜𝑘𝑖𝑛𝑔</m:t>
                                </m:r>
                              </m:e>
                            </m:d>
                          </m:e>
                        </m:func>
                      </m:den>
                    </m:f>
                    <m:r>
                      <a:rPr lang="en-US" sz="2400" b="0" i="1" smtClean="0">
                        <a:solidFill>
                          <a:schemeClr val="tx1"/>
                        </a:solidFill>
                        <a:latin typeface="Cambria Math" panose="02040503050406030204" pitchFamily="18" charset="0"/>
                      </a:rPr>
                      <m:t> ,</m:t>
                    </m:r>
                  </m:oMath>
                </a14:m>
                <a:endParaRPr lang="en-US" sz="2400" dirty="0">
                  <a:solidFill>
                    <a:schemeClr val="tx1"/>
                  </a:solidFill>
                </a:endParaRPr>
              </a:p>
              <a:p>
                <a:endParaRPr lang="en-US" sz="1200" dirty="0">
                  <a:solidFill>
                    <a:schemeClr val="tx1"/>
                  </a:solidFill>
                </a:endParaRPr>
              </a:p>
              <a:p>
                <a:pPr algn="l"/>
                <a:r>
                  <a:rPr lang="en-US" sz="2400" dirty="0">
                    <a:solidFill>
                      <a:schemeClr val="tx1"/>
                    </a:solidFill>
                  </a:rPr>
                  <a:t>     and   </a:t>
                </a:r>
                <a14:m>
                  <m:oMath xmlns:m="http://schemas.openxmlformats.org/officeDocument/2006/math">
                    <m:acc>
                      <m:accPr>
                        <m:chr m:val="̂"/>
                        <m:ctrlPr>
                          <a:rPr lang="en-US" sz="2400" i="1" dirty="0" smtClean="0">
                            <a:solidFill>
                              <a:schemeClr val="tx1"/>
                            </a:solidFill>
                            <a:latin typeface="Cambria Math" panose="02040503050406030204" pitchFamily="18" charset="0"/>
                            <a:ea typeface="Cambria Math"/>
                          </a:rPr>
                        </m:ctrlPr>
                      </m:accPr>
                      <m:e>
                        <m:r>
                          <a:rPr lang="en-US" sz="2400" i="1" dirty="0">
                            <a:solidFill>
                              <a:schemeClr val="tx1"/>
                            </a:solidFill>
                            <a:latin typeface="Cambria Math" panose="02040503050406030204" pitchFamily="18" charset="0"/>
                            <a:ea typeface="Cambria Math"/>
                          </a:rPr>
                          <m:t>𝜆</m:t>
                        </m:r>
                      </m:e>
                    </m:acc>
                    <m:r>
                      <a:rPr lang="en-US" sz="2400" i="1" dirty="0" smtClean="0">
                        <a:solidFill>
                          <a:schemeClr val="tx1"/>
                        </a:solidFill>
                        <a:latin typeface="Cambria Math" panose="02040503050406030204" pitchFamily="18" charset="0"/>
                      </a:rPr>
                      <m:t>=</m:t>
                    </m:r>
                    <m:func>
                      <m:funcPr>
                        <m:ctrlPr>
                          <a:rPr lang="en-US" sz="2400" b="0" i="1" dirty="0" smtClean="0">
                            <a:solidFill>
                              <a:schemeClr val="tx1"/>
                            </a:solidFill>
                            <a:latin typeface="Cambria Math" panose="02040503050406030204" pitchFamily="18" charset="0"/>
                          </a:rPr>
                        </m:ctrlPr>
                      </m:funcPr>
                      <m:fName>
                        <m:r>
                          <m:rPr>
                            <m:sty m:val="p"/>
                          </m:rPr>
                          <a:rPr lang="en-US" sz="2400" b="0" i="0" dirty="0" smtClean="0">
                            <a:solidFill>
                              <a:schemeClr val="tx1"/>
                            </a:solidFill>
                            <a:latin typeface="Cambria Math" panose="02040503050406030204" pitchFamily="18" charset="0"/>
                          </a:rPr>
                          <m:t>exp</m:t>
                        </m:r>
                      </m:fName>
                      <m:e>
                        <m:d>
                          <m:dPr>
                            <m:ctrlPr>
                              <a:rPr lang="en-US" sz="2400" b="0" i="1" dirty="0" smtClean="0">
                                <a:solidFill>
                                  <a:schemeClr val="tx1"/>
                                </a:solidFill>
                                <a:latin typeface="Cambria Math" panose="02040503050406030204" pitchFamily="18" charset="0"/>
                              </a:rPr>
                            </m:ctrlPr>
                          </m:dPr>
                          <m:e>
                            <m:r>
                              <a:rPr lang="en-US" sz="2400" i="1" dirty="0">
                                <a:solidFill>
                                  <a:schemeClr val="tx1"/>
                                </a:solidFill>
                                <a:latin typeface="Cambria Math" panose="02040503050406030204" pitchFamily="18" charset="0"/>
                              </a:rPr>
                              <m:t>2.2288−0.0954</m:t>
                            </m:r>
                            <m:r>
                              <a:rPr lang="en-US" sz="2400" i="1" dirty="0" smtClean="0">
                                <a:solidFill>
                                  <a:schemeClr val="tx1"/>
                                </a:solidFill>
                                <a:latin typeface="Cambria Math" panose="02040503050406030204" pitchFamily="18" charset="0"/>
                                <a:ea typeface="Cambria Math" panose="02040503050406030204" pitchFamily="18" charset="0"/>
                              </a:rPr>
                              <m:t>∙</m:t>
                            </m:r>
                            <m:r>
                              <a:rPr lang="en-US" sz="2400" i="1" dirty="0">
                                <a:solidFill>
                                  <a:schemeClr val="tx1"/>
                                </a:solidFill>
                                <a:latin typeface="Cambria Math" panose="02040503050406030204" pitchFamily="18" charset="0"/>
                              </a:rPr>
                              <m:t>𝐵𝑀𝐼</m:t>
                            </m:r>
                            <m:r>
                              <a:rPr lang="en-US" sz="2400" i="1" dirty="0">
                                <a:solidFill>
                                  <a:schemeClr val="tx1"/>
                                </a:solidFill>
                                <a:latin typeface="Cambria Math" panose="02040503050406030204" pitchFamily="18" charset="0"/>
                              </a:rPr>
                              <m:t>+0.0118∙</m:t>
                            </m:r>
                            <m:r>
                              <a:rPr lang="en-US" sz="2400" i="1" dirty="0">
                                <a:solidFill>
                                  <a:schemeClr val="tx1"/>
                                </a:solidFill>
                                <a:latin typeface="Cambria Math" panose="02040503050406030204" pitchFamily="18" charset="0"/>
                              </a:rPr>
                              <m:t>𝑎𝑔𝑒</m:t>
                            </m:r>
                            <m:r>
                              <a:rPr lang="en-US" sz="2400" i="1" dirty="0">
                                <a:solidFill>
                                  <a:schemeClr val="tx1"/>
                                </a:solidFill>
                                <a:latin typeface="Cambria Math" panose="02040503050406030204" pitchFamily="18" charset="0"/>
                              </a:rPr>
                              <m:t>+0.7161∙</m:t>
                            </m:r>
                            <m:r>
                              <a:rPr lang="en-US" sz="2400" i="1" dirty="0">
                                <a:solidFill>
                                  <a:schemeClr val="tx1"/>
                                </a:solidFill>
                                <a:latin typeface="Cambria Math" panose="02040503050406030204" pitchFamily="18" charset="0"/>
                              </a:rPr>
                              <m:t>𝑚𝑎𝑙𝑒</m:t>
                            </m:r>
                          </m:e>
                        </m:d>
                      </m:e>
                    </m:func>
                    <m:r>
                      <a:rPr lang="en-US" sz="2400" i="1">
                        <a:solidFill>
                          <a:schemeClr val="tx1"/>
                        </a:solidFill>
                        <a:latin typeface="Cambria Math"/>
                      </a:rPr>
                      <m:t>.</m:t>
                    </m:r>
                  </m:oMath>
                </a14:m>
                <a:endParaRPr lang="en-US" sz="2400" dirty="0">
                  <a:solidFill>
                    <a:schemeClr val="tx1"/>
                  </a:solidFill>
                </a:endParaRPr>
              </a:p>
              <a:p>
                <a:pPr marL="342900" indent="-342900" algn="l">
                  <a:buFont typeface="Wingdings" panose="05000000000000000000" pitchFamily="2" charset="2"/>
                  <a:buChar char="q"/>
                </a:pPr>
                <a:endParaRPr lang="en-US" sz="2400" dirty="0">
                  <a:solidFill>
                    <a:schemeClr val="tx1"/>
                  </a:solidFill>
                </a:endParaRPr>
              </a:p>
              <a:p>
                <a:pPr marL="342900" indent="-342900" algn="l">
                  <a:buFont typeface="Wingdings" panose="05000000000000000000" pitchFamily="2" charset="2"/>
                  <a:buChar char="q"/>
                </a:pPr>
                <a:endParaRPr lang="en-US" sz="2400" dirty="0">
                  <a:solidFill>
                    <a:schemeClr val="tx1"/>
                  </a:solidFill>
                </a:endParaRPr>
              </a:p>
              <a:p>
                <a:pPr marL="342900" indent="-342900" algn="l">
                  <a:buFont typeface="Wingdings" panose="05000000000000000000" pitchFamily="2" charset="2"/>
                  <a:buChar char="q"/>
                </a:pPr>
                <a:endParaRPr lang="en-US" sz="2400" dirty="0">
                  <a:solidFill>
                    <a:schemeClr val="tx1"/>
                  </a:solidFill>
                </a:endParaRPr>
              </a:p>
              <a:p>
                <a:endParaRPr lang="en-US" sz="800" dirty="0">
                  <a:solidFill>
                    <a:schemeClr val="tx1"/>
                  </a:solidFill>
                </a:endParaRPr>
              </a:p>
              <a:p>
                <a:endParaRPr lang="en-US" sz="1700" dirty="0"/>
              </a:p>
              <a:p>
                <a:endParaRPr lang="en-US" sz="1700" dirty="0"/>
              </a:p>
              <a:p>
                <a:endParaRPr lang="en-US" sz="1700" b="0" dirty="0"/>
              </a:p>
              <a:p>
                <a:endParaRPr lang="en-US" sz="1600" i="1" dirty="0"/>
              </a:p>
              <a:p>
                <a:endParaRPr lang="en-US" sz="1600" i="1" dirty="0"/>
              </a:p>
              <a:p>
                <a:endParaRPr lang="en-US" sz="1600" i="1" dirty="0"/>
              </a:p>
              <a:p>
                <a:endParaRPr lang="en-US" sz="1600" i="1" dirty="0"/>
              </a:p>
              <a:p>
                <a:endParaRPr lang="en-US" sz="1600" i="1" dirty="0"/>
              </a:p>
              <a:p>
                <a:endParaRPr lang="en-US" sz="1600" i="1" dirty="0"/>
              </a:p>
              <a:p>
                <a:endParaRPr lang="en-US" sz="1600" i="1" dirty="0"/>
              </a:p>
              <a:p>
                <a:endParaRPr lang="en-US" sz="1600" i="1" dirty="0"/>
              </a:p>
              <a:p>
                <a:endParaRPr lang="en-US" sz="1600" i="1" dirty="0"/>
              </a:p>
              <a:p>
                <a:endParaRPr lang="en-US" sz="1700" i="1" dirty="0"/>
              </a:p>
              <a:p>
                <a:endParaRPr lang="en-US" sz="1600" dirty="0">
                  <a:solidFill>
                    <a:schemeClr val="bg2">
                      <a:lumMod val="75000"/>
                    </a:schemeClr>
                  </a:solidFill>
                </a:endParaRPr>
              </a:p>
            </p:txBody>
          </p:sp>
        </mc:Choice>
        <mc:Fallback xmlns="">
          <p:sp>
            <p:nvSpPr>
              <p:cNvPr id="3" name="Subtitle 2">
                <a:extLst>
                  <a:ext uri="{FF2B5EF4-FFF2-40B4-BE49-F238E27FC236}">
                    <a16:creationId xmlns:a16="http://schemas.microsoft.com/office/drawing/2014/main" id="{937977FE-7060-4554-8802-D380BB4E77D1}"/>
                  </a:ext>
                </a:extLst>
              </p:cNvPr>
              <p:cNvSpPr>
                <a:spLocks noGrp="1" noRot="1" noChangeAspect="1" noMove="1" noResize="1" noEditPoints="1" noAdjustHandles="1" noChangeArrowheads="1" noChangeShapeType="1" noTextEdit="1"/>
              </p:cNvSpPr>
              <p:nvPr>
                <p:ph type="subTitle" idx="1"/>
              </p:nvPr>
            </p:nvSpPr>
            <p:spPr>
              <a:xfrm>
                <a:off x="983914" y="1293079"/>
                <a:ext cx="11501163" cy="5237067"/>
              </a:xfrm>
              <a:blipFill>
                <a:blip r:embed="rId2"/>
                <a:stretch>
                  <a:fillRect l="-689" t="-931"/>
                </a:stretch>
              </a:blipFill>
            </p:spPr>
            <p:txBody>
              <a:bodyPr/>
              <a:lstStyle/>
              <a:p>
                <a:r>
                  <a:rPr lang="en-US">
                    <a:noFill/>
                  </a:rPr>
                  <a:t> </a:t>
                </a:r>
              </a:p>
            </p:txBody>
          </p:sp>
        </mc:Fallback>
      </mc:AlternateContent>
      <p:sp>
        <p:nvSpPr>
          <p:cNvPr id="5" name="Title 1">
            <a:extLst>
              <a:ext uri="{FF2B5EF4-FFF2-40B4-BE49-F238E27FC236}">
                <a16:creationId xmlns:a16="http://schemas.microsoft.com/office/drawing/2014/main" id="{8FDE2D6A-EB0F-4F67-8847-35AECB8A3F6B}"/>
              </a:ext>
            </a:extLst>
          </p:cNvPr>
          <p:cNvSpPr txBox="1">
            <a:spLocks/>
          </p:cNvSpPr>
          <p:nvPr/>
        </p:nvSpPr>
        <p:spPr>
          <a:xfrm>
            <a:off x="834060" y="406039"/>
            <a:ext cx="10527128" cy="804481"/>
          </a:xfrm>
          <a:prstGeom prst="rect">
            <a:avLst/>
          </a:prstGeom>
        </p:spPr>
        <p:txBody>
          <a:bodyPr vert="horz" lIns="91440" tIns="45720" rIns="91440" bIns="45720" rtlCol="0" anchor="ctr">
            <a:normAutofit fontScale="850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400" dirty="0"/>
              <a:t>ZERO-INFLATED POISSON REGRESSION: EXERCISE SOLUTION (CONT.)</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57557" y="1620488"/>
            <a:ext cx="7078063" cy="2638793"/>
          </a:xfrm>
          <a:prstGeom prst="rect">
            <a:avLst/>
          </a:prstGeom>
        </p:spPr>
      </p:pic>
      <p:pic>
        <p:nvPicPr>
          <p:cNvPr id="6" name="Picture 5">
            <a:extLst>
              <a:ext uri="{FF2B5EF4-FFF2-40B4-BE49-F238E27FC236}">
                <a16:creationId xmlns:a16="http://schemas.microsoft.com/office/drawing/2014/main" id="{A5A20908-947B-4BF5-9B7F-A8737FCEF58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0800000">
            <a:off x="983914" y="1123919"/>
            <a:ext cx="10349837" cy="120423"/>
          </a:xfrm>
          <a:prstGeom prst="rect">
            <a:avLst/>
          </a:prstGeom>
        </p:spPr>
      </p:pic>
      <p:pic>
        <p:nvPicPr>
          <p:cNvPr id="7" name="Picture 6">
            <a:extLst>
              <a:ext uri="{FF2B5EF4-FFF2-40B4-BE49-F238E27FC236}">
                <a16:creationId xmlns:a16="http://schemas.microsoft.com/office/drawing/2014/main" id="{B6E3A475-7814-4165-A993-1BE18D5B0B4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3915" y="6037530"/>
            <a:ext cx="9311154" cy="108338"/>
          </a:xfrm>
          <a:prstGeom prst="rect">
            <a:avLst/>
          </a:prstGeom>
        </p:spPr>
      </p:pic>
      <p:pic>
        <p:nvPicPr>
          <p:cNvPr id="8" name="Picture 7">
            <a:extLst>
              <a:ext uri="{FF2B5EF4-FFF2-40B4-BE49-F238E27FC236}">
                <a16:creationId xmlns:a16="http://schemas.microsoft.com/office/drawing/2014/main" id="{37D6503D-2264-476B-A83F-AC656D8590F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10154" y="6037529"/>
            <a:ext cx="700390" cy="823031"/>
          </a:xfrm>
          <a:prstGeom prst="rect">
            <a:avLst/>
          </a:prstGeom>
        </p:spPr>
      </p:pic>
      <p:sp>
        <p:nvSpPr>
          <p:cNvPr id="9" name="Slide Number Placeholder 3">
            <a:extLst>
              <a:ext uri="{FF2B5EF4-FFF2-40B4-BE49-F238E27FC236}">
                <a16:creationId xmlns:a16="http://schemas.microsoft.com/office/drawing/2014/main" id="{BED94D4B-A280-4EC7-8B55-C22DFBF65867}"/>
              </a:ext>
            </a:extLst>
          </p:cNvPr>
          <p:cNvSpPr txBox="1">
            <a:spLocks/>
          </p:cNvSpPr>
          <p:nvPr/>
        </p:nvSpPr>
        <p:spPr>
          <a:xfrm>
            <a:off x="10807431" y="6081483"/>
            <a:ext cx="526320" cy="569779"/>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3A98EE3D-8CD1-4C3F-BD1C-C98C9596463C}" type="slidenum">
              <a:rPr lang="en-US" sz="2600" smtClean="0">
                <a:solidFill>
                  <a:schemeClr val="bg1"/>
                </a:solidFill>
              </a:rPr>
              <a:pPr algn="ctr"/>
              <a:t>64</a:t>
            </a:fld>
            <a:endParaRPr lang="en-US" sz="2600" dirty="0">
              <a:solidFill>
                <a:schemeClr val="bg1"/>
              </a:solidFill>
            </a:endParaRPr>
          </a:p>
        </p:txBody>
      </p:sp>
      <p:sp>
        <p:nvSpPr>
          <p:cNvPr id="4" name="Oval 3">
            <a:extLst>
              <a:ext uri="{FF2B5EF4-FFF2-40B4-BE49-F238E27FC236}">
                <a16:creationId xmlns:a16="http://schemas.microsoft.com/office/drawing/2014/main" id="{25D4B959-1A02-4456-A383-FC8CCB8C084C}"/>
              </a:ext>
            </a:extLst>
          </p:cNvPr>
          <p:cNvSpPr/>
          <p:nvPr/>
        </p:nvSpPr>
        <p:spPr>
          <a:xfrm>
            <a:off x="4364736" y="1620488"/>
            <a:ext cx="1328928" cy="1622584"/>
          </a:xfrm>
          <a:prstGeom prst="ellipse">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0" name="Oval 9">
            <a:extLst>
              <a:ext uri="{FF2B5EF4-FFF2-40B4-BE49-F238E27FC236}">
                <a16:creationId xmlns:a16="http://schemas.microsoft.com/office/drawing/2014/main" id="{2CC3DE98-7977-4F2F-BB67-DDB64FD4A74C}"/>
              </a:ext>
            </a:extLst>
          </p:cNvPr>
          <p:cNvSpPr/>
          <p:nvPr/>
        </p:nvSpPr>
        <p:spPr>
          <a:xfrm>
            <a:off x="4279392" y="3429000"/>
            <a:ext cx="1328928" cy="912840"/>
          </a:xfrm>
          <a:prstGeom prst="ellipse">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66342615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Subtitle 2">
                <a:extLst>
                  <a:ext uri="{FF2B5EF4-FFF2-40B4-BE49-F238E27FC236}">
                    <a16:creationId xmlns:a16="http://schemas.microsoft.com/office/drawing/2014/main" id="{937977FE-7060-4554-8802-D380BB4E77D1}"/>
                  </a:ext>
                </a:extLst>
              </p:cNvPr>
              <p:cNvSpPr>
                <a:spLocks noGrp="1"/>
              </p:cNvSpPr>
              <p:nvPr>
                <p:ph type="subTitle" idx="1"/>
              </p:nvPr>
            </p:nvSpPr>
            <p:spPr>
              <a:xfrm>
                <a:off x="654408" y="1249380"/>
                <a:ext cx="11501163" cy="5237067"/>
              </a:xfrm>
            </p:spPr>
            <p:txBody>
              <a:bodyPr>
                <a:normAutofit/>
              </a:bodyPr>
              <a:lstStyle/>
              <a:p>
                <a:pPr marL="285750" indent="-285750">
                  <a:buFont typeface="Wingdings" panose="05000000000000000000" pitchFamily="2" charset="2"/>
                  <a:buChar char="q"/>
                </a:pPr>
                <a:endParaRPr lang="en-US" sz="800" dirty="0">
                  <a:solidFill>
                    <a:schemeClr val="tx1"/>
                  </a:solidFill>
                </a:endParaRPr>
              </a:p>
              <a:p>
                <a:pPr marL="285750" indent="-285750" algn="l">
                  <a:buClr>
                    <a:srgbClr val="7030A0"/>
                  </a:buClr>
                  <a:buFont typeface="Wingdings" panose="05000000000000000000" pitchFamily="2" charset="2"/>
                  <a:buChar char="q"/>
                </a:pPr>
                <a:r>
                  <a:rPr lang="en-US" sz="2800" dirty="0">
                    <a:solidFill>
                      <a:schemeClr val="tx1"/>
                    </a:solidFill>
                  </a:rPr>
                  <a:t>  </a:t>
                </a:r>
                <a:r>
                  <a:rPr lang="en-US" sz="2400" dirty="0">
                    <a:solidFill>
                      <a:schemeClr val="tx1"/>
                    </a:solidFill>
                  </a:rPr>
                  <a:t>Estimated regression coefficients yield the following interpretation (for example):</a:t>
                </a:r>
              </a:p>
              <a:p>
                <a:pPr algn="l">
                  <a:buClr>
                    <a:srgbClr val="7030A0"/>
                  </a:buClr>
                </a:pPr>
                <a14:m>
                  <m:oMathPara xmlns:m="http://schemas.openxmlformats.org/officeDocument/2006/math">
                    <m:oMathParaPr>
                      <m:jc m:val="centerGroup"/>
                    </m:oMathParaPr>
                    <m:oMath xmlns:m="http://schemas.openxmlformats.org/officeDocument/2006/math">
                      <m:acc>
                        <m:accPr>
                          <m:chr m:val="̂"/>
                          <m:ctrlPr>
                            <a:rPr lang="en-US" sz="1800" i="1">
                              <a:solidFill>
                                <a:schemeClr val="tx1"/>
                              </a:solidFill>
                              <a:latin typeface="Cambria Math" panose="02040503050406030204" pitchFamily="18" charset="0"/>
                            </a:rPr>
                          </m:ctrlPr>
                        </m:accPr>
                        <m:e>
                          <m:r>
                            <a:rPr lang="en-US" sz="1800" i="1">
                              <a:solidFill>
                                <a:schemeClr val="tx1"/>
                              </a:solidFill>
                              <a:latin typeface="Cambria Math"/>
                              <a:ea typeface="Cambria Math"/>
                            </a:rPr>
                            <m:t>𝜋</m:t>
                          </m:r>
                        </m:e>
                      </m:acc>
                      <m:r>
                        <a:rPr lang="en-US" sz="1800" i="1">
                          <a:solidFill>
                            <a:schemeClr val="tx1"/>
                          </a:solidFill>
                          <a:latin typeface="Cambria Math"/>
                        </a:rPr>
                        <m:t>=</m:t>
                      </m:r>
                      <m:f>
                        <m:fPr>
                          <m:ctrlPr>
                            <a:rPr lang="en-US" sz="1800" i="1">
                              <a:solidFill>
                                <a:schemeClr val="tx1"/>
                              </a:solidFill>
                              <a:latin typeface="Cambria Math" panose="02040503050406030204" pitchFamily="18" charset="0"/>
                            </a:rPr>
                          </m:ctrlPr>
                        </m:fPr>
                        <m:num>
                          <m:func>
                            <m:funcPr>
                              <m:ctrlPr>
                                <a:rPr lang="en-US" sz="1800" i="1">
                                  <a:solidFill>
                                    <a:schemeClr val="tx1"/>
                                  </a:solidFill>
                                  <a:latin typeface="Cambria Math" panose="02040503050406030204" pitchFamily="18" charset="0"/>
                                </a:rPr>
                              </m:ctrlPr>
                            </m:funcPr>
                            <m:fName>
                              <m:r>
                                <m:rPr>
                                  <m:sty m:val="p"/>
                                </m:rPr>
                                <a:rPr lang="en-US" sz="1800">
                                  <a:solidFill>
                                    <a:schemeClr val="tx1"/>
                                  </a:solidFill>
                                  <a:latin typeface="Cambria Math" panose="02040503050406030204" pitchFamily="18" charset="0"/>
                                </a:rPr>
                                <m:t>exp</m:t>
                              </m:r>
                            </m:fName>
                            <m:e>
                              <m:d>
                                <m:dPr>
                                  <m:ctrlPr>
                                    <a:rPr lang="en-US" sz="1800" i="1">
                                      <a:solidFill>
                                        <a:schemeClr val="tx1"/>
                                      </a:solidFill>
                                      <a:latin typeface="Cambria Math" panose="02040503050406030204" pitchFamily="18" charset="0"/>
                                    </a:rPr>
                                  </m:ctrlPr>
                                </m:dPr>
                                <m:e>
                                  <m:r>
                                    <a:rPr lang="en-US" sz="1800" i="1">
                                      <a:solidFill>
                                        <a:schemeClr val="tx1"/>
                                      </a:solidFill>
                                      <a:latin typeface="Cambria Math"/>
                                    </a:rPr>
                                    <m:t>−0.8700−9.3323</m:t>
                                  </m:r>
                                  <m:r>
                                    <a:rPr lang="en-US" sz="1800" i="1">
                                      <a:solidFill>
                                        <a:schemeClr val="tx1"/>
                                      </a:solidFill>
                                      <a:latin typeface="Cambria Math" panose="02040503050406030204" pitchFamily="18" charset="0"/>
                                      <a:ea typeface="Cambria Math" panose="02040503050406030204" pitchFamily="18" charset="0"/>
                                    </a:rPr>
                                    <m:t>∙</m:t>
                                  </m:r>
                                  <m:r>
                                    <a:rPr lang="en-US" sz="1800" i="1">
                                      <a:solidFill>
                                        <a:schemeClr val="tx1"/>
                                      </a:solidFill>
                                      <a:latin typeface="Cambria Math"/>
                                    </a:rPr>
                                    <m:t>𝑠𝑚𝑜𝑘𝑖𝑛𝑔</m:t>
                                  </m:r>
                                </m:e>
                              </m:d>
                            </m:e>
                          </m:func>
                        </m:num>
                        <m:den>
                          <m:r>
                            <a:rPr lang="en-US" sz="1800" i="1">
                              <a:solidFill>
                                <a:schemeClr val="tx1"/>
                              </a:solidFill>
                              <a:latin typeface="Cambria Math"/>
                            </a:rPr>
                            <m:t>1+</m:t>
                          </m:r>
                          <m:func>
                            <m:funcPr>
                              <m:ctrlPr>
                                <a:rPr lang="en-US" sz="1800" i="1">
                                  <a:solidFill>
                                    <a:schemeClr val="tx1"/>
                                  </a:solidFill>
                                  <a:latin typeface="Cambria Math" panose="02040503050406030204" pitchFamily="18" charset="0"/>
                                </a:rPr>
                              </m:ctrlPr>
                            </m:funcPr>
                            <m:fName>
                              <m:r>
                                <m:rPr>
                                  <m:sty m:val="p"/>
                                </m:rPr>
                                <a:rPr lang="en-US" sz="1800">
                                  <a:solidFill>
                                    <a:schemeClr val="tx1"/>
                                  </a:solidFill>
                                  <a:latin typeface="Cambria Math" panose="02040503050406030204" pitchFamily="18" charset="0"/>
                                </a:rPr>
                                <m:t>exp</m:t>
                              </m:r>
                            </m:fName>
                            <m:e>
                              <m:d>
                                <m:dPr>
                                  <m:ctrlPr>
                                    <a:rPr lang="en-US" sz="1800" i="1">
                                      <a:solidFill>
                                        <a:schemeClr val="tx1"/>
                                      </a:solidFill>
                                      <a:latin typeface="Cambria Math" panose="02040503050406030204" pitchFamily="18" charset="0"/>
                                    </a:rPr>
                                  </m:ctrlPr>
                                </m:dPr>
                                <m:e>
                                  <m:r>
                                    <a:rPr lang="en-US" sz="1800" i="1">
                                      <a:solidFill>
                                        <a:schemeClr val="tx1"/>
                                      </a:solidFill>
                                      <a:latin typeface="Cambria Math"/>
                                    </a:rPr>
                                    <m:t>−0.8700−9.3323</m:t>
                                  </m:r>
                                  <m:r>
                                    <a:rPr lang="en-US" sz="1800" i="1">
                                      <a:solidFill>
                                        <a:schemeClr val="tx1"/>
                                      </a:solidFill>
                                      <a:latin typeface="Cambria Math" panose="02040503050406030204" pitchFamily="18" charset="0"/>
                                      <a:ea typeface="Cambria Math" panose="02040503050406030204" pitchFamily="18" charset="0"/>
                                    </a:rPr>
                                    <m:t>∙</m:t>
                                  </m:r>
                                  <m:r>
                                    <a:rPr lang="en-US" sz="1800" i="1">
                                      <a:solidFill>
                                        <a:schemeClr val="tx1"/>
                                      </a:solidFill>
                                      <a:latin typeface="Cambria Math"/>
                                    </a:rPr>
                                    <m:t>𝑠𝑚𝑜𝑘𝑖𝑛𝑔</m:t>
                                  </m:r>
                                </m:e>
                              </m:d>
                            </m:e>
                          </m:func>
                        </m:den>
                      </m:f>
                      <m:r>
                        <a:rPr lang="en-US" sz="1800" b="0" i="1" smtClean="0">
                          <a:solidFill>
                            <a:schemeClr val="tx1"/>
                          </a:solidFill>
                          <a:latin typeface="Cambria Math" panose="02040503050406030204" pitchFamily="18" charset="0"/>
                        </a:rPr>
                        <m:t>,</m:t>
                      </m:r>
                    </m:oMath>
                  </m:oMathPara>
                </a14:m>
                <a:endParaRPr lang="en-US" sz="1800" dirty="0">
                  <a:solidFill>
                    <a:schemeClr val="tx1"/>
                  </a:solidFill>
                </a:endParaRPr>
              </a:p>
              <a:p>
                <a:endParaRPr lang="en-US" sz="1050" dirty="0">
                  <a:solidFill>
                    <a:schemeClr val="tx1"/>
                  </a:solidFill>
                </a:endParaRPr>
              </a:p>
              <a:p>
                <a:pPr algn="l"/>
                <a:r>
                  <a:rPr lang="en-US" sz="1800" dirty="0">
                    <a:solidFill>
                      <a:schemeClr val="tx1"/>
                    </a:solidFill>
                  </a:rPr>
                  <a:t>     and   </a:t>
                </a:r>
                <a14:m>
                  <m:oMath xmlns:m="http://schemas.openxmlformats.org/officeDocument/2006/math">
                    <m:acc>
                      <m:accPr>
                        <m:chr m:val="̂"/>
                        <m:ctrlPr>
                          <a:rPr lang="en-US" sz="1800" i="1" dirty="0">
                            <a:solidFill>
                              <a:schemeClr val="tx1"/>
                            </a:solidFill>
                            <a:latin typeface="Cambria Math" panose="02040503050406030204" pitchFamily="18" charset="0"/>
                            <a:ea typeface="Cambria Math"/>
                          </a:rPr>
                        </m:ctrlPr>
                      </m:accPr>
                      <m:e>
                        <m:r>
                          <a:rPr lang="en-US" sz="1800" i="1" dirty="0">
                            <a:solidFill>
                              <a:schemeClr val="tx1"/>
                            </a:solidFill>
                            <a:latin typeface="Cambria Math" panose="02040503050406030204" pitchFamily="18" charset="0"/>
                            <a:ea typeface="Cambria Math"/>
                          </a:rPr>
                          <m:t>𝜆</m:t>
                        </m:r>
                      </m:e>
                    </m:acc>
                    <m:r>
                      <a:rPr lang="en-US" sz="1800" i="1" dirty="0">
                        <a:solidFill>
                          <a:schemeClr val="tx1"/>
                        </a:solidFill>
                        <a:latin typeface="Cambria Math" panose="02040503050406030204" pitchFamily="18" charset="0"/>
                      </a:rPr>
                      <m:t>=</m:t>
                    </m:r>
                    <m:func>
                      <m:funcPr>
                        <m:ctrlPr>
                          <a:rPr lang="en-US" sz="1800" i="1" dirty="0">
                            <a:solidFill>
                              <a:schemeClr val="tx1"/>
                            </a:solidFill>
                            <a:latin typeface="Cambria Math" panose="02040503050406030204" pitchFamily="18" charset="0"/>
                          </a:rPr>
                        </m:ctrlPr>
                      </m:funcPr>
                      <m:fName>
                        <m:r>
                          <m:rPr>
                            <m:sty m:val="p"/>
                          </m:rPr>
                          <a:rPr lang="en-US" sz="1800" dirty="0">
                            <a:solidFill>
                              <a:schemeClr val="tx1"/>
                            </a:solidFill>
                            <a:latin typeface="Cambria Math" panose="02040503050406030204" pitchFamily="18" charset="0"/>
                          </a:rPr>
                          <m:t>exp</m:t>
                        </m:r>
                      </m:fName>
                      <m:e>
                        <m:d>
                          <m:dPr>
                            <m:ctrlPr>
                              <a:rPr lang="en-US" sz="1800" i="1" dirty="0">
                                <a:solidFill>
                                  <a:schemeClr val="tx1"/>
                                </a:solidFill>
                                <a:latin typeface="Cambria Math" panose="02040503050406030204" pitchFamily="18" charset="0"/>
                              </a:rPr>
                            </m:ctrlPr>
                          </m:dPr>
                          <m:e>
                            <m:r>
                              <a:rPr lang="en-US" sz="1800" i="1" dirty="0">
                                <a:solidFill>
                                  <a:schemeClr val="tx1"/>
                                </a:solidFill>
                                <a:latin typeface="Cambria Math" panose="02040503050406030204" pitchFamily="18" charset="0"/>
                              </a:rPr>
                              <m:t>2.2288−0.0954</m:t>
                            </m:r>
                            <m:r>
                              <a:rPr lang="en-US" sz="1800" i="1" dirty="0">
                                <a:solidFill>
                                  <a:schemeClr val="tx1"/>
                                </a:solidFill>
                                <a:latin typeface="Cambria Math" panose="02040503050406030204" pitchFamily="18" charset="0"/>
                                <a:ea typeface="Cambria Math" panose="02040503050406030204" pitchFamily="18" charset="0"/>
                              </a:rPr>
                              <m:t>∙</m:t>
                            </m:r>
                            <m:r>
                              <a:rPr lang="en-US" sz="1800" i="1" dirty="0">
                                <a:solidFill>
                                  <a:schemeClr val="tx1"/>
                                </a:solidFill>
                                <a:latin typeface="Cambria Math" panose="02040503050406030204" pitchFamily="18" charset="0"/>
                              </a:rPr>
                              <m:t>𝐵𝑀𝐼</m:t>
                            </m:r>
                            <m:r>
                              <a:rPr lang="en-US" sz="1800" i="1" dirty="0">
                                <a:solidFill>
                                  <a:schemeClr val="tx1"/>
                                </a:solidFill>
                                <a:latin typeface="Cambria Math" panose="02040503050406030204" pitchFamily="18" charset="0"/>
                              </a:rPr>
                              <m:t>+0.0118∙</m:t>
                            </m:r>
                            <m:r>
                              <a:rPr lang="en-US" sz="1800" i="1" dirty="0">
                                <a:solidFill>
                                  <a:schemeClr val="tx1"/>
                                </a:solidFill>
                                <a:latin typeface="Cambria Math" panose="02040503050406030204" pitchFamily="18" charset="0"/>
                              </a:rPr>
                              <m:t>𝑎𝑔𝑒</m:t>
                            </m:r>
                            <m:r>
                              <a:rPr lang="en-US" sz="1800" i="1" dirty="0">
                                <a:solidFill>
                                  <a:schemeClr val="tx1"/>
                                </a:solidFill>
                                <a:latin typeface="Cambria Math" panose="02040503050406030204" pitchFamily="18" charset="0"/>
                              </a:rPr>
                              <m:t>+0.7161∙</m:t>
                            </m:r>
                            <m:r>
                              <a:rPr lang="en-US" sz="1800" i="1" dirty="0">
                                <a:solidFill>
                                  <a:schemeClr val="tx1"/>
                                </a:solidFill>
                                <a:latin typeface="Cambria Math" panose="02040503050406030204" pitchFamily="18" charset="0"/>
                              </a:rPr>
                              <m:t>𝑚𝑎𝑙𝑒</m:t>
                            </m:r>
                          </m:e>
                        </m:d>
                      </m:e>
                    </m:func>
                    <m:r>
                      <a:rPr lang="en-US" sz="1800" i="1">
                        <a:solidFill>
                          <a:schemeClr val="tx1"/>
                        </a:solidFill>
                        <a:latin typeface="Cambria Math"/>
                      </a:rPr>
                      <m:t>.</m:t>
                    </m:r>
                  </m:oMath>
                </a14:m>
                <a:endParaRPr lang="en-US" sz="1800" dirty="0">
                  <a:solidFill>
                    <a:schemeClr val="tx1"/>
                  </a:solidFill>
                </a:endParaRPr>
              </a:p>
              <a:p>
                <a:pPr algn="l"/>
                <a:endParaRPr lang="en-US" sz="200" dirty="0">
                  <a:solidFill>
                    <a:schemeClr val="tx1"/>
                  </a:solidFill>
                </a:endParaRPr>
              </a:p>
              <a:p>
                <a:pPr algn="l"/>
                <a:r>
                  <a:rPr lang="en-US" sz="2400" dirty="0">
                    <a:solidFill>
                      <a:schemeClr val="tx1"/>
                    </a:solidFill>
                  </a:rPr>
                  <a:t>   </a:t>
                </a:r>
                <a:r>
                  <a:rPr lang="en-US" sz="2400" dirty="0">
                    <a:solidFill>
                      <a:schemeClr val="tx1"/>
                    </a:solidFill>
                    <a:latin typeface="Segoe UI"/>
                    <a:ea typeface="Segoe UI"/>
                    <a:cs typeface="Segoe UI"/>
                  </a:rPr>
                  <a:t>●   </a:t>
                </a:r>
                <a:r>
                  <a:rPr lang="en-US" sz="2400" dirty="0">
                    <a:solidFill>
                      <a:schemeClr val="tx1"/>
                    </a:solidFill>
                  </a:rPr>
                  <a:t>The estimated odds of not having asthma attacks for people in who smoke is </a:t>
                </a:r>
              </a:p>
              <a:p>
                <a:pPr algn="l"/>
                <a:r>
                  <a:rPr lang="en-US" sz="2400" dirty="0">
                    <a:solidFill>
                      <a:schemeClr val="tx1"/>
                    </a:solidFill>
                  </a:rPr>
                  <a:t>          </a:t>
                </a:r>
                <a14:m>
                  <m:oMath xmlns:m="http://schemas.openxmlformats.org/officeDocument/2006/math">
                    <m:r>
                      <m:rPr>
                        <m:sty m:val="p"/>
                      </m:rPr>
                      <a:rPr lang="en-US" sz="2400" i="1" dirty="0" smtClean="0">
                        <a:solidFill>
                          <a:schemeClr val="tx1"/>
                        </a:solidFill>
                        <a:latin typeface="Cambria Math" panose="02040503050406030204" pitchFamily="18" charset="0"/>
                      </a:rPr>
                      <m:t>exp</m:t>
                    </m:r>
                    <m:r>
                      <a:rPr lang="en-US" sz="2400" i="1" dirty="0">
                        <a:solidFill>
                          <a:schemeClr val="tx1"/>
                        </a:solidFill>
                        <a:latin typeface="Cambria Math" panose="02040503050406030204" pitchFamily="18" charset="0"/>
                      </a:rPr>
                      <m:t>⁡</m:t>
                    </m:r>
                    <m:r>
                      <a:rPr lang="en-US" sz="2400" b="0" i="1" dirty="0" smtClean="0">
                        <a:solidFill>
                          <a:schemeClr val="tx1"/>
                        </a:solidFill>
                        <a:latin typeface="Cambria Math" panose="02040503050406030204" pitchFamily="18" charset="0"/>
                      </a:rPr>
                      <m:t>(</m:t>
                    </m:r>
                    <m:r>
                      <a:rPr lang="en-US" sz="2400" i="1" dirty="0">
                        <a:solidFill>
                          <a:schemeClr val="tx1"/>
                        </a:solidFill>
                        <a:latin typeface="Cambria Math" panose="02040503050406030204" pitchFamily="18" charset="0"/>
                      </a:rPr>
                      <m:t>−9.3323</m:t>
                    </m:r>
                    <m:r>
                      <a:rPr lang="en-US" sz="2400" b="0" i="1" dirty="0" smtClean="0">
                        <a:solidFill>
                          <a:schemeClr val="tx1"/>
                        </a:solidFill>
                        <a:latin typeface="Cambria Math" panose="02040503050406030204" pitchFamily="18" charset="0"/>
                      </a:rPr>
                      <m:t>)</m:t>
                    </m:r>
                    <m:r>
                      <a:rPr lang="en-US" sz="2400" i="1" dirty="0">
                        <a:solidFill>
                          <a:schemeClr val="tx1"/>
                        </a:solidFill>
                        <a:latin typeface="Cambria Math" panose="02040503050406030204" pitchFamily="18" charset="0"/>
                      </a:rPr>
                      <m:t>· 100% = 0.009% </m:t>
                    </m:r>
                  </m:oMath>
                </a14:m>
                <a:r>
                  <a:rPr lang="en-US" sz="2400" dirty="0">
                    <a:solidFill>
                      <a:schemeClr val="tx1"/>
                    </a:solidFill>
                  </a:rPr>
                  <a:t>of those for people who don’t smoke.</a:t>
                </a:r>
              </a:p>
              <a:p>
                <a:pPr algn="l"/>
                <a:r>
                  <a:rPr lang="en-US" sz="2400" dirty="0">
                    <a:solidFill>
                      <a:schemeClr val="tx1"/>
                    </a:solidFill>
                  </a:rPr>
                  <a:t>   </a:t>
                </a:r>
                <a:r>
                  <a:rPr lang="en-US" sz="2400" dirty="0">
                    <a:solidFill>
                      <a:schemeClr val="tx1"/>
                    </a:solidFill>
                    <a:latin typeface="Segoe UI"/>
                    <a:ea typeface="Segoe UI"/>
                    <a:cs typeface="Segoe UI"/>
                  </a:rPr>
                  <a:t>●   </a:t>
                </a:r>
                <a:r>
                  <a:rPr lang="en-US" sz="2400" dirty="0">
                    <a:solidFill>
                      <a:schemeClr val="tx1"/>
                    </a:solidFill>
                  </a:rPr>
                  <a:t>As BMI increases by one point, the estimated average number of asthma</a:t>
                </a:r>
              </a:p>
              <a:p>
                <a:pPr algn="l"/>
                <a:r>
                  <a:rPr lang="en-US" sz="2400" dirty="0">
                    <a:solidFill>
                      <a:schemeClr val="tx1"/>
                    </a:solidFill>
                  </a:rPr>
                  <a:t>          attacks changes by </a:t>
                </a:r>
                <a14:m>
                  <m:oMath xmlns:m="http://schemas.openxmlformats.org/officeDocument/2006/math">
                    <m:r>
                      <a:rPr lang="en-US" sz="2400" i="1" dirty="0" smtClean="0">
                        <a:solidFill>
                          <a:schemeClr val="tx1"/>
                        </a:solidFill>
                        <a:latin typeface="Cambria Math" panose="02040503050406030204" pitchFamily="18" charset="0"/>
                      </a:rPr>
                      <m:t>(</m:t>
                    </m:r>
                    <m:r>
                      <m:rPr>
                        <m:sty m:val="p"/>
                      </m:rPr>
                      <a:rPr lang="en-US" sz="2400" i="1" dirty="0" smtClean="0">
                        <a:solidFill>
                          <a:schemeClr val="tx1"/>
                        </a:solidFill>
                        <a:latin typeface="Cambria Math" panose="02040503050406030204" pitchFamily="18" charset="0"/>
                      </a:rPr>
                      <m:t>exp</m:t>
                    </m:r>
                    <m:r>
                      <a:rPr lang="en-US" sz="2400" i="1" dirty="0" smtClean="0">
                        <a:solidFill>
                          <a:schemeClr val="tx1"/>
                        </a:solidFill>
                        <a:latin typeface="Cambria Math" panose="02040503050406030204" pitchFamily="18" charset="0"/>
                      </a:rPr>
                      <m:t>⁡(−0.0954)−1) · 100% =−9.10%, </m:t>
                    </m:r>
                  </m:oMath>
                </a14:m>
                <a:r>
                  <a:rPr lang="en-US" sz="2400" dirty="0">
                    <a:solidFill>
                      <a:schemeClr val="tx1"/>
                    </a:solidFill>
                  </a:rPr>
                  <a:t>that is,</a:t>
                </a:r>
              </a:p>
              <a:p>
                <a:pPr algn="l"/>
                <a:r>
                  <a:rPr lang="en-US" sz="2400" dirty="0">
                    <a:solidFill>
                      <a:schemeClr val="tx1"/>
                    </a:solidFill>
                  </a:rPr>
                  <a:t>          decreases by 9.1%.</a:t>
                </a:r>
              </a:p>
              <a:p>
                <a:pPr algn="l"/>
                <a:r>
                  <a:rPr lang="en-US" sz="2400" dirty="0">
                    <a:solidFill>
                      <a:schemeClr val="tx1"/>
                    </a:solidFill>
                  </a:rPr>
                  <a:t>    </a:t>
                </a:r>
                <a:r>
                  <a:rPr lang="en-US" sz="2400" dirty="0">
                    <a:solidFill>
                      <a:schemeClr val="tx1"/>
                    </a:solidFill>
                    <a:latin typeface="Segoe UI"/>
                    <a:ea typeface="Segoe UI"/>
                    <a:cs typeface="Segoe UI"/>
                  </a:rPr>
                  <a:t>●</a:t>
                </a:r>
                <a:r>
                  <a:rPr lang="en-US" sz="2400" dirty="0">
                    <a:solidFill>
                      <a:schemeClr val="tx1"/>
                    </a:solidFill>
                  </a:rPr>
                  <a:t>   The estimated average number of asthma attacks for men is </a:t>
                </a:r>
                <a14:m>
                  <m:oMath xmlns:m="http://schemas.openxmlformats.org/officeDocument/2006/math">
                    <m:r>
                      <m:rPr>
                        <m:sty m:val="p"/>
                      </m:rPr>
                      <a:rPr lang="en-US" sz="2400" i="1" dirty="0" smtClean="0">
                        <a:solidFill>
                          <a:schemeClr val="tx1"/>
                        </a:solidFill>
                        <a:latin typeface="Cambria Math" panose="02040503050406030204" pitchFamily="18" charset="0"/>
                      </a:rPr>
                      <m:t>exp</m:t>
                    </m:r>
                    <m:r>
                      <a:rPr lang="en-US" sz="2400" i="1" dirty="0">
                        <a:solidFill>
                          <a:schemeClr val="tx1"/>
                        </a:solidFill>
                        <a:latin typeface="Cambria Math" panose="02040503050406030204" pitchFamily="18" charset="0"/>
                      </a:rPr>
                      <m:t>⁡</m:t>
                    </m:r>
                    <m:r>
                      <a:rPr lang="en-US" sz="2400" b="0" i="1" dirty="0" smtClean="0">
                        <a:solidFill>
                          <a:schemeClr val="tx1"/>
                        </a:solidFill>
                        <a:latin typeface="Cambria Math" panose="02040503050406030204" pitchFamily="18" charset="0"/>
                      </a:rPr>
                      <m:t>(</m:t>
                    </m:r>
                    <m:r>
                      <a:rPr lang="en-US" sz="2400" i="1" dirty="0">
                        <a:solidFill>
                          <a:schemeClr val="tx1"/>
                        </a:solidFill>
                        <a:latin typeface="Cambria Math" panose="02040503050406030204" pitchFamily="18" charset="0"/>
                      </a:rPr>
                      <m:t>0.7161</m:t>
                    </m:r>
                    <m:r>
                      <a:rPr lang="en-US" sz="2400" b="0" i="1" dirty="0" smtClean="0">
                        <a:solidFill>
                          <a:schemeClr val="tx1"/>
                        </a:solidFill>
                        <a:latin typeface="Cambria Math" panose="02040503050406030204" pitchFamily="18" charset="0"/>
                      </a:rPr>
                      <m:t>)</m:t>
                    </m:r>
                    <m:r>
                      <a:rPr lang="en-US" sz="2400" i="1" dirty="0">
                        <a:solidFill>
                          <a:schemeClr val="tx1"/>
                        </a:solidFill>
                        <a:latin typeface="Cambria Math" panose="02040503050406030204" pitchFamily="18" charset="0"/>
                      </a:rPr>
                      <m:t>·100%</m:t>
                    </m:r>
                  </m:oMath>
                </a14:m>
                <a:endParaRPr lang="en-US" sz="2400" dirty="0">
                  <a:solidFill>
                    <a:schemeClr val="tx1"/>
                  </a:solidFill>
                </a:endParaRPr>
              </a:p>
              <a:p>
                <a:pPr algn="l"/>
                <a14:m>
                  <m:oMath xmlns:m="http://schemas.openxmlformats.org/officeDocument/2006/math">
                    <m:r>
                      <a:rPr lang="en-US" sz="2400" i="1" dirty="0" smtClean="0">
                        <a:solidFill>
                          <a:schemeClr val="tx1"/>
                        </a:solidFill>
                        <a:latin typeface="Cambria Math" panose="02040503050406030204" pitchFamily="18" charset="0"/>
                      </a:rPr>
                      <m:t>           = 204.64 %</m:t>
                    </m:r>
                  </m:oMath>
                </a14:m>
                <a:r>
                  <a:rPr lang="en-US" sz="2400" dirty="0">
                    <a:solidFill>
                      <a:schemeClr val="tx1"/>
                    </a:solidFill>
                  </a:rPr>
                  <a:t> of that for women.</a:t>
                </a:r>
              </a:p>
              <a:p>
                <a:pPr marL="285750" indent="-285750" algn="l">
                  <a:buFont typeface="Arial" panose="020B0604020202020204" pitchFamily="34" charset="0"/>
                  <a:buChar char="•"/>
                </a:pPr>
                <a:endParaRPr lang="en-US" sz="2200" dirty="0">
                  <a:solidFill>
                    <a:schemeClr val="tx1"/>
                  </a:solidFill>
                </a:endParaRPr>
              </a:p>
              <a:p>
                <a:pPr marL="342900" indent="-342900">
                  <a:buFont typeface="Wingdings" panose="05000000000000000000" pitchFamily="2" charset="2"/>
                  <a:buChar char="q"/>
                </a:pPr>
                <a:endParaRPr lang="en-US" sz="1700" dirty="0"/>
              </a:p>
              <a:p>
                <a:endParaRPr lang="en-US" sz="1700" dirty="0"/>
              </a:p>
              <a:p>
                <a:endParaRPr lang="en-US" sz="1700" b="0" dirty="0"/>
              </a:p>
              <a:p>
                <a:endParaRPr lang="en-US" sz="1600" i="1" dirty="0"/>
              </a:p>
              <a:p>
                <a:endParaRPr lang="en-US" sz="1600" i="1" dirty="0"/>
              </a:p>
              <a:p>
                <a:endParaRPr lang="en-US" sz="1600" i="1" dirty="0"/>
              </a:p>
              <a:p>
                <a:endParaRPr lang="en-US" sz="1600" i="1" dirty="0"/>
              </a:p>
              <a:p>
                <a:endParaRPr lang="en-US" sz="1600" i="1" dirty="0"/>
              </a:p>
              <a:p>
                <a:endParaRPr lang="en-US" sz="1600" i="1" dirty="0"/>
              </a:p>
              <a:p>
                <a:endParaRPr lang="en-US" sz="1600" i="1" dirty="0"/>
              </a:p>
              <a:p>
                <a:endParaRPr lang="en-US" sz="1600" i="1" dirty="0"/>
              </a:p>
              <a:p>
                <a:endParaRPr lang="en-US" sz="1600" i="1" dirty="0"/>
              </a:p>
              <a:p>
                <a:endParaRPr lang="en-US" sz="1700" i="1" dirty="0"/>
              </a:p>
              <a:p>
                <a:endParaRPr lang="en-US" sz="1600" dirty="0">
                  <a:solidFill>
                    <a:schemeClr val="bg2">
                      <a:lumMod val="75000"/>
                    </a:schemeClr>
                  </a:solidFill>
                </a:endParaRPr>
              </a:p>
            </p:txBody>
          </p:sp>
        </mc:Choice>
        <mc:Fallback xmlns="">
          <p:sp>
            <p:nvSpPr>
              <p:cNvPr id="3" name="Subtitle 2">
                <a:extLst>
                  <a:ext uri="{FF2B5EF4-FFF2-40B4-BE49-F238E27FC236}">
                    <a16:creationId xmlns:a16="http://schemas.microsoft.com/office/drawing/2014/main" id="{937977FE-7060-4554-8802-D380BB4E77D1}"/>
                  </a:ext>
                </a:extLst>
              </p:cNvPr>
              <p:cNvSpPr>
                <a:spLocks noGrp="1" noRot="1" noChangeAspect="1" noMove="1" noResize="1" noEditPoints="1" noAdjustHandles="1" noChangeArrowheads="1" noChangeShapeType="1" noTextEdit="1"/>
              </p:cNvSpPr>
              <p:nvPr>
                <p:ph type="subTitle" idx="1"/>
              </p:nvPr>
            </p:nvSpPr>
            <p:spPr>
              <a:xfrm>
                <a:off x="654408" y="1249380"/>
                <a:ext cx="11501163" cy="5237067"/>
              </a:xfrm>
              <a:blipFill>
                <a:blip r:embed="rId2"/>
                <a:stretch>
                  <a:fillRect l="-901"/>
                </a:stretch>
              </a:blipFill>
            </p:spPr>
            <p:txBody>
              <a:bodyPr/>
              <a:lstStyle/>
              <a:p>
                <a:r>
                  <a:rPr lang="en-US">
                    <a:noFill/>
                  </a:rPr>
                  <a:t> </a:t>
                </a:r>
              </a:p>
            </p:txBody>
          </p:sp>
        </mc:Fallback>
      </mc:AlternateContent>
      <p:sp>
        <p:nvSpPr>
          <p:cNvPr id="5" name="Title 1">
            <a:extLst>
              <a:ext uri="{FF2B5EF4-FFF2-40B4-BE49-F238E27FC236}">
                <a16:creationId xmlns:a16="http://schemas.microsoft.com/office/drawing/2014/main" id="{8FDE2D6A-EB0F-4F67-8847-35AECB8A3F6B}"/>
              </a:ext>
            </a:extLst>
          </p:cNvPr>
          <p:cNvSpPr txBox="1">
            <a:spLocks/>
          </p:cNvSpPr>
          <p:nvPr/>
        </p:nvSpPr>
        <p:spPr>
          <a:xfrm>
            <a:off x="834060" y="406039"/>
            <a:ext cx="10527128" cy="804481"/>
          </a:xfrm>
          <a:prstGeom prst="rect">
            <a:avLst/>
          </a:prstGeom>
        </p:spPr>
        <p:txBody>
          <a:bodyPr vert="horz" lIns="91440" tIns="45720" rIns="91440" bIns="45720" rtlCol="0" anchor="ctr">
            <a:normAutofit fontScale="850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400" dirty="0"/>
              <a:t>ZERO-INFLATED POISSON REGRESSION: EXERCISE SOLUTION (CONT.)</a:t>
            </a:r>
          </a:p>
        </p:txBody>
      </p:sp>
      <p:pic>
        <p:nvPicPr>
          <p:cNvPr id="4" name="Picture 3">
            <a:extLst>
              <a:ext uri="{FF2B5EF4-FFF2-40B4-BE49-F238E27FC236}">
                <a16:creationId xmlns:a16="http://schemas.microsoft.com/office/drawing/2014/main" id="{44668F9A-B730-4D23-861C-DE8B13A066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983914" y="1123919"/>
            <a:ext cx="10349837" cy="120423"/>
          </a:xfrm>
          <a:prstGeom prst="rect">
            <a:avLst/>
          </a:prstGeom>
        </p:spPr>
      </p:pic>
      <p:pic>
        <p:nvPicPr>
          <p:cNvPr id="6" name="Picture 5">
            <a:extLst>
              <a:ext uri="{FF2B5EF4-FFF2-40B4-BE49-F238E27FC236}">
                <a16:creationId xmlns:a16="http://schemas.microsoft.com/office/drawing/2014/main" id="{B667A97B-BCC7-48F3-9C6E-D1CD9CE3B1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3914" y="6250194"/>
            <a:ext cx="9300397" cy="108212"/>
          </a:xfrm>
          <a:prstGeom prst="rect">
            <a:avLst/>
          </a:prstGeom>
        </p:spPr>
      </p:pic>
      <p:pic>
        <p:nvPicPr>
          <p:cNvPr id="7" name="Picture 6">
            <a:extLst>
              <a:ext uri="{FF2B5EF4-FFF2-40B4-BE49-F238E27FC236}">
                <a16:creationId xmlns:a16="http://schemas.microsoft.com/office/drawing/2014/main" id="{BAC8B920-E801-4133-95EB-3CBF934C9E4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10154" y="6037529"/>
            <a:ext cx="700390" cy="823031"/>
          </a:xfrm>
          <a:prstGeom prst="rect">
            <a:avLst/>
          </a:prstGeom>
        </p:spPr>
      </p:pic>
      <p:sp>
        <p:nvSpPr>
          <p:cNvPr id="8" name="Slide Number Placeholder 3">
            <a:extLst>
              <a:ext uri="{FF2B5EF4-FFF2-40B4-BE49-F238E27FC236}">
                <a16:creationId xmlns:a16="http://schemas.microsoft.com/office/drawing/2014/main" id="{0318E99D-ED48-4015-A1A0-A7F23CD1E7F5}"/>
              </a:ext>
            </a:extLst>
          </p:cNvPr>
          <p:cNvSpPr txBox="1">
            <a:spLocks/>
          </p:cNvSpPr>
          <p:nvPr/>
        </p:nvSpPr>
        <p:spPr>
          <a:xfrm>
            <a:off x="10807431" y="6081483"/>
            <a:ext cx="526320" cy="569779"/>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3A98EE3D-8CD1-4C3F-BD1C-C98C9596463C}" type="slidenum">
              <a:rPr lang="en-US" sz="2600" smtClean="0">
                <a:solidFill>
                  <a:schemeClr val="bg1"/>
                </a:solidFill>
              </a:rPr>
              <a:pPr algn="ctr"/>
              <a:t>65</a:t>
            </a:fld>
            <a:endParaRPr lang="en-US" sz="2600" dirty="0">
              <a:solidFill>
                <a:schemeClr val="bg1"/>
              </a:solidFill>
            </a:endParaRPr>
          </a:p>
        </p:txBody>
      </p:sp>
    </p:spTree>
    <p:extLst>
      <p:ext uri="{BB962C8B-B14F-4D97-AF65-F5344CB8AC3E}">
        <p14:creationId xmlns:p14="http://schemas.microsoft.com/office/powerpoint/2010/main" val="156780960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Subtitle 2">
                <a:extLst>
                  <a:ext uri="{FF2B5EF4-FFF2-40B4-BE49-F238E27FC236}">
                    <a16:creationId xmlns:a16="http://schemas.microsoft.com/office/drawing/2014/main" id="{937977FE-7060-4554-8802-D380BB4E77D1}"/>
                  </a:ext>
                </a:extLst>
              </p:cNvPr>
              <p:cNvSpPr>
                <a:spLocks noGrp="1"/>
              </p:cNvSpPr>
              <p:nvPr>
                <p:ph type="subTitle" idx="1"/>
              </p:nvPr>
            </p:nvSpPr>
            <p:spPr>
              <a:xfrm>
                <a:off x="834060" y="1293961"/>
                <a:ext cx="11501163" cy="5237067"/>
              </a:xfrm>
            </p:spPr>
            <p:txBody>
              <a:bodyPr>
                <a:normAutofit/>
              </a:bodyPr>
              <a:lstStyle/>
              <a:p>
                <a:pPr marL="285750" indent="-285750">
                  <a:buFont typeface="Wingdings" panose="05000000000000000000" pitchFamily="2" charset="2"/>
                  <a:buChar char="q"/>
                </a:pPr>
                <a:endParaRPr lang="en-US" sz="800" dirty="0">
                  <a:solidFill>
                    <a:schemeClr val="tx1"/>
                  </a:solidFill>
                </a:endParaRPr>
              </a:p>
              <a:p>
                <a:pPr marL="457200" indent="-457200" algn="l">
                  <a:buClr>
                    <a:srgbClr val="7030A0"/>
                  </a:buClr>
                  <a:buFont typeface="Wingdings" panose="05000000000000000000" pitchFamily="2" charset="2"/>
                  <a:buChar char="q"/>
                </a:pPr>
                <a:r>
                  <a:rPr lang="en-US" sz="2800" dirty="0">
                    <a:solidFill>
                      <a:schemeClr val="tx1"/>
                    </a:solidFill>
                  </a:rPr>
                  <a:t>To predict the number of asthma attacks for a male patient, aged 60, whose BMI is 21.2, and who is currently a smoker, compute</a:t>
                </a:r>
              </a:p>
              <a:p>
                <a:pPr algn="l"/>
                <a:endParaRPr lang="en-US" sz="2800" i="1" dirty="0">
                  <a:solidFill>
                    <a:schemeClr val="tx1"/>
                  </a:solidFill>
                  <a:latin typeface="Cambria Math"/>
                </a:endParaRPr>
              </a:p>
              <a:p>
                <a:pPr algn="l"/>
                <a14:m>
                  <m:oMathPara xmlns:m="http://schemas.openxmlformats.org/officeDocument/2006/math">
                    <m:oMathParaPr>
                      <m:jc m:val="centerGroup"/>
                    </m:oMathParaPr>
                    <m:oMath xmlns:m="http://schemas.openxmlformats.org/officeDocument/2006/math">
                      <m:sSup>
                        <m:sSupPr>
                          <m:ctrlPr>
                            <a:rPr lang="en-US" sz="2400" i="1" smtClean="0">
                              <a:solidFill>
                                <a:schemeClr val="tx1"/>
                              </a:solidFill>
                              <a:latin typeface="Cambria Math" panose="02040503050406030204" pitchFamily="18" charset="0"/>
                            </a:rPr>
                          </m:ctrlPr>
                        </m:sSupPr>
                        <m:e>
                          <m:r>
                            <a:rPr lang="en-US" sz="2400" b="0" i="1" smtClean="0">
                              <a:solidFill>
                                <a:schemeClr val="tx1"/>
                              </a:solidFill>
                              <a:latin typeface="Cambria Math"/>
                            </a:rPr>
                            <m:t>𝑦</m:t>
                          </m:r>
                        </m:e>
                        <m:sup>
                          <m:r>
                            <a:rPr lang="en-US" sz="2400" b="0" i="1" smtClean="0">
                              <a:solidFill>
                                <a:schemeClr val="tx1"/>
                              </a:solidFill>
                              <a:latin typeface="Cambria Math"/>
                            </a:rPr>
                            <m:t>0</m:t>
                          </m:r>
                        </m:sup>
                      </m:sSup>
                      <m:r>
                        <a:rPr lang="en-US" sz="2400" i="1">
                          <a:solidFill>
                            <a:schemeClr val="tx1"/>
                          </a:solidFill>
                          <a:latin typeface="Cambria Math"/>
                        </a:rPr>
                        <m:t>=</m:t>
                      </m:r>
                      <m:f>
                        <m:fPr>
                          <m:ctrlPr>
                            <a:rPr lang="en-US" sz="2400" i="1">
                              <a:solidFill>
                                <a:schemeClr val="tx1"/>
                              </a:solidFill>
                              <a:latin typeface="Cambria Math" panose="02040503050406030204" pitchFamily="18" charset="0"/>
                            </a:rPr>
                          </m:ctrlPr>
                        </m:fPr>
                        <m:num>
                          <m:func>
                            <m:funcPr>
                              <m:ctrlPr>
                                <a:rPr lang="en-US" sz="2400" b="0" i="1" smtClean="0">
                                  <a:solidFill>
                                    <a:schemeClr val="tx1"/>
                                  </a:solidFill>
                                  <a:latin typeface="Cambria Math" panose="02040503050406030204" pitchFamily="18" charset="0"/>
                                </a:rPr>
                              </m:ctrlPr>
                            </m:funcPr>
                            <m:fName>
                              <m:r>
                                <m:rPr>
                                  <m:sty m:val="p"/>
                                </m:rPr>
                                <a:rPr lang="en-US" sz="2400" b="0" i="0" smtClean="0">
                                  <a:solidFill>
                                    <a:schemeClr val="tx1"/>
                                  </a:solidFill>
                                  <a:latin typeface="Cambria Math" panose="02040503050406030204" pitchFamily="18" charset="0"/>
                                </a:rPr>
                                <m:t>exp</m:t>
                              </m:r>
                            </m:fName>
                            <m:e>
                              <m:d>
                                <m:dPr>
                                  <m:ctrlPr>
                                    <a:rPr lang="en-US" sz="2400" b="0" i="1" smtClean="0">
                                      <a:solidFill>
                                        <a:schemeClr val="tx1"/>
                                      </a:solidFill>
                                      <a:latin typeface="Cambria Math" panose="02040503050406030204" pitchFamily="18" charset="0"/>
                                    </a:rPr>
                                  </m:ctrlPr>
                                </m:dPr>
                                <m:e>
                                  <m:r>
                                    <a:rPr lang="en-US" sz="2400" i="1">
                                      <a:solidFill>
                                        <a:schemeClr val="tx1"/>
                                      </a:solidFill>
                                      <a:latin typeface="Cambria Math"/>
                                    </a:rPr>
                                    <m:t>2.2288−0.0954</m:t>
                                  </m:r>
                                  <m:r>
                                    <a:rPr lang="en-US" sz="2400" i="1" smtClean="0">
                                      <a:solidFill>
                                        <a:schemeClr val="tx1"/>
                                      </a:solidFill>
                                      <a:latin typeface="Cambria Math" panose="02040503050406030204" pitchFamily="18" charset="0"/>
                                      <a:ea typeface="Cambria Math" panose="02040503050406030204" pitchFamily="18" charset="0"/>
                                    </a:rPr>
                                    <m:t>∙</m:t>
                                  </m:r>
                                  <m:r>
                                    <a:rPr lang="en-US" sz="2400" i="1">
                                      <a:solidFill>
                                        <a:schemeClr val="tx1"/>
                                      </a:solidFill>
                                      <a:latin typeface="Cambria Math"/>
                                    </a:rPr>
                                    <m:t>21.2+0.0118</m:t>
                                  </m:r>
                                  <m:r>
                                    <a:rPr lang="en-US" sz="2400" i="1" smtClean="0">
                                      <a:solidFill>
                                        <a:schemeClr val="tx1"/>
                                      </a:solidFill>
                                      <a:latin typeface="Cambria Math" panose="02040503050406030204" pitchFamily="18" charset="0"/>
                                      <a:ea typeface="Cambria Math" panose="02040503050406030204" pitchFamily="18" charset="0"/>
                                    </a:rPr>
                                    <m:t>∙</m:t>
                                  </m:r>
                                  <m:r>
                                    <a:rPr lang="en-US" sz="2400" i="1">
                                      <a:solidFill>
                                        <a:schemeClr val="tx1"/>
                                      </a:solidFill>
                                      <a:latin typeface="Cambria Math"/>
                                    </a:rPr>
                                    <m:t>60+0.7161</m:t>
                                  </m:r>
                                </m:e>
                              </m:d>
                            </m:e>
                          </m:func>
                        </m:num>
                        <m:den>
                          <m:r>
                            <a:rPr lang="en-US" sz="2400" i="1">
                              <a:solidFill>
                                <a:schemeClr val="tx1"/>
                              </a:solidFill>
                              <a:latin typeface="Cambria Math"/>
                            </a:rPr>
                            <m:t>1+</m:t>
                          </m:r>
                          <m:r>
                            <m:rPr>
                              <m:sty m:val="p"/>
                            </m:rPr>
                            <a:rPr lang="en-US" sz="2400">
                              <a:solidFill>
                                <a:schemeClr val="tx1"/>
                              </a:solidFill>
                              <a:latin typeface="Cambria Math"/>
                            </a:rPr>
                            <m:t>exp</m:t>
                          </m:r>
                          <m:r>
                            <a:rPr lang="en-US" sz="2400" i="1">
                              <a:solidFill>
                                <a:schemeClr val="tx1"/>
                              </a:solidFill>
                              <a:latin typeface="Cambria Math"/>
                            </a:rPr>
                            <m:t>⁡{−0.8700−9.3323}</m:t>
                          </m:r>
                        </m:den>
                      </m:f>
                      <m:r>
                        <a:rPr lang="en-US" sz="2400" b="0" i="1" smtClean="0">
                          <a:solidFill>
                            <a:schemeClr val="tx1"/>
                          </a:solidFill>
                          <a:latin typeface="Cambria Math"/>
                        </a:rPr>
                        <m:t>=</m:t>
                      </m:r>
                      <m:r>
                        <a:rPr lang="en-US" sz="2400" i="1" dirty="0">
                          <a:solidFill>
                            <a:schemeClr val="tx1"/>
                          </a:solidFill>
                          <a:latin typeface="Cambria Math"/>
                        </a:rPr>
                        <m:t>5.1058</m:t>
                      </m:r>
                      <m:r>
                        <a:rPr lang="en-US" sz="2400" b="0" i="1" dirty="0" smtClean="0">
                          <a:solidFill>
                            <a:schemeClr val="tx1"/>
                          </a:solidFill>
                          <a:latin typeface="Cambria Math"/>
                        </a:rPr>
                        <m:t>.</m:t>
                      </m:r>
                    </m:oMath>
                  </m:oMathPara>
                </a14:m>
                <a:endParaRPr lang="en-US" sz="2400" b="0" i="1" dirty="0">
                  <a:solidFill>
                    <a:schemeClr val="tx1"/>
                  </a:solidFill>
                  <a:latin typeface="Cambria Math"/>
                </a:endParaRPr>
              </a:p>
              <a:p>
                <a:pPr algn="l"/>
                <a:endParaRPr lang="en-US" sz="2400" i="1" dirty="0">
                  <a:solidFill>
                    <a:schemeClr val="tx1"/>
                  </a:solidFill>
                  <a:latin typeface="Cambria Math"/>
                </a:endParaRPr>
              </a:p>
              <a:p>
                <a:pPr algn="l"/>
                <a:r>
                  <a:rPr lang="en-US" sz="2000" dirty="0">
                    <a:solidFill>
                      <a:schemeClr val="tx1"/>
                    </a:solidFill>
                    <a:latin typeface="Courier New" panose="02070309020205020404" pitchFamily="49" charset="0"/>
                    <a:cs typeface="Courier New" panose="02070309020205020404" pitchFamily="49" charset="0"/>
                  </a:rPr>
                  <a:t>print(predict(</a:t>
                </a:r>
                <a:r>
                  <a:rPr lang="en-US" sz="2000" dirty="0" err="1">
                    <a:solidFill>
                      <a:schemeClr val="tx1"/>
                    </a:solidFill>
                    <a:latin typeface="Courier New" panose="02070309020205020404" pitchFamily="49" charset="0"/>
                    <a:cs typeface="Courier New" panose="02070309020205020404" pitchFamily="49" charset="0"/>
                  </a:rPr>
                  <a:t>fitted.model</a:t>
                </a:r>
                <a:r>
                  <a:rPr lang="en-US" sz="2000" dirty="0">
                    <a:solidFill>
                      <a:schemeClr val="tx1"/>
                    </a:solidFill>
                    <a:latin typeface="Courier New" panose="02070309020205020404" pitchFamily="49" charset="0"/>
                    <a:cs typeface="Courier New" panose="02070309020205020404" pitchFamily="49" charset="0"/>
                  </a:rPr>
                  <a:t>, </a:t>
                </a:r>
                <a:r>
                  <a:rPr lang="en-US" sz="2000" dirty="0" err="1">
                    <a:solidFill>
                      <a:schemeClr val="tx1"/>
                    </a:solidFill>
                    <a:latin typeface="Courier New" panose="02070309020205020404" pitchFamily="49" charset="0"/>
                    <a:cs typeface="Courier New" panose="02070309020205020404" pitchFamily="49" charset="0"/>
                  </a:rPr>
                  <a:t>data.frame</a:t>
                </a:r>
                <a:r>
                  <a:rPr lang="en-US" sz="2000" dirty="0">
                    <a:solidFill>
                      <a:schemeClr val="tx1"/>
                    </a:solidFill>
                    <a:latin typeface="Courier New" panose="02070309020205020404" pitchFamily="49" charset="0"/>
                    <a:cs typeface="Courier New" panose="02070309020205020404" pitchFamily="49" charset="0"/>
                  </a:rPr>
                  <a:t>(BMI=21.2, age=60, gender="M", smoking="yes")))</a:t>
                </a:r>
              </a:p>
              <a:p>
                <a:pPr algn="l"/>
                <a:endParaRPr lang="en-US" sz="1200" dirty="0">
                  <a:solidFill>
                    <a:schemeClr val="tx1"/>
                  </a:solidFill>
                </a:endParaRPr>
              </a:p>
              <a:p>
                <a:pPr algn="l"/>
                <a:r>
                  <a:rPr lang="en-US" sz="2400" dirty="0">
                    <a:solidFill>
                      <a:schemeClr val="tx1"/>
                    </a:solidFill>
                  </a:rPr>
                  <a:t> 5.112566</a:t>
                </a:r>
                <a:endParaRPr lang="en-US" sz="2200" dirty="0">
                  <a:solidFill>
                    <a:schemeClr val="tx1"/>
                  </a:solidFill>
                </a:endParaRPr>
              </a:p>
              <a:p>
                <a:pPr marL="342900" indent="-342900">
                  <a:buFont typeface="Wingdings" panose="05000000000000000000" pitchFamily="2" charset="2"/>
                  <a:buChar char="q"/>
                </a:pPr>
                <a:endParaRPr lang="en-US" sz="1700" dirty="0"/>
              </a:p>
              <a:p>
                <a:endParaRPr lang="en-US" sz="1700" dirty="0"/>
              </a:p>
              <a:p>
                <a:endParaRPr lang="en-US" sz="1700" b="0" dirty="0"/>
              </a:p>
              <a:p>
                <a:endParaRPr lang="en-US" sz="1600" i="1" dirty="0"/>
              </a:p>
              <a:p>
                <a:endParaRPr lang="en-US" sz="1600" i="1" dirty="0"/>
              </a:p>
              <a:p>
                <a:endParaRPr lang="en-US" sz="1600" i="1" dirty="0"/>
              </a:p>
              <a:p>
                <a:endParaRPr lang="en-US" sz="1600" i="1" dirty="0"/>
              </a:p>
              <a:p>
                <a:endParaRPr lang="en-US" sz="1600" i="1" dirty="0"/>
              </a:p>
              <a:p>
                <a:endParaRPr lang="en-US" sz="1600" i="1" dirty="0"/>
              </a:p>
              <a:p>
                <a:endParaRPr lang="en-US" sz="1600" i="1" dirty="0"/>
              </a:p>
              <a:p>
                <a:endParaRPr lang="en-US" sz="1600" i="1" dirty="0"/>
              </a:p>
              <a:p>
                <a:endParaRPr lang="en-US" sz="1600" i="1" dirty="0"/>
              </a:p>
              <a:p>
                <a:endParaRPr lang="en-US" sz="1700" i="1" dirty="0"/>
              </a:p>
              <a:p>
                <a:endParaRPr lang="en-US" sz="1600" dirty="0">
                  <a:solidFill>
                    <a:schemeClr val="bg2">
                      <a:lumMod val="75000"/>
                    </a:schemeClr>
                  </a:solidFill>
                </a:endParaRPr>
              </a:p>
            </p:txBody>
          </p:sp>
        </mc:Choice>
        <mc:Fallback xmlns="">
          <p:sp>
            <p:nvSpPr>
              <p:cNvPr id="3" name="Subtitle 2">
                <a:extLst>
                  <a:ext uri="{FF2B5EF4-FFF2-40B4-BE49-F238E27FC236}">
                    <a16:creationId xmlns:a16="http://schemas.microsoft.com/office/drawing/2014/main" id="{937977FE-7060-4554-8802-D380BB4E77D1}"/>
                  </a:ext>
                </a:extLst>
              </p:cNvPr>
              <p:cNvSpPr>
                <a:spLocks noGrp="1" noRot="1" noChangeAspect="1" noMove="1" noResize="1" noEditPoints="1" noAdjustHandles="1" noChangeArrowheads="1" noChangeShapeType="1" noTextEdit="1"/>
              </p:cNvSpPr>
              <p:nvPr>
                <p:ph type="subTitle" idx="1"/>
              </p:nvPr>
            </p:nvSpPr>
            <p:spPr>
              <a:xfrm>
                <a:off x="834060" y="1293961"/>
                <a:ext cx="11501163" cy="5237067"/>
              </a:xfrm>
              <a:blipFill>
                <a:blip r:embed="rId2"/>
                <a:stretch>
                  <a:fillRect l="-954"/>
                </a:stretch>
              </a:blipFill>
            </p:spPr>
            <p:txBody>
              <a:bodyPr/>
              <a:lstStyle/>
              <a:p>
                <a:r>
                  <a:rPr lang="en-US">
                    <a:noFill/>
                  </a:rPr>
                  <a:t> </a:t>
                </a:r>
              </a:p>
            </p:txBody>
          </p:sp>
        </mc:Fallback>
      </mc:AlternateContent>
      <p:sp>
        <p:nvSpPr>
          <p:cNvPr id="5" name="Title 1">
            <a:extLst>
              <a:ext uri="{FF2B5EF4-FFF2-40B4-BE49-F238E27FC236}">
                <a16:creationId xmlns:a16="http://schemas.microsoft.com/office/drawing/2014/main" id="{8FDE2D6A-EB0F-4F67-8847-35AECB8A3F6B}"/>
              </a:ext>
            </a:extLst>
          </p:cNvPr>
          <p:cNvSpPr txBox="1">
            <a:spLocks/>
          </p:cNvSpPr>
          <p:nvPr/>
        </p:nvSpPr>
        <p:spPr>
          <a:xfrm>
            <a:off x="834060" y="406039"/>
            <a:ext cx="10527128" cy="804481"/>
          </a:xfrm>
          <a:prstGeom prst="rect">
            <a:avLst/>
          </a:prstGeom>
        </p:spPr>
        <p:txBody>
          <a:bodyPr vert="horz" lIns="91440" tIns="45720" rIns="91440" bIns="45720" rtlCol="0" anchor="ctr">
            <a:normAutofit fontScale="850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400" dirty="0"/>
              <a:t>ZERO-INFLATED POISSON REGRESSION: EXERCISE SOLUTION (CONT.)</a:t>
            </a:r>
          </a:p>
        </p:txBody>
      </p:sp>
      <p:pic>
        <p:nvPicPr>
          <p:cNvPr id="4" name="Picture 3">
            <a:extLst>
              <a:ext uri="{FF2B5EF4-FFF2-40B4-BE49-F238E27FC236}">
                <a16:creationId xmlns:a16="http://schemas.microsoft.com/office/drawing/2014/main" id="{FC397BAD-CE0B-4FC6-91F1-47AC19420F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983914" y="1123919"/>
            <a:ext cx="10349837" cy="120423"/>
          </a:xfrm>
          <a:prstGeom prst="rect">
            <a:avLst/>
          </a:prstGeom>
        </p:spPr>
      </p:pic>
      <p:pic>
        <p:nvPicPr>
          <p:cNvPr id="6" name="Picture 5">
            <a:extLst>
              <a:ext uri="{FF2B5EF4-FFF2-40B4-BE49-F238E27FC236}">
                <a16:creationId xmlns:a16="http://schemas.microsoft.com/office/drawing/2014/main" id="{C200C0DE-12FE-4236-B6E0-B05C9DC3B1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1081" y="5793041"/>
            <a:ext cx="10349837" cy="120423"/>
          </a:xfrm>
          <a:prstGeom prst="rect">
            <a:avLst/>
          </a:prstGeom>
        </p:spPr>
      </p:pic>
      <p:pic>
        <p:nvPicPr>
          <p:cNvPr id="9" name="Picture 8">
            <a:extLst>
              <a:ext uri="{FF2B5EF4-FFF2-40B4-BE49-F238E27FC236}">
                <a16:creationId xmlns:a16="http://schemas.microsoft.com/office/drawing/2014/main" id="{59F452B0-37EC-4C64-899D-12E2B477EB3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10154" y="6037529"/>
            <a:ext cx="700390" cy="823031"/>
          </a:xfrm>
          <a:prstGeom prst="rect">
            <a:avLst/>
          </a:prstGeom>
        </p:spPr>
      </p:pic>
      <p:sp>
        <p:nvSpPr>
          <p:cNvPr id="10" name="Slide Number Placeholder 3">
            <a:extLst>
              <a:ext uri="{FF2B5EF4-FFF2-40B4-BE49-F238E27FC236}">
                <a16:creationId xmlns:a16="http://schemas.microsoft.com/office/drawing/2014/main" id="{C3555D3F-3527-4E4D-B54B-67C7B723FF42}"/>
              </a:ext>
            </a:extLst>
          </p:cNvPr>
          <p:cNvSpPr txBox="1">
            <a:spLocks/>
          </p:cNvSpPr>
          <p:nvPr/>
        </p:nvSpPr>
        <p:spPr>
          <a:xfrm>
            <a:off x="10807431" y="6081483"/>
            <a:ext cx="526320" cy="569779"/>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3A98EE3D-8CD1-4C3F-BD1C-C98C9596463C}" type="slidenum">
              <a:rPr lang="en-US" sz="2600" smtClean="0">
                <a:solidFill>
                  <a:schemeClr val="bg1"/>
                </a:solidFill>
              </a:rPr>
              <a:pPr algn="ctr"/>
              <a:t>66</a:t>
            </a:fld>
            <a:endParaRPr lang="en-US" sz="2600" dirty="0">
              <a:solidFill>
                <a:schemeClr val="bg1"/>
              </a:solidFill>
            </a:endParaRPr>
          </a:p>
        </p:txBody>
      </p:sp>
    </p:spTree>
    <p:extLst>
      <p:ext uri="{BB962C8B-B14F-4D97-AF65-F5344CB8AC3E}">
        <p14:creationId xmlns:p14="http://schemas.microsoft.com/office/powerpoint/2010/main" val="391174828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Subtitle 2">
                <a:extLst>
                  <a:ext uri="{FF2B5EF4-FFF2-40B4-BE49-F238E27FC236}">
                    <a16:creationId xmlns:a16="http://schemas.microsoft.com/office/drawing/2014/main" id="{937977FE-7060-4554-8802-D380BB4E77D1}"/>
                  </a:ext>
                </a:extLst>
              </p:cNvPr>
              <p:cNvSpPr>
                <a:spLocks noGrp="1"/>
              </p:cNvSpPr>
              <p:nvPr>
                <p:ph type="subTitle" idx="1"/>
              </p:nvPr>
            </p:nvSpPr>
            <p:spPr>
              <a:xfrm>
                <a:off x="858249" y="1255233"/>
                <a:ext cx="11004567" cy="5237067"/>
              </a:xfrm>
            </p:spPr>
            <p:txBody>
              <a:bodyPr>
                <a:normAutofit fontScale="25000" lnSpcReduction="20000"/>
              </a:bodyPr>
              <a:lstStyle/>
              <a:p>
                <a:pPr marL="285750" indent="-285750">
                  <a:buFont typeface="Wingdings" panose="05000000000000000000" pitchFamily="2" charset="2"/>
                  <a:buChar char="q"/>
                </a:pPr>
                <a:endParaRPr lang="en-US" sz="800" dirty="0">
                  <a:solidFill>
                    <a:schemeClr val="tx1"/>
                  </a:solidFill>
                </a:endParaRPr>
              </a:p>
              <a:p>
                <a:pPr marL="342900" indent="-342900" algn="l">
                  <a:buClr>
                    <a:srgbClr val="7030A0"/>
                  </a:buClr>
                  <a:buFont typeface="Wingdings" panose="05000000000000000000" pitchFamily="2" charset="2"/>
                  <a:buChar char="q"/>
                </a:pPr>
                <a:r>
                  <a:rPr lang="en-US" sz="9600" dirty="0">
                    <a:solidFill>
                      <a:schemeClr val="tx1"/>
                    </a:solidFill>
                  </a:rPr>
                  <a:t>When the response variable </a:t>
                </a:r>
                <a14:m>
                  <m:oMath xmlns:m="http://schemas.openxmlformats.org/officeDocument/2006/math">
                    <m:r>
                      <a:rPr lang="en-US" sz="9600" b="0" i="1" smtClean="0">
                        <a:solidFill>
                          <a:schemeClr val="tx1"/>
                        </a:solidFill>
                        <a:latin typeface="Cambria Math" panose="02040503050406030204" pitchFamily="18" charset="0"/>
                      </a:rPr>
                      <m:t>𝑦</m:t>
                    </m:r>
                  </m:oMath>
                </a14:m>
                <a:r>
                  <a:rPr lang="en-US" sz="9600" dirty="0">
                    <a:solidFill>
                      <a:schemeClr val="tx1"/>
                    </a:solidFill>
                  </a:rPr>
                  <a:t> assumes real values between 0 and 1, a beta regression is appropriate. The distribution of </a:t>
                </a:r>
                <a14:m>
                  <m:oMath xmlns:m="http://schemas.openxmlformats.org/officeDocument/2006/math">
                    <m:r>
                      <a:rPr lang="en-US" sz="9600" i="1">
                        <a:solidFill>
                          <a:schemeClr val="tx1"/>
                        </a:solidFill>
                        <a:latin typeface="Cambria Math" panose="02040503050406030204" pitchFamily="18" charset="0"/>
                      </a:rPr>
                      <m:t>𝑦</m:t>
                    </m:r>
                  </m:oMath>
                </a14:m>
                <a:r>
                  <a:rPr lang="en-US" sz="9600" dirty="0">
                    <a:solidFill>
                      <a:schemeClr val="tx1"/>
                    </a:solidFill>
                  </a:rPr>
                  <a:t> is assume to have density</a:t>
                </a:r>
              </a:p>
              <a:p>
                <a:pPr algn="l"/>
                <a:endParaRPr lang="en-US" sz="5100" dirty="0">
                  <a:solidFill>
                    <a:schemeClr val="tx1"/>
                  </a:solidFill>
                </a:endParaRPr>
              </a:p>
              <a:p>
                <a:pPr/>
                <a14:m>
                  <m:oMathPara xmlns:m="http://schemas.openxmlformats.org/officeDocument/2006/math">
                    <m:oMathParaPr>
                      <m:jc m:val="centerGroup"/>
                    </m:oMathParaPr>
                    <m:oMath xmlns:m="http://schemas.openxmlformats.org/officeDocument/2006/math">
                      <m:r>
                        <a:rPr lang="en-US" sz="8800" b="0" i="1" smtClean="0">
                          <a:solidFill>
                            <a:schemeClr val="tx1"/>
                          </a:solidFill>
                          <a:latin typeface="Cambria Math" panose="02040503050406030204" pitchFamily="18" charset="0"/>
                        </a:rPr>
                        <m:t>𝑓</m:t>
                      </m:r>
                      <m:d>
                        <m:dPr>
                          <m:ctrlPr>
                            <a:rPr lang="en-US" sz="8800" b="0" i="1" smtClean="0">
                              <a:solidFill>
                                <a:schemeClr val="tx1"/>
                              </a:solidFill>
                              <a:latin typeface="Cambria Math" panose="02040503050406030204" pitchFamily="18" charset="0"/>
                            </a:rPr>
                          </m:ctrlPr>
                        </m:dPr>
                        <m:e>
                          <m:r>
                            <a:rPr lang="en-US" sz="8800" b="0" i="1" smtClean="0">
                              <a:solidFill>
                                <a:schemeClr val="tx1"/>
                              </a:solidFill>
                              <a:latin typeface="Cambria Math" panose="02040503050406030204" pitchFamily="18" charset="0"/>
                            </a:rPr>
                            <m:t>𝑦</m:t>
                          </m:r>
                        </m:e>
                      </m:d>
                      <m:r>
                        <a:rPr lang="en-US" sz="8800" b="0" i="1" smtClean="0">
                          <a:solidFill>
                            <a:schemeClr val="tx1"/>
                          </a:solidFill>
                          <a:latin typeface="Cambria Math" panose="02040503050406030204" pitchFamily="18" charset="0"/>
                        </a:rPr>
                        <m:t>=</m:t>
                      </m:r>
                      <m:f>
                        <m:fPr>
                          <m:ctrlPr>
                            <a:rPr lang="en-US" sz="8800" b="0" i="1" smtClean="0">
                              <a:solidFill>
                                <a:schemeClr val="tx1"/>
                              </a:solidFill>
                              <a:latin typeface="Cambria Math" panose="02040503050406030204" pitchFamily="18" charset="0"/>
                            </a:rPr>
                          </m:ctrlPr>
                        </m:fPr>
                        <m:num>
                          <m:sSup>
                            <m:sSupPr>
                              <m:ctrlPr>
                                <a:rPr lang="en-US" sz="8800" b="0" i="1" smtClean="0">
                                  <a:solidFill>
                                    <a:schemeClr val="tx1"/>
                                  </a:solidFill>
                                  <a:latin typeface="Cambria Math" panose="02040503050406030204" pitchFamily="18" charset="0"/>
                                </a:rPr>
                              </m:ctrlPr>
                            </m:sSupPr>
                            <m:e>
                              <m:r>
                                <a:rPr lang="en-US" sz="8800" b="0" i="1" smtClean="0">
                                  <a:solidFill>
                                    <a:schemeClr val="tx1"/>
                                  </a:solidFill>
                                  <a:latin typeface="Cambria Math" panose="02040503050406030204" pitchFamily="18" charset="0"/>
                                </a:rPr>
                                <m:t>𝑦</m:t>
                              </m:r>
                            </m:e>
                            <m:sup>
                              <m:r>
                                <a:rPr lang="en-US" sz="8800" b="0" i="1" smtClean="0">
                                  <a:solidFill>
                                    <a:schemeClr val="tx1"/>
                                  </a:solidFill>
                                  <a:latin typeface="Cambria Math" panose="02040503050406030204" pitchFamily="18" charset="0"/>
                                  <a:ea typeface="Cambria Math" panose="02040503050406030204" pitchFamily="18" charset="0"/>
                                </a:rPr>
                                <m:t>𝜇𝜙</m:t>
                              </m:r>
                              <m:r>
                                <a:rPr lang="en-US" sz="8800" b="0" i="1" smtClean="0">
                                  <a:solidFill>
                                    <a:schemeClr val="tx1"/>
                                  </a:solidFill>
                                  <a:latin typeface="Cambria Math" panose="02040503050406030204" pitchFamily="18" charset="0"/>
                                  <a:ea typeface="Cambria Math" panose="02040503050406030204" pitchFamily="18" charset="0"/>
                                </a:rPr>
                                <m:t>−1</m:t>
                              </m:r>
                            </m:sup>
                          </m:sSup>
                          <m:sSup>
                            <m:sSupPr>
                              <m:ctrlPr>
                                <a:rPr lang="en-US" sz="8800" b="0" i="1" smtClean="0">
                                  <a:solidFill>
                                    <a:schemeClr val="tx1"/>
                                  </a:solidFill>
                                  <a:latin typeface="Cambria Math" panose="02040503050406030204" pitchFamily="18" charset="0"/>
                                </a:rPr>
                              </m:ctrlPr>
                            </m:sSupPr>
                            <m:e>
                              <m:r>
                                <a:rPr lang="en-US" sz="8800" b="0" i="1" smtClean="0">
                                  <a:solidFill>
                                    <a:schemeClr val="tx1"/>
                                  </a:solidFill>
                                  <a:latin typeface="Cambria Math" panose="02040503050406030204" pitchFamily="18" charset="0"/>
                                </a:rPr>
                                <m:t>(1−</m:t>
                              </m:r>
                              <m:r>
                                <a:rPr lang="en-US" sz="8800" b="0" i="1" smtClean="0">
                                  <a:solidFill>
                                    <a:schemeClr val="tx1"/>
                                  </a:solidFill>
                                  <a:latin typeface="Cambria Math" panose="02040503050406030204" pitchFamily="18" charset="0"/>
                                </a:rPr>
                                <m:t>𝑦</m:t>
                              </m:r>
                              <m:r>
                                <a:rPr lang="en-US" sz="8800" b="0" i="1" smtClean="0">
                                  <a:solidFill>
                                    <a:schemeClr val="tx1"/>
                                  </a:solidFill>
                                  <a:latin typeface="Cambria Math" panose="02040503050406030204" pitchFamily="18" charset="0"/>
                                </a:rPr>
                                <m:t>)</m:t>
                              </m:r>
                            </m:e>
                            <m:sup>
                              <m:d>
                                <m:dPr>
                                  <m:ctrlPr>
                                    <a:rPr lang="en-US" sz="8800" b="0" i="1" smtClean="0">
                                      <a:solidFill>
                                        <a:schemeClr val="tx1"/>
                                      </a:solidFill>
                                      <a:latin typeface="Cambria Math" panose="02040503050406030204" pitchFamily="18" charset="0"/>
                                    </a:rPr>
                                  </m:ctrlPr>
                                </m:dPr>
                                <m:e>
                                  <m:r>
                                    <a:rPr lang="en-US" sz="8800" b="0" i="1" smtClean="0">
                                      <a:solidFill>
                                        <a:schemeClr val="tx1"/>
                                      </a:solidFill>
                                      <a:latin typeface="Cambria Math" panose="02040503050406030204" pitchFamily="18" charset="0"/>
                                    </a:rPr>
                                    <m:t>1−</m:t>
                                  </m:r>
                                  <m:r>
                                    <a:rPr lang="en-US" sz="8800" b="0" i="1" smtClean="0">
                                      <a:solidFill>
                                        <a:schemeClr val="tx1"/>
                                      </a:solidFill>
                                      <a:latin typeface="Cambria Math" panose="02040503050406030204" pitchFamily="18" charset="0"/>
                                      <a:ea typeface="Cambria Math" panose="02040503050406030204" pitchFamily="18" charset="0"/>
                                    </a:rPr>
                                    <m:t>𝜇</m:t>
                                  </m:r>
                                </m:e>
                              </m:d>
                              <m:r>
                                <a:rPr lang="en-US" sz="8800" b="0" i="1" smtClean="0">
                                  <a:solidFill>
                                    <a:schemeClr val="tx1"/>
                                  </a:solidFill>
                                  <a:latin typeface="Cambria Math" panose="02040503050406030204" pitchFamily="18" charset="0"/>
                                  <a:ea typeface="Cambria Math" panose="02040503050406030204" pitchFamily="18" charset="0"/>
                                </a:rPr>
                                <m:t>𝜙</m:t>
                              </m:r>
                              <m:r>
                                <a:rPr lang="en-US" sz="8800" b="0" i="1" smtClean="0">
                                  <a:solidFill>
                                    <a:schemeClr val="tx1"/>
                                  </a:solidFill>
                                  <a:latin typeface="Cambria Math" panose="02040503050406030204" pitchFamily="18" charset="0"/>
                                  <a:ea typeface="Cambria Math" panose="02040503050406030204" pitchFamily="18" charset="0"/>
                                </a:rPr>
                                <m:t>−1</m:t>
                              </m:r>
                            </m:sup>
                          </m:sSup>
                        </m:num>
                        <m:den>
                          <m:r>
                            <a:rPr lang="en-US" sz="8800" b="0" i="1" smtClean="0">
                              <a:solidFill>
                                <a:schemeClr val="tx1"/>
                              </a:solidFill>
                              <a:latin typeface="Cambria Math" panose="02040503050406030204" pitchFamily="18" charset="0"/>
                            </a:rPr>
                            <m:t>𝐵</m:t>
                          </m:r>
                          <m:d>
                            <m:dPr>
                              <m:ctrlPr>
                                <a:rPr lang="en-US" sz="8800" b="0" i="1" smtClean="0">
                                  <a:solidFill>
                                    <a:schemeClr val="tx1"/>
                                  </a:solidFill>
                                  <a:latin typeface="Cambria Math" panose="02040503050406030204" pitchFamily="18" charset="0"/>
                                </a:rPr>
                              </m:ctrlPr>
                            </m:dPr>
                            <m:e>
                              <m:r>
                                <a:rPr lang="en-US" sz="8800" i="1">
                                  <a:solidFill>
                                    <a:schemeClr val="tx1"/>
                                  </a:solidFill>
                                  <a:latin typeface="Cambria Math" panose="02040503050406030204" pitchFamily="18" charset="0"/>
                                  <a:ea typeface="Cambria Math" panose="02040503050406030204" pitchFamily="18" charset="0"/>
                                </a:rPr>
                                <m:t>𝜇𝜙</m:t>
                              </m:r>
                              <m:r>
                                <a:rPr lang="en-US" sz="8800" i="1">
                                  <a:solidFill>
                                    <a:schemeClr val="tx1"/>
                                  </a:solidFill>
                                  <a:latin typeface="Cambria Math" panose="02040503050406030204" pitchFamily="18" charset="0"/>
                                  <a:ea typeface="Cambria Math" panose="02040503050406030204" pitchFamily="18" charset="0"/>
                                </a:rPr>
                                <m:t>, </m:t>
                              </m:r>
                              <m:d>
                                <m:dPr>
                                  <m:ctrlPr>
                                    <a:rPr lang="en-US" sz="8800" i="1">
                                      <a:solidFill>
                                        <a:schemeClr val="tx1"/>
                                      </a:solidFill>
                                      <a:latin typeface="Cambria Math" panose="02040503050406030204" pitchFamily="18" charset="0"/>
                                      <a:ea typeface="Cambria Math" panose="02040503050406030204" pitchFamily="18" charset="0"/>
                                    </a:rPr>
                                  </m:ctrlPr>
                                </m:dPr>
                                <m:e>
                                  <m:r>
                                    <a:rPr lang="en-US" sz="8800" i="1">
                                      <a:solidFill>
                                        <a:schemeClr val="tx1"/>
                                      </a:solidFill>
                                      <a:latin typeface="Cambria Math" panose="02040503050406030204" pitchFamily="18" charset="0"/>
                                      <a:ea typeface="Cambria Math" panose="02040503050406030204" pitchFamily="18" charset="0"/>
                                    </a:rPr>
                                    <m:t>1−</m:t>
                                  </m:r>
                                  <m:r>
                                    <a:rPr lang="en-US" sz="8800" i="1">
                                      <a:solidFill>
                                        <a:schemeClr val="tx1"/>
                                      </a:solidFill>
                                      <a:latin typeface="Cambria Math" panose="02040503050406030204" pitchFamily="18" charset="0"/>
                                      <a:ea typeface="Cambria Math" panose="02040503050406030204" pitchFamily="18" charset="0"/>
                                    </a:rPr>
                                    <m:t>𝜇</m:t>
                                  </m:r>
                                </m:e>
                              </m:d>
                              <m:r>
                                <a:rPr lang="en-US" sz="8800" i="1">
                                  <a:solidFill>
                                    <a:schemeClr val="tx1"/>
                                  </a:solidFill>
                                  <a:latin typeface="Cambria Math" panose="02040503050406030204" pitchFamily="18" charset="0"/>
                                  <a:ea typeface="Cambria Math" panose="02040503050406030204" pitchFamily="18" charset="0"/>
                                </a:rPr>
                                <m:t>𝜙</m:t>
                              </m:r>
                            </m:e>
                          </m:d>
                        </m:den>
                      </m:f>
                      <m:r>
                        <a:rPr lang="en-US" sz="8800" b="0" i="0" smtClean="0">
                          <a:solidFill>
                            <a:schemeClr val="tx1"/>
                          </a:solidFill>
                          <a:latin typeface="Cambria Math" panose="02040503050406030204" pitchFamily="18" charset="0"/>
                        </a:rPr>
                        <m:t>, 0&lt;</m:t>
                      </m:r>
                      <m:r>
                        <a:rPr lang="en-US" sz="8800" b="0" i="1" smtClean="0">
                          <a:solidFill>
                            <a:schemeClr val="tx1"/>
                          </a:solidFill>
                          <a:latin typeface="Cambria Math" panose="02040503050406030204" pitchFamily="18" charset="0"/>
                        </a:rPr>
                        <m:t>𝑦</m:t>
                      </m:r>
                      <m:r>
                        <a:rPr lang="en-US" sz="8800" b="0" i="0" smtClean="0">
                          <a:solidFill>
                            <a:schemeClr val="tx1"/>
                          </a:solidFill>
                          <a:latin typeface="Cambria Math" panose="02040503050406030204" pitchFamily="18" charset="0"/>
                        </a:rPr>
                        <m:t>&lt;1,</m:t>
                      </m:r>
                    </m:oMath>
                  </m:oMathPara>
                </a14:m>
                <a:endParaRPr lang="en-US" sz="8800" dirty="0">
                  <a:solidFill>
                    <a:schemeClr val="tx1"/>
                  </a:solidFill>
                </a:endParaRPr>
              </a:p>
              <a:p>
                <a:endParaRPr lang="en-US" sz="5100" dirty="0">
                  <a:solidFill>
                    <a:schemeClr val="tx1"/>
                  </a:solidFill>
                </a:endParaRPr>
              </a:p>
              <a:p>
                <a:pPr algn="l"/>
                <a:r>
                  <a:rPr lang="en-US" sz="9600" dirty="0">
                    <a:solidFill>
                      <a:schemeClr val="tx1"/>
                    </a:solidFill>
                  </a:rPr>
                  <a:t>where the </a:t>
                </a:r>
                <a:r>
                  <a:rPr lang="en-US" sz="9600" i="1" dirty="0">
                    <a:solidFill>
                      <a:schemeClr val="tx1"/>
                    </a:solidFill>
                  </a:rPr>
                  <a:t>location parameter    </a:t>
                </a:r>
              </a:p>
              <a:p>
                <a:endParaRPr lang="en-US" sz="5100" b="0" i="1" dirty="0">
                  <a:solidFill>
                    <a:schemeClr val="tx1"/>
                  </a:solidFill>
                </a:endParaRPr>
              </a:p>
              <a:p>
                <a:pPr/>
                <a14:m>
                  <m:oMathPara xmlns:m="http://schemas.openxmlformats.org/officeDocument/2006/math">
                    <m:oMathParaPr>
                      <m:jc m:val="centerGroup"/>
                    </m:oMathParaPr>
                    <m:oMath xmlns:m="http://schemas.openxmlformats.org/officeDocument/2006/math">
                      <m:r>
                        <a:rPr lang="en-US" sz="9600" i="1" smtClean="0">
                          <a:solidFill>
                            <a:schemeClr val="tx1"/>
                          </a:solidFill>
                          <a:latin typeface="Cambria Math" panose="02040503050406030204" pitchFamily="18" charset="0"/>
                          <a:ea typeface="Cambria Math" panose="02040503050406030204" pitchFamily="18" charset="0"/>
                        </a:rPr>
                        <m:t>𝜇</m:t>
                      </m:r>
                      <m:r>
                        <a:rPr lang="en-US" sz="9600" b="0" i="1" smtClean="0">
                          <a:solidFill>
                            <a:schemeClr val="tx1"/>
                          </a:solidFill>
                          <a:latin typeface="Cambria Math" panose="02040503050406030204" pitchFamily="18" charset="0"/>
                          <a:ea typeface="Cambria Math" panose="02040503050406030204" pitchFamily="18" charset="0"/>
                        </a:rPr>
                        <m:t>=</m:t>
                      </m:r>
                      <m:f>
                        <m:fPr>
                          <m:ctrlPr>
                            <a:rPr lang="en-US" sz="9600" b="0" i="1" smtClean="0">
                              <a:solidFill>
                                <a:schemeClr val="tx1"/>
                              </a:solidFill>
                              <a:latin typeface="Cambria Math" panose="02040503050406030204" pitchFamily="18" charset="0"/>
                              <a:ea typeface="Cambria Math" panose="02040503050406030204" pitchFamily="18" charset="0"/>
                            </a:rPr>
                          </m:ctrlPr>
                        </m:fPr>
                        <m:num>
                          <m:func>
                            <m:funcPr>
                              <m:ctrlPr>
                                <a:rPr lang="en-US" sz="9600" b="0" i="1" smtClean="0">
                                  <a:solidFill>
                                    <a:schemeClr val="tx1"/>
                                  </a:solidFill>
                                  <a:latin typeface="Cambria Math" panose="02040503050406030204" pitchFamily="18" charset="0"/>
                                  <a:ea typeface="Cambria Math" panose="02040503050406030204" pitchFamily="18" charset="0"/>
                                </a:rPr>
                              </m:ctrlPr>
                            </m:funcPr>
                            <m:fName>
                              <m:r>
                                <m:rPr>
                                  <m:sty m:val="p"/>
                                </m:rPr>
                                <a:rPr lang="en-US" sz="9600" b="0" i="0" smtClean="0">
                                  <a:solidFill>
                                    <a:schemeClr val="tx1"/>
                                  </a:solidFill>
                                  <a:latin typeface="Cambria Math" panose="02040503050406030204" pitchFamily="18" charset="0"/>
                                  <a:ea typeface="Cambria Math" panose="02040503050406030204" pitchFamily="18" charset="0"/>
                                </a:rPr>
                                <m:t>exp</m:t>
                              </m:r>
                            </m:fName>
                            <m:e>
                              <m:d>
                                <m:dPr>
                                  <m:ctrlPr>
                                    <a:rPr lang="en-US" sz="9600" b="0" i="1" smtClean="0">
                                      <a:solidFill>
                                        <a:schemeClr val="tx1"/>
                                      </a:solidFill>
                                      <a:latin typeface="Cambria Math" panose="02040503050406030204" pitchFamily="18" charset="0"/>
                                      <a:ea typeface="Cambria Math" panose="02040503050406030204" pitchFamily="18" charset="0"/>
                                    </a:rPr>
                                  </m:ctrlPr>
                                </m:dPr>
                                <m:e>
                                  <m:sSub>
                                    <m:sSubPr>
                                      <m:ctrlPr>
                                        <a:rPr lang="en-US" sz="9600" b="0" i="1" smtClean="0">
                                          <a:solidFill>
                                            <a:schemeClr val="tx1"/>
                                          </a:solidFill>
                                          <a:latin typeface="Cambria Math" panose="02040503050406030204" pitchFamily="18" charset="0"/>
                                          <a:ea typeface="Cambria Math" panose="02040503050406030204" pitchFamily="18" charset="0"/>
                                        </a:rPr>
                                      </m:ctrlPr>
                                    </m:sSubPr>
                                    <m:e>
                                      <m:r>
                                        <a:rPr lang="en-US" sz="9600" b="0" i="1" smtClean="0">
                                          <a:solidFill>
                                            <a:schemeClr val="tx1"/>
                                          </a:solidFill>
                                          <a:latin typeface="Cambria Math" panose="02040503050406030204" pitchFamily="18" charset="0"/>
                                          <a:ea typeface="Cambria Math" panose="02040503050406030204" pitchFamily="18" charset="0"/>
                                        </a:rPr>
                                        <m:t>𝛽</m:t>
                                      </m:r>
                                    </m:e>
                                    <m:sub>
                                      <m:r>
                                        <a:rPr lang="en-US" sz="9600" b="0" i="1" smtClean="0">
                                          <a:solidFill>
                                            <a:schemeClr val="tx1"/>
                                          </a:solidFill>
                                          <a:latin typeface="Cambria Math" panose="02040503050406030204" pitchFamily="18" charset="0"/>
                                          <a:ea typeface="Cambria Math" panose="02040503050406030204" pitchFamily="18" charset="0"/>
                                        </a:rPr>
                                        <m:t>0</m:t>
                                      </m:r>
                                    </m:sub>
                                  </m:sSub>
                                  <m:r>
                                    <a:rPr lang="en-US" sz="9600" b="0" i="1" smtClean="0">
                                      <a:solidFill>
                                        <a:schemeClr val="tx1"/>
                                      </a:solidFill>
                                      <a:latin typeface="Cambria Math" panose="02040503050406030204" pitchFamily="18" charset="0"/>
                                      <a:ea typeface="Cambria Math" panose="02040503050406030204" pitchFamily="18" charset="0"/>
                                    </a:rPr>
                                    <m:t>+</m:t>
                                  </m:r>
                                  <m:sSub>
                                    <m:sSubPr>
                                      <m:ctrlPr>
                                        <a:rPr lang="en-US" sz="9600" b="0" i="1" smtClean="0">
                                          <a:solidFill>
                                            <a:schemeClr val="tx1"/>
                                          </a:solidFill>
                                          <a:latin typeface="Cambria Math" panose="02040503050406030204" pitchFamily="18" charset="0"/>
                                          <a:ea typeface="Cambria Math" panose="02040503050406030204" pitchFamily="18" charset="0"/>
                                        </a:rPr>
                                      </m:ctrlPr>
                                    </m:sSubPr>
                                    <m:e>
                                      <m:r>
                                        <a:rPr lang="en-US" sz="9600" b="0" i="1" smtClean="0">
                                          <a:solidFill>
                                            <a:schemeClr val="tx1"/>
                                          </a:solidFill>
                                          <a:latin typeface="Cambria Math" panose="02040503050406030204" pitchFamily="18" charset="0"/>
                                          <a:ea typeface="Cambria Math" panose="02040503050406030204" pitchFamily="18" charset="0"/>
                                        </a:rPr>
                                        <m:t>𝛽</m:t>
                                      </m:r>
                                    </m:e>
                                    <m:sub>
                                      <m:r>
                                        <a:rPr lang="en-US" sz="9600" b="0" i="1" smtClean="0">
                                          <a:solidFill>
                                            <a:schemeClr val="tx1"/>
                                          </a:solidFill>
                                          <a:latin typeface="Cambria Math" panose="02040503050406030204" pitchFamily="18" charset="0"/>
                                          <a:ea typeface="Cambria Math" panose="02040503050406030204" pitchFamily="18" charset="0"/>
                                        </a:rPr>
                                        <m:t>1</m:t>
                                      </m:r>
                                    </m:sub>
                                  </m:sSub>
                                  <m:sSub>
                                    <m:sSubPr>
                                      <m:ctrlPr>
                                        <a:rPr lang="en-US" sz="9600" b="0" i="1" smtClean="0">
                                          <a:solidFill>
                                            <a:schemeClr val="tx1"/>
                                          </a:solidFill>
                                          <a:latin typeface="Cambria Math" panose="02040503050406030204" pitchFamily="18" charset="0"/>
                                          <a:ea typeface="Cambria Math" panose="02040503050406030204" pitchFamily="18" charset="0"/>
                                        </a:rPr>
                                      </m:ctrlPr>
                                    </m:sSubPr>
                                    <m:e>
                                      <m:r>
                                        <a:rPr lang="en-US" sz="9600" b="0" i="1" smtClean="0">
                                          <a:solidFill>
                                            <a:schemeClr val="tx1"/>
                                          </a:solidFill>
                                          <a:latin typeface="Cambria Math" panose="02040503050406030204" pitchFamily="18" charset="0"/>
                                          <a:ea typeface="Cambria Math" panose="02040503050406030204" pitchFamily="18" charset="0"/>
                                        </a:rPr>
                                        <m:t>𝑥</m:t>
                                      </m:r>
                                    </m:e>
                                    <m:sub>
                                      <m:r>
                                        <a:rPr lang="en-US" sz="9600" b="0" i="1" smtClean="0">
                                          <a:solidFill>
                                            <a:schemeClr val="tx1"/>
                                          </a:solidFill>
                                          <a:latin typeface="Cambria Math" panose="02040503050406030204" pitchFamily="18" charset="0"/>
                                          <a:ea typeface="Cambria Math" panose="02040503050406030204" pitchFamily="18" charset="0"/>
                                        </a:rPr>
                                        <m:t>1</m:t>
                                      </m:r>
                                    </m:sub>
                                  </m:sSub>
                                  <m:r>
                                    <a:rPr lang="en-US" sz="9600" b="0" i="1" smtClean="0">
                                      <a:solidFill>
                                        <a:schemeClr val="tx1"/>
                                      </a:solidFill>
                                      <a:latin typeface="Cambria Math" panose="02040503050406030204" pitchFamily="18" charset="0"/>
                                      <a:ea typeface="Cambria Math" panose="02040503050406030204" pitchFamily="18" charset="0"/>
                                    </a:rPr>
                                    <m:t>+…+</m:t>
                                  </m:r>
                                  <m:sSub>
                                    <m:sSubPr>
                                      <m:ctrlPr>
                                        <a:rPr lang="en-US" sz="9600" b="0" i="1" smtClean="0">
                                          <a:solidFill>
                                            <a:schemeClr val="tx1"/>
                                          </a:solidFill>
                                          <a:latin typeface="Cambria Math" panose="02040503050406030204" pitchFamily="18" charset="0"/>
                                          <a:ea typeface="Cambria Math" panose="02040503050406030204" pitchFamily="18" charset="0"/>
                                        </a:rPr>
                                      </m:ctrlPr>
                                    </m:sSubPr>
                                    <m:e>
                                      <m:r>
                                        <a:rPr lang="en-US" sz="9600" b="0" i="1" smtClean="0">
                                          <a:solidFill>
                                            <a:schemeClr val="tx1"/>
                                          </a:solidFill>
                                          <a:latin typeface="Cambria Math" panose="02040503050406030204" pitchFamily="18" charset="0"/>
                                          <a:ea typeface="Cambria Math" panose="02040503050406030204" pitchFamily="18" charset="0"/>
                                        </a:rPr>
                                        <m:t>𝛽</m:t>
                                      </m:r>
                                    </m:e>
                                    <m:sub>
                                      <m:r>
                                        <a:rPr lang="en-US" sz="9600" b="0" i="1" smtClean="0">
                                          <a:solidFill>
                                            <a:schemeClr val="tx1"/>
                                          </a:solidFill>
                                          <a:latin typeface="Cambria Math" panose="02040503050406030204" pitchFamily="18" charset="0"/>
                                          <a:ea typeface="Cambria Math" panose="02040503050406030204" pitchFamily="18" charset="0"/>
                                        </a:rPr>
                                        <m:t>𝑘</m:t>
                                      </m:r>
                                    </m:sub>
                                  </m:sSub>
                                  <m:sSub>
                                    <m:sSubPr>
                                      <m:ctrlPr>
                                        <a:rPr lang="en-US" sz="9600" b="0" i="1" smtClean="0">
                                          <a:solidFill>
                                            <a:schemeClr val="tx1"/>
                                          </a:solidFill>
                                          <a:latin typeface="Cambria Math" panose="02040503050406030204" pitchFamily="18" charset="0"/>
                                          <a:ea typeface="Cambria Math" panose="02040503050406030204" pitchFamily="18" charset="0"/>
                                        </a:rPr>
                                      </m:ctrlPr>
                                    </m:sSubPr>
                                    <m:e>
                                      <m:r>
                                        <a:rPr lang="en-US" sz="9600" b="0" i="1" smtClean="0">
                                          <a:solidFill>
                                            <a:schemeClr val="tx1"/>
                                          </a:solidFill>
                                          <a:latin typeface="Cambria Math" panose="02040503050406030204" pitchFamily="18" charset="0"/>
                                          <a:ea typeface="Cambria Math" panose="02040503050406030204" pitchFamily="18" charset="0"/>
                                        </a:rPr>
                                        <m:t>𝑥</m:t>
                                      </m:r>
                                    </m:e>
                                    <m:sub>
                                      <m:r>
                                        <a:rPr lang="en-US" sz="9600" b="0" i="1" smtClean="0">
                                          <a:solidFill>
                                            <a:schemeClr val="tx1"/>
                                          </a:solidFill>
                                          <a:latin typeface="Cambria Math" panose="02040503050406030204" pitchFamily="18" charset="0"/>
                                          <a:ea typeface="Cambria Math" panose="02040503050406030204" pitchFamily="18" charset="0"/>
                                        </a:rPr>
                                        <m:t>𝑘</m:t>
                                      </m:r>
                                    </m:sub>
                                  </m:sSub>
                                </m:e>
                              </m:d>
                            </m:e>
                          </m:func>
                        </m:num>
                        <m:den>
                          <m:r>
                            <a:rPr lang="en-US" sz="9600" b="0" i="1" smtClean="0">
                              <a:solidFill>
                                <a:schemeClr val="tx1"/>
                              </a:solidFill>
                              <a:latin typeface="Cambria Math" panose="02040503050406030204" pitchFamily="18" charset="0"/>
                              <a:ea typeface="Cambria Math" panose="02040503050406030204" pitchFamily="18" charset="0"/>
                            </a:rPr>
                            <m:t>1+</m:t>
                          </m:r>
                          <m:func>
                            <m:funcPr>
                              <m:ctrlPr>
                                <a:rPr lang="en-US" sz="9600" i="1">
                                  <a:solidFill>
                                    <a:schemeClr val="tx1"/>
                                  </a:solidFill>
                                  <a:latin typeface="Cambria Math" panose="02040503050406030204" pitchFamily="18" charset="0"/>
                                  <a:ea typeface="Cambria Math" panose="02040503050406030204" pitchFamily="18" charset="0"/>
                                </a:rPr>
                              </m:ctrlPr>
                            </m:funcPr>
                            <m:fName>
                              <m:r>
                                <m:rPr>
                                  <m:sty m:val="p"/>
                                </m:rPr>
                                <a:rPr lang="en-US" sz="9600">
                                  <a:solidFill>
                                    <a:schemeClr val="tx1"/>
                                  </a:solidFill>
                                  <a:latin typeface="Cambria Math" panose="02040503050406030204" pitchFamily="18" charset="0"/>
                                  <a:ea typeface="Cambria Math" panose="02040503050406030204" pitchFamily="18" charset="0"/>
                                </a:rPr>
                                <m:t>exp</m:t>
                              </m:r>
                            </m:fName>
                            <m:e>
                              <m:d>
                                <m:dPr>
                                  <m:ctrlPr>
                                    <a:rPr lang="en-US" sz="9600" i="1">
                                      <a:solidFill>
                                        <a:schemeClr val="tx1"/>
                                      </a:solidFill>
                                      <a:latin typeface="Cambria Math" panose="02040503050406030204" pitchFamily="18" charset="0"/>
                                      <a:ea typeface="Cambria Math" panose="02040503050406030204" pitchFamily="18" charset="0"/>
                                    </a:rPr>
                                  </m:ctrlPr>
                                </m:dPr>
                                <m:e>
                                  <m:sSub>
                                    <m:sSubPr>
                                      <m:ctrlPr>
                                        <a:rPr lang="en-US" sz="9600" i="1">
                                          <a:solidFill>
                                            <a:schemeClr val="tx1"/>
                                          </a:solidFill>
                                          <a:latin typeface="Cambria Math" panose="02040503050406030204" pitchFamily="18" charset="0"/>
                                          <a:ea typeface="Cambria Math" panose="02040503050406030204" pitchFamily="18" charset="0"/>
                                        </a:rPr>
                                      </m:ctrlPr>
                                    </m:sSubPr>
                                    <m:e>
                                      <m:r>
                                        <a:rPr lang="en-US" sz="9600" i="1">
                                          <a:solidFill>
                                            <a:schemeClr val="tx1"/>
                                          </a:solidFill>
                                          <a:latin typeface="Cambria Math" panose="02040503050406030204" pitchFamily="18" charset="0"/>
                                          <a:ea typeface="Cambria Math" panose="02040503050406030204" pitchFamily="18" charset="0"/>
                                        </a:rPr>
                                        <m:t>𝛽</m:t>
                                      </m:r>
                                    </m:e>
                                    <m:sub>
                                      <m:r>
                                        <a:rPr lang="en-US" sz="9600" i="1">
                                          <a:solidFill>
                                            <a:schemeClr val="tx1"/>
                                          </a:solidFill>
                                          <a:latin typeface="Cambria Math" panose="02040503050406030204" pitchFamily="18" charset="0"/>
                                          <a:ea typeface="Cambria Math" panose="02040503050406030204" pitchFamily="18" charset="0"/>
                                        </a:rPr>
                                        <m:t>0</m:t>
                                      </m:r>
                                    </m:sub>
                                  </m:sSub>
                                  <m:r>
                                    <a:rPr lang="en-US" sz="9600" i="1">
                                      <a:solidFill>
                                        <a:schemeClr val="tx1"/>
                                      </a:solidFill>
                                      <a:latin typeface="Cambria Math" panose="02040503050406030204" pitchFamily="18" charset="0"/>
                                      <a:ea typeface="Cambria Math" panose="02040503050406030204" pitchFamily="18" charset="0"/>
                                    </a:rPr>
                                    <m:t>+</m:t>
                                  </m:r>
                                  <m:sSub>
                                    <m:sSubPr>
                                      <m:ctrlPr>
                                        <a:rPr lang="en-US" sz="9600" i="1">
                                          <a:solidFill>
                                            <a:schemeClr val="tx1"/>
                                          </a:solidFill>
                                          <a:latin typeface="Cambria Math" panose="02040503050406030204" pitchFamily="18" charset="0"/>
                                          <a:ea typeface="Cambria Math" panose="02040503050406030204" pitchFamily="18" charset="0"/>
                                        </a:rPr>
                                      </m:ctrlPr>
                                    </m:sSubPr>
                                    <m:e>
                                      <m:r>
                                        <a:rPr lang="en-US" sz="9600" i="1">
                                          <a:solidFill>
                                            <a:schemeClr val="tx1"/>
                                          </a:solidFill>
                                          <a:latin typeface="Cambria Math" panose="02040503050406030204" pitchFamily="18" charset="0"/>
                                          <a:ea typeface="Cambria Math" panose="02040503050406030204" pitchFamily="18" charset="0"/>
                                        </a:rPr>
                                        <m:t>𝛽</m:t>
                                      </m:r>
                                    </m:e>
                                    <m:sub>
                                      <m:r>
                                        <a:rPr lang="en-US" sz="9600" i="1">
                                          <a:solidFill>
                                            <a:schemeClr val="tx1"/>
                                          </a:solidFill>
                                          <a:latin typeface="Cambria Math" panose="02040503050406030204" pitchFamily="18" charset="0"/>
                                          <a:ea typeface="Cambria Math" panose="02040503050406030204" pitchFamily="18" charset="0"/>
                                        </a:rPr>
                                        <m:t>1</m:t>
                                      </m:r>
                                    </m:sub>
                                  </m:sSub>
                                  <m:sSub>
                                    <m:sSubPr>
                                      <m:ctrlPr>
                                        <a:rPr lang="en-US" sz="9600" i="1">
                                          <a:solidFill>
                                            <a:schemeClr val="tx1"/>
                                          </a:solidFill>
                                          <a:latin typeface="Cambria Math" panose="02040503050406030204" pitchFamily="18" charset="0"/>
                                          <a:ea typeface="Cambria Math" panose="02040503050406030204" pitchFamily="18" charset="0"/>
                                        </a:rPr>
                                      </m:ctrlPr>
                                    </m:sSubPr>
                                    <m:e>
                                      <m:r>
                                        <a:rPr lang="en-US" sz="9600" i="1">
                                          <a:solidFill>
                                            <a:schemeClr val="tx1"/>
                                          </a:solidFill>
                                          <a:latin typeface="Cambria Math" panose="02040503050406030204" pitchFamily="18" charset="0"/>
                                          <a:ea typeface="Cambria Math" panose="02040503050406030204" pitchFamily="18" charset="0"/>
                                        </a:rPr>
                                        <m:t>𝑥</m:t>
                                      </m:r>
                                    </m:e>
                                    <m:sub>
                                      <m:r>
                                        <a:rPr lang="en-US" sz="9600" i="1">
                                          <a:solidFill>
                                            <a:schemeClr val="tx1"/>
                                          </a:solidFill>
                                          <a:latin typeface="Cambria Math" panose="02040503050406030204" pitchFamily="18" charset="0"/>
                                          <a:ea typeface="Cambria Math" panose="02040503050406030204" pitchFamily="18" charset="0"/>
                                        </a:rPr>
                                        <m:t>1</m:t>
                                      </m:r>
                                    </m:sub>
                                  </m:sSub>
                                  <m:r>
                                    <a:rPr lang="en-US" sz="9600" i="1">
                                      <a:solidFill>
                                        <a:schemeClr val="tx1"/>
                                      </a:solidFill>
                                      <a:latin typeface="Cambria Math" panose="02040503050406030204" pitchFamily="18" charset="0"/>
                                      <a:ea typeface="Cambria Math" panose="02040503050406030204" pitchFamily="18" charset="0"/>
                                    </a:rPr>
                                    <m:t>+…+</m:t>
                                  </m:r>
                                  <m:sSub>
                                    <m:sSubPr>
                                      <m:ctrlPr>
                                        <a:rPr lang="en-US" sz="9600" i="1">
                                          <a:solidFill>
                                            <a:schemeClr val="tx1"/>
                                          </a:solidFill>
                                          <a:latin typeface="Cambria Math" panose="02040503050406030204" pitchFamily="18" charset="0"/>
                                          <a:ea typeface="Cambria Math" panose="02040503050406030204" pitchFamily="18" charset="0"/>
                                        </a:rPr>
                                      </m:ctrlPr>
                                    </m:sSubPr>
                                    <m:e>
                                      <m:r>
                                        <a:rPr lang="en-US" sz="9600" i="1">
                                          <a:solidFill>
                                            <a:schemeClr val="tx1"/>
                                          </a:solidFill>
                                          <a:latin typeface="Cambria Math" panose="02040503050406030204" pitchFamily="18" charset="0"/>
                                          <a:ea typeface="Cambria Math" panose="02040503050406030204" pitchFamily="18" charset="0"/>
                                        </a:rPr>
                                        <m:t>𝛽</m:t>
                                      </m:r>
                                    </m:e>
                                    <m:sub>
                                      <m:r>
                                        <a:rPr lang="en-US" sz="9600" i="1">
                                          <a:solidFill>
                                            <a:schemeClr val="tx1"/>
                                          </a:solidFill>
                                          <a:latin typeface="Cambria Math" panose="02040503050406030204" pitchFamily="18" charset="0"/>
                                          <a:ea typeface="Cambria Math" panose="02040503050406030204" pitchFamily="18" charset="0"/>
                                        </a:rPr>
                                        <m:t>𝑘</m:t>
                                      </m:r>
                                    </m:sub>
                                  </m:sSub>
                                  <m:sSub>
                                    <m:sSubPr>
                                      <m:ctrlPr>
                                        <a:rPr lang="en-US" sz="9600" i="1">
                                          <a:solidFill>
                                            <a:schemeClr val="tx1"/>
                                          </a:solidFill>
                                          <a:latin typeface="Cambria Math" panose="02040503050406030204" pitchFamily="18" charset="0"/>
                                          <a:ea typeface="Cambria Math" panose="02040503050406030204" pitchFamily="18" charset="0"/>
                                        </a:rPr>
                                      </m:ctrlPr>
                                    </m:sSubPr>
                                    <m:e>
                                      <m:r>
                                        <a:rPr lang="en-US" sz="9600" i="1">
                                          <a:solidFill>
                                            <a:schemeClr val="tx1"/>
                                          </a:solidFill>
                                          <a:latin typeface="Cambria Math" panose="02040503050406030204" pitchFamily="18" charset="0"/>
                                          <a:ea typeface="Cambria Math" panose="02040503050406030204" pitchFamily="18" charset="0"/>
                                        </a:rPr>
                                        <m:t>𝑥</m:t>
                                      </m:r>
                                    </m:e>
                                    <m:sub>
                                      <m:r>
                                        <a:rPr lang="en-US" sz="9600" i="1">
                                          <a:solidFill>
                                            <a:schemeClr val="tx1"/>
                                          </a:solidFill>
                                          <a:latin typeface="Cambria Math" panose="02040503050406030204" pitchFamily="18" charset="0"/>
                                          <a:ea typeface="Cambria Math" panose="02040503050406030204" pitchFamily="18" charset="0"/>
                                        </a:rPr>
                                        <m:t>𝑘</m:t>
                                      </m:r>
                                    </m:sub>
                                  </m:sSub>
                                </m:e>
                              </m:d>
                            </m:e>
                          </m:func>
                        </m:den>
                      </m:f>
                      <m:r>
                        <a:rPr lang="en-US" sz="9600" b="0" i="1" smtClean="0">
                          <a:solidFill>
                            <a:schemeClr val="tx1"/>
                          </a:solidFill>
                          <a:latin typeface="Cambria Math" panose="02040503050406030204" pitchFamily="18" charset="0"/>
                          <a:ea typeface="Cambria Math" panose="02040503050406030204" pitchFamily="18" charset="0"/>
                        </a:rPr>
                        <m:t>,</m:t>
                      </m:r>
                    </m:oMath>
                  </m:oMathPara>
                </a14:m>
                <a:endParaRPr lang="en-US" sz="9600" i="1" dirty="0">
                  <a:solidFill>
                    <a:schemeClr val="tx1"/>
                  </a:solidFill>
                </a:endParaRPr>
              </a:p>
              <a:p>
                <a:endParaRPr lang="en-US" sz="2800" i="1" dirty="0">
                  <a:solidFill>
                    <a:schemeClr val="tx1"/>
                  </a:solidFill>
                </a:endParaRPr>
              </a:p>
              <a:p>
                <a:pPr algn="l"/>
                <a:r>
                  <a:rPr lang="en-US" sz="2800" i="1" dirty="0">
                    <a:solidFill>
                      <a:schemeClr val="tx1"/>
                    </a:solidFill>
                  </a:rPr>
                  <a:t>     </a:t>
                </a:r>
              </a:p>
              <a:p>
                <a:pPr algn="l"/>
                <a:r>
                  <a:rPr lang="en-US" sz="2800" dirty="0">
                    <a:solidFill>
                      <a:schemeClr val="tx1"/>
                    </a:solidFill>
                  </a:rPr>
                  <a:t>  </a:t>
                </a:r>
                <a:r>
                  <a:rPr lang="en-US" sz="9600" dirty="0">
                    <a:solidFill>
                      <a:schemeClr val="tx1"/>
                    </a:solidFill>
                  </a:rPr>
                  <a:t>and</a:t>
                </a:r>
                <a:r>
                  <a:rPr lang="en-US" sz="9600" i="1" dirty="0">
                    <a:solidFill>
                      <a:schemeClr val="tx1"/>
                    </a:solidFill>
                  </a:rPr>
                  <a:t> </a:t>
                </a:r>
                <a14:m>
                  <m:oMath xmlns:m="http://schemas.openxmlformats.org/officeDocument/2006/math">
                    <m:r>
                      <a:rPr lang="en-US" sz="9600" i="1" smtClean="0">
                        <a:solidFill>
                          <a:schemeClr val="tx1"/>
                        </a:solidFill>
                        <a:latin typeface="Cambria Math"/>
                        <a:ea typeface="Cambria Math"/>
                      </a:rPr>
                      <m:t>𝜙</m:t>
                    </m:r>
                    <m:r>
                      <a:rPr lang="en-US" sz="9600" b="0" i="1" smtClean="0">
                        <a:solidFill>
                          <a:schemeClr val="tx1"/>
                        </a:solidFill>
                        <a:latin typeface="Cambria Math"/>
                        <a:ea typeface="Cambria Math"/>
                      </a:rPr>
                      <m:t> </m:t>
                    </m:r>
                  </m:oMath>
                </a14:m>
                <a:r>
                  <a:rPr lang="en-US" sz="9600" dirty="0">
                    <a:solidFill>
                      <a:schemeClr val="tx1"/>
                    </a:solidFill>
                  </a:rPr>
                  <a:t>is the </a:t>
                </a:r>
                <a:r>
                  <a:rPr lang="en-US" sz="9600" i="1" dirty="0">
                    <a:solidFill>
                      <a:schemeClr val="tx1"/>
                    </a:solidFill>
                  </a:rPr>
                  <a:t>dispersion</a:t>
                </a:r>
                <a:r>
                  <a:rPr lang="en-US" sz="9600" dirty="0">
                    <a:solidFill>
                      <a:schemeClr val="tx1"/>
                    </a:solidFill>
                  </a:rPr>
                  <a:t> parameter. The mean of </a:t>
                </a:r>
                <a14:m>
                  <m:oMath xmlns:m="http://schemas.openxmlformats.org/officeDocument/2006/math">
                    <m:r>
                      <a:rPr lang="en-US" sz="9600" i="1">
                        <a:solidFill>
                          <a:schemeClr val="tx1"/>
                        </a:solidFill>
                        <a:latin typeface="Cambria Math"/>
                      </a:rPr>
                      <m:t>𝑦</m:t>
                    </m:r>
                  </m:oMath>
                </a14:m>
                <a:r>
                  <a:rPr lang="en-US" sz="9600" dirty="0">
                    <a:solidFill>
                      <a:schemeClr val="tx1"/>
                    </a:solidFill>
                  </a:rPr>
                  <a:t> is </a:t>
                </a:r>
                <a14:m>
                  <m:oMath xmlns:m="http://schemas.openxmlformats.org/officeDocument/2006/math">
                    <m:r>
                      <a:rPr lang="en-US" sz="9600" i="1" smtClean="0">
                        <a:solidFill>
                          <a:schemeClr val="tx1"/>
                        </a:solidFill>
                        <a:latin typeface="Cambria Math"/>
                        <a:ea typeface="Cambria Math"/>
                      </a:rPr>
                      <m:t>𝜇</m:t>
                    </m:r>
                  </m:oMath>
                </a14:m>
                <a:r>
                  <a:rPr lang="en-US" sz="9600" dirty="0">
                    <a:solidFill>
                      <a:schemeClr val="tx1"/>
                    </a:solidFill>
                  </a:rPr>
                  <a:t> and variance </a:t>
                </a:r>
                <a14:m>
                  <m:oMath xmlns:m="http://schemas.openxmlformats.org/officeDocument/2006/math">
                    <m:f>
                      <m:fPr>
                        <m:ctrlPr>
                          <a:rPr lang="en-US" sz="9600" b="0" i="1" smtClean="0">
                            <a:solidFill>
                              <a:schemeClr val="tx1"/>
                            </a:solidFill>
                            <a:latin typeface="Cambria Math" panose="02040503050406030204" pitchFamily="18" charset="0"/>
                            <a:ea typeface="Cambria Math"/>
                          </a:rPr>
                        </m:ctrlPr>
                      </m:fPr>
                      <m:num>
                        <m:r>
                          <a:rPr lang="en-US" sz="9600" i="1" smtClean="0">
                            <a:solidFill>
                              <a:schemeClr val="tx1"/>
                            </a:solidFill>
                            <a:latin typeface="Cambria Math"/>
                            <a:ea typeface="Cambria Math"/>
                          </a:rPr>
                          <m:t>𝜇</m:t>
                        </m:r>
                        <m:d>
                          <m:dPr>
                            <m:ctrlPr>
                              <a:rPr lang="en-US" sz="9600" b="0" i="1" smtClean="0">
                                <a:solidFill>
                                  <a:schemeClr val="tx1"/>
                                </a:solidFill>
                                <a:latin typeface="Cambria Math" panose="02040503050406030204" pitchFamily="18" charset="0"/>
                                <a:ea typeface="Cambria Math"/>
                              </a:rPr>
                            </m:ctrlPr>
                          </m:dPr>
                          <m:e>
                            <m:r>
                              <a:rPr lang="en-US" sz="9600" b="0" i="1" smtClean="0">
                                <a:solidFill>
                                  <a:schemeClr val="tx1"/>
                                </a:solidFill>
                                <a:latin typeface="Cambria Math"/>
                                <a:ea typeface="Cambria Math"/>
                              </a:rPr>
                              <m:t>1−</m:t>
                            </m:r>
                            <m:r>
                              <a:rPr lang="en-US" sz="9600" b="0" i="1" smtClean="0">
                                <a:solidFill>
                                  <a:schemeClr val="tx1"/>
                                </a:solidFill>
                                <a:latin typeface="Cambria Math"/>
                                <a:ea typeface="Cambria Math"/>
                              </a:rPr>
                              <m:t>𝜇</m:t>
                            </m:r>
                          </m:e>
                        </m:d>
                      </m:num>
                      <m:den>
                        <m:r>
                          <a:rPr lang="en-US" sz="9600" b="0" i="1" smtClean="0">
                            <a:solidFill>
                              <a:schemeClr val="tx1"/>
                            </a:solidFill>
                            <a:latin typeface="Cambria Math"/>
                            <a:ea typeface="Cambria Math"/>
                          </a:rPr>
                          <m:t>𝜙</m:t>
                        </m:r>
                      </m:den>
                    </m:f>
                    <m:r>
                      <a:rPr lang="en-US" sz="9600" b="0" i="1" smtClean="0">
                        <a:solidFill>
                          <a:schemeClr val="tx1"/>
                        </a:solidFill>
                        <a:latin typeface="Cambria Math"/>
                        <a:ea typeface="Cambria Math"/>
                      </a:rPr>
                      <m:t>.</m:t>
                    </m:r>
                  </m:oMath>
                </a14:m>
                <a:endParaRPr lang="en-US" sz="9600" b="0" dirty="0">
                  <a:solidFill>
                    <a:schemeClr val="tx1"/>
                  </a:solidFill>
                  <a:ea typeface="Cambria Math"/>
                </a:endParaRPr>
              </a:p>
              <a:p>
                <a:pPr marL="457200" indent="-457200" algn="l">
                  <a:buClr>
                    <a:srgbClr val="7030A0"/>
                  </a:buClr>
                  <a:buFont typeface="Wingdings" panose="05000000000000000000" pitchFamily="2" charset="2"/>
                  <a:buChar char="q"/>
                </a:pPr>
                <a:r>
                  <a:rPr lang="en-US" sz="9600" dirty="0">
                    <a:solidFill>
                      <a:schemeClr val="tx1"/>
                    </a:solidFill>
                  </a:rPr>
                  <a:t>The fitted model is  </a:t>
                </a:r>
                <a14:m>
                  <m:oMath xmlns:m="http://schemas.openxmlformats.org/officeDocument/2006/math">
                    <m:acc>
                      <m:accPr>
                        <m:chr m:val="̂"/>
                        <m:ctrlPr>
                          <a:rPr lang="en-US" sz="9600" i="1" smtClean="0">
                            <a:solidFill>
                              <a:schemeClr val="tx1"/>
                            </a:solidFill>
                            <a:latin typeface="Cambria Math" panose="02040503050406030204" pitchFamily="18" charset="0"/>
                          </a:rPr>
                        </m:ctrlPr>
                      </m:accPr>
                      <m:e>
                        <m:r>
                          <a:rPr lang="en-US" sz="9600" i="1" smtClean="0">
                            <a:solidFill>
                              <a:schemeClr val="tx1"/>
                            </a:solidFill>
                            <a:latin typeface="Cambria Math"/>
                            <a:ea typeface="Cambria Math"/>
                          </a:rPr>
                          <m:t>𝜇</m:t>
                        </m:r>
                      </m:e>
                    </m:acc>
                    <m:r>
                      <a:rPr lang="en-US" sz="9600" b="0" i="1" smtClean="0">
                        <a:solidFill>
                          <a:schemeClr val="tx1"/>
                        </a:solidFill>
                        <a:latin typeface="Cambria Math"/>
                      </a:rPr>
                      <m:t>=</m:t>
                    </m:r>
                    <m:acc>
                      <m:accPr>
                        <m:chr m:val="̂"/>
                        <m:ctrlPr>
                          <a:rPr lang="en-US" sz="9600" b="0" i="1" smtClean="0">
                            <a:solidFill>
                              <a:schemeClr val="tx1"/>
                            </a:solidFill>
                            <a:latin typeface="Cambria Math" panose="02040503050406030204" pitchFamily="18" charset="0"/>
                          </a:rPr>
                        </m:ctrlPr>
                      </m:accPr>
                      <m:e>
                        <m:r>
                          <a:rPr lang="en-US" sz="9600" b="0" i="1" smtClean="0">
                            <a:solidFill>
                              <a:schemeClr val="tx1"/>
                            </a:solidFill>
                            <a:latin typeface="Cambria Math"/>
                          </a:rPr>
                          <m:t>𝐸</m:t>
                        </m:r>
                      </m:e>
                    </m:acc>
                    <m:d>
                      <m:dPr>
                        <m:ctrlPr>
                          <a:rPr lang="en-US" sz="9600" b="0" i="1" smtClean="0">
                            <a:solidFill>
                              <a:schemeClr val="tx1"/>
                            </a:solidFill>
                            <a:latin typeface="Cambria Math" panose="02040503050406030204" pitchFamily="18" charset="0"/>
                          </a:rPr>
                        </m:ctrlPr>
                      </m:dPr>
                      <m:e>
                        <m:r>
                          <a:rPr lang="en-US" sz="9600" b="0" i="1" smtClean="0">
                            <a:solidFill>
                              <a:schemeClr val="tx1"/>
                            </a:solidFill>
                            <a:latin typeface="Cambria Math"/>
                          </a:rPr>
                          <m:t>𝑦</m:t>
                        </m:r>
                      </m:e>
                    </m:d>
                    <m:r>
                      <a:rPr lang="en-US" sz="9600" b="0" i="1" smtClean="0">
                        <a:solidFill>
                          <a:schemeClr val="tx1"/>
                        </a:solidFill>
                        <a:latin typeface="Cambria Math"/>
                      </a:rPr>
                      <m:t>=</m:t>
                    </m:r>
                    <m:f>
                      <m:fPr>
                        <m:ctrlPr>
                          <a:rPr lang="en-US" sz="9600" b="0" i="1" smtClean="0">
                            <a:solidFill>
                              <a:schemeClr val="tx1"/>
                            </a:solidFill>
                            <a:latin typeface="Cambria Math" panose="02040503050406030204" pitchFamily="18" charset="0"/>
                          </a:rPr>
                        </m:ctrlPr>
                      </m:fPr>
                      <m:num>
                        <m:r>
                          <m:rPr>
                            <m:sty m:val="p"/>
                          </m:rPr>
                          <a:rPr lang="en-US" sz="9600" b="0" i="0" smtClean="0">
                            <a:solidFill>
                              <a:schemeClr val="tx1"/>
                            </a:solidFill>
                            <a:latin typeface="Cambria Math"/>
                          </a:rPr>
                          <m:t>exp</m:t>
                        </m:r>
                        <m:r>
                          <a:rPr lang="en-US" sz="9600" b="0" i="1" smtClean="0">
                            <a:solidFill>
                              <a:schemeClr val="tx1"/>
                            </a:solidFill>
                            <a:latin typeface="Cambria Math"/>
                          </a:rPr>
                          <m:t>⁡</m:t>
                        </m:r>
                        <m:r>
                          <a:rPr lang="en-US" sz="9600" b="0" i="1" smtClean="0">
                            <a:solidFill>
                              <a:schemeClr val="tx1"/>
                            </a:solidFill>
                            <a:latin typeface="Cambria Math" panose="02040503050406030204" pitchFamily="18" charset="0"/>
                          </a:rPr>
                          <m:t>(</m:t>
                        </m:r>
                        <m:sSub>
                          <m:sSubPr>
                            <m:ctrlPr>
                              <a:rPr lang="en-US" sz="9600" b="0" i="1" smtClean="0">
                                <a:solidFill>
                                  <a:schemeClr val="tx1"/>
                                </a:solidFill>
                                <a:latin typeface="Cambria Math" panose="02040503050406030204" pitchFamily="18" charset="0"/>
                              </a:rPr>
                            </m:ctrlPr>
                          </m:sSubPr>
                          <m:e>
                            <m:acc>
                              <m:accPr>
                                <m:chr m:val="̂"/>
                                <m:ctrlPr>
                                  <a:rPr lang="en-US" sz="9600" b="0" i="1" smtClean="0">
                                    <a:solidFill>
                                      <a:schemeClr val="tx1"/>
                                    </a:solidFill>
                                    <a:latin typeface="Cambria Math" panose="02040503050406030204" pitchFamily="18" charset="0"/>
                                  </a:rPr>
                                </m:ctrlPr>
                              </m:accPr>
                              <m:e>
                                <m:r>
                                  <a:rPr lang="en-US" sz="9600" b="0" i="1" smtClean="0">
                                    <a:solidFill>
                                      <a:schemeClr val="tx1"/>
                                    </a:solidFill>
                                    <a:latin typeface="Cambria Math"/>
                                    <a:ea typeface="Cambria Math"/>
                                  </a:rPr>
                                  <m:t>𝛽</m:t>
                                </m:r>
                              </m:e>
                            </m:acc>
                          </m:e>
                          <m:sub>
                            <m:r>
                              <a:rPr lang="en-US" sz="9600" b="0" i="1" smtClean="0">
                                <a:solidFill>
                                  <a:schemeClr val="tx1"/>
                                </a:solidFill>
                                <a:latin typeface="Cambria Math"/>
                              </a:rPr>
                              <m:t>0</m:t>
                            </m:r>
                          </m:sub>
                        </m:sSub>
                        <m:r>
                          <a:rPr lang="en-US" sz="9600" b="0" i="1" smtClean="0">
                            <a:solidFill>
                              <a:schemeClr val="tx1"/>
                            </a:solidFill>
                            <a:latin typeface="Cambria Math"/>
                          </a:rPr>
                          <m:t>+</m:t>
                        </m:r>
                        <m:sSub>
                          <m:sSubPr>
                            <m:ctrlPr>
                              <a:rPr lang="en-US" sz="9600" b="0" i="1" smtClean="0">
                                <a:solidFill>
                                  <a:schemeClr val="tx1"/>
                                </a:solidFill>
                                <a:latin typeface="Cambria Math" panose="02040503050406030204" pitchFamily="18" charset="0"/>
                              </a:rPr>
                            </m:ctrlPr>
                          </m:sSubPr>
                          <m:e>
                            <m:acc>
                              <m:accPr>
                                <m:chr m:val="̂"/>
                                <m:ctrlPr>
                                  <a:rPr lang="en-US" sz="9600" b="0" i="1" smtClean="0">
                                    <a:solidFill>
                                      <a:schemeClr val="tx1"/>
                                    </a:solidFill>
                                    <a:latin typeface="Cambria Math" panose="02040503050406030204" pitchFamily="18" charset="0"/>
                                  </a:rPr>
                                </m:ctrlPr>
                              </m:accPr>
                              <m:e>
                                <m:r>
                                  <a:rPr lang="en-US" sz="9600" b="0" i="1" smtClean="0">
                                    <a:solidFill>
                                      <a:schemeClr val="tx1"/>
                                    </a:solidFill>
                                    <a:latin typeface="Cambria Math"/>
                                    <a:ea typeface="Cambria Math"/>
                                  </a:rPr>
                                  <m:t>𝛽</m:t>
                                </m:r>
                              </m:e>
                            </m:acc>
                          </m:e>
                          <m:sub>
                            <m:r>
                              <a:rPr lang="en-US" sz="9600" b="0" i="1" smtClean="0">
                                <a:solidFill>
                                  <a:schemeClr val="tx1"/>
                                </a:solidFill>
                                <a:latin typeface="Cambria Math"/>
                              </a:rPr>
                              <m:t>1</m:t>
                            </m:r>
                          </m:sub>
                        </m:sSub>
                        <m:sSub>
                          <m:sSubPr>
                            <m:ctrlPr>
                              <a:rPr lang="en-US" sz="9600" b="0" i="1" smtClean="0">
                                <a:solidFill>
                                  <a:schemeClr val="tx1"/>
                                </a:solidFill>
                                <a:latin typeface="Cambria Math" panose="02040503050406030204" pitchFamily="18" charset="0"/>
                              </a:rPr>
                            </m:ctrlPr>
                          </m:sSubPr>
                          <m:e>
                            <m:r>
                              <a:rPr lang="en-US" sz="9600" b="0" i="1" smtClean="0">
                                <a:solidFill>
                                  <a:schemeClr val="tx1"/>
                                </a:solidFill>
                                <a:latin typeface="Cambria Math"/>
                              </a:rPr>
                              <m:t>𝑥</m:t>
                            </m:r>
                          </m:e>
                          <m:sub>
                            <m:r>
                              <a:rPr lang="en-US" sz="9600" b="0" i="1" smtClean="0">
                                <a:solidFill>
                                  <a:schemeClr val="tx1"/>
                                </a:solidFill>
                                <a:latin typeface="Cambria Math"/>
                              </a:rPr>
                              <m:t>1</m:t>
                            </m:r>
                          </m:sub>
                        </m:sSub>
                        <m:r>
                          <a:rPr lang="en-US" sz="9600" b="0" i="1" smtClean="0">
                            <a:solidFill>
                              <a:schemeClr val="tx1"/>
                            </a:solidFill>
                            <a:latin typeface="Cambria Math"/>
                          </a:rPr>
                          <m:t>+…+</m:t>
                        </m:r>
                        <m:sSub>
                          <m:sSubPr>
                            <m:ctrlPr>
                              <a:rPr lang="en-US" sz="9600" b="0" i="1" smtClean="0">
                                <a:solidFill>
                                  <a:schemeClr val="tx1"/>
                                </a:solidFill>
                                <a:latin typeface="Cambria Math" panose="02040503050406030204" pitchFamily="18" charset="0"/>
                              </a:rPr>
                            </m:ctrlPr>
                          </m:sSubPr>
                          <m:e>
                            <m:acc>
                              <m:accPr>
                                <m:chr m:val="̂"/>
                                <m:ctrlPr>
                                  <a:rPr lang="en-US" sz="9600" b="0" i="1" smtClean="0">
                                    <a:solidFill>
                                      <a:schemeClr val="tx1"/>
                                    </a:solidFill>
                                    <a:latin typeface="Cambria Math" panose="02040503050406030204" pitchFamily="18" charset="0"/>
                                  </a:rPr>
                                </m:ctrlPr>
                              </m:accPr>
                              <m:e>
                                <m:r>
                                  <a:rPr lang="en-US" sz="9600" b="0" i="1" smtClean="0">
                                    <a:solidFill>
                                      <a:schemeClr val="tx1"/>
                                    </a:solidFill>
                                    <a:latin typeface="Cambria Math"/>
                                    <a:ea typeface="Cambria Math"/>
                                  </a:rPr>
                                  <m:t>𝛽</m:t>
                                </m:r>
                              </m:e>
                            </m:acc>
                          </m:e>
                          <m:sub>
                            <m:r>
                              <a:rPr lang="en-US" sz="9600" b="0" i="1" smtClean="0">
                                <a:solidFill>
                                  <a:schemeClr val="tx1"/>
                                </a:solidFill>
                                <a:latin typeface="Cambria Math"/>
                              </a:rPr>
                              <m:t>𝑘</m:t>
                            </m:r>
                          </m:sub>
                        </m:sSub>
                        <m:sSub>
                          <m:sSubPr>
                            <m:ctrlPr>
                              <a:rPr lang="en-US" sz="9600" b="0" i="1" smtClean="0">
                                <a:solidFill>
                                  <a:schemeClr val="tx1"/>
                                </a:solidFill>
                                <a:latin typeface="Cambria Math" panose="02040503050406030204" pitchFamily="18" charset="0"/>
                              </a:rPr>
                            </m:ctrlPr>
                          </m:sSubPr>
                          <m:e>
                            <m:r>
                              <a:rPr lang="en-US" sz="9600" b="0" i="1" smtClean="0">
                                <a:solidFill>
                                  <a:schemeClr val="tx1"/>
                                </a:solidFill>
                                <a:latin typeface="Cambria Math"/>
                              </a:rPr>
                              <m:t>𝑥</m:t>
                            </m:r>
                          </m:e>
                          <m:sub>
                            <m:r>
                              <a:rPr lang="en-US" sz="9600" b="0" i="1" smtClean="0">
                                <a:solidFill>
                                  <a:schemeClr val="tx1"/>
                                </a:solidFill>
                                <a:latin typeface="Cambria Math"/>
                              </a:rPr>
                              <m:t>𝑘</m:t>
                            </m:r>
                          </m:sub>
                        </m:sSub>
                        <m:r>
                          <a:rPr lang="en-US" sz="9600" b="0" i="1" smtClean="0">
                            <a:solidFill>
                              <a:schemeClr val="tx1"/>
                            </a:solidFill>
                            <a:latin typeface="Cambria Math" panose="02040503050406030204" pitchFamily="18" charset="0"/>
                          </a:rPr>
                          <m:t>)</m:t>
                        </m:r>
                      </m:num>
                      <m:den>
                        <m:r>
                          <a:rPr lang="en-US" sz="9600" b="0" i="1" smtClean="0">
                            <a:solidFill>
                              <a:schemeClr val="tx1"/>
                            </a:solidFill>
                            <a:latin typeface="Cambria Math"/>
                          </a:rPr>
                          <m:t>1+</m:t>
                        </m:r>
                        <m:r>
                          <m:rPr>
                            <m:sty m:val="p"/>
                          </m:rPr>
                          <a:rPr lang="en-US" sz="9600">
                            <a:solidFill>
                              <a:schemeClr val="tx1"/>
                            </a:solidFill>
                            <a:latin typeface="Cambria Math"/>
                          </a:rPr>
                          <m:t>exp</m:t>
                        </m:r>
                        <m:r>
                          <a:rPr lang="en-US" sz="9600" i="1">
                            <a:solidFill>
                              <a:schemeClr val="tx1"/>
                            </a:solidFill>
                            <a:latin typeface="Cambria Math"/>
                          </a:rPr>
                          <m:t>⁡</m:t>
                        </m:r>
                        <m:r>
                          <a:rPr lang="en-US" sz="9600" i="1">
                            <a:solidFill>
                              <a:schemeClr val="tx1"/>
                            </a:solidFill>
                            <a:latin typeface="Cambria Math" panose="02040503050406030204" pitchFamily="18" charset="0"/>
                          </a:rPr>
                          <m:t>(</m:t>
                        </m:r>
                        <m:sSub>
                          <m:sSubPr>
                            <m:ctrlPr>
                              <a:rPr lang="en-US" sz="9600" i="1">
                                <a:solidFill>
                                  <a:schemeClr val="tx1"/>
                                </a:solidFill>
                                <a:latin typeface="Cambria Math" panose="02040503050406030204" pitchFamily="18" charset="0"/>
                              </a:rPr>
                            </m:ctrlPr>
                          </m:sSubPr>
                          <m:e>
                            <m:acc>
                              <m:accPr>
                                <m:chr m:val="̂"/>
                                <m:ctrlPr>
                                  <a:rPr lang="en-US" sz="9600" i="1">
                                    <a:solidFill>
                                      <a:schemeClr val="tx1"/>
                                    </a:solidFill>
                                    <a:latin typeface="Cambria Math" panose="02040503050406030204" pitchFamily="18" charset="0"/>
                                  </a:rPr>
                                </m:ctrlPr>
                              </m:accPr>
                              <m:e>
                                <m:r>
                                  <a:rPr lang="en-US" sz="9600" i="1">
                                    <a:solidFill>
                                      <a:schemeClr val="tx1"/>
                                    </a:solidFill>
                                    <a:latin typeface="Cambria Math"/>
                                    <a:ea typeface="Cambria Math"/>
                                  </a:rPr>
                                  <m:t>𝛽</m:t>
                                </m:r>
                              </m:e>
                            </m:acc>
                          </m:e>
                          <m:sub>
                            <m:r>
                              <a:rPr lang="en-US" sz="9600" i="1">
                                <a:solidFill>
                                  <a:schemeClr val="tx1"/>
                                </a:solidFill>
                                <a:latin typeface="Cambria Math"/>
                              </a:rPr>
                              <m:t>0</m:t>
                            </m:r>
                          </m:sub>
                        </m:sSub>
                        <m:r>
                          <a:rPr lang="en-US" sz="9600" i="1">
                            <a:solidFill>
                              <a:schemeClr val="tx1"/>
                            </a:solidFill>
                            <a:latin typeface="Cambria Math"/>
                          </a:rPr>
                          <m:t>+</m:t>
                        </m:r>
                        <m:sSub>
                          <m:sSubPr>
                            <m:ctrlPr>
                              <a:rPr lang="en-US" sz="9600" i="1">
                                <a:solidFill>
                                  <a:schemeClr val="tx1"/>
                                </a:solidFill>
                                <a:latin typeface="Cambria Math" panose="02040503050406030204" pitchFamily="18" charset="0"/>
                              </a:rPr>
                            </m:ctrlPr>
                          </m:sSubPr>
                          <m:e>
                            <m:acc>
                              <m:accPr>
                                <m:chr m:val="̂"/>
                                <m:ctrlPr>
                                  <a:rPr lang="en-US" sz="9600" i="1">
                                    <a:solidFill>
                                      <a:schemeClr val="tx1"/>
                                    </a:solidFill>
                                    <a:latin typeface="Cambria Math" panose="02040503050406030204" pitchFamily="18" charset="0"/>
                                  </a:rPr>
                                </m:ctrlPr>
                              </m:accPr>
                              <m:e>
                                <m:r>
                                  <a:rPr lang="en-US" sz="9600" i="1">
                                    <a:solidFill>
                                      <a:schemeClr val="tx1"/>
                                    </a:solidFill>
                                    <a:latin typeface="Cambria Math"/>
                                    <a:ea typeface="Cambria Math"/>
                                  </a:rPr>
                                  <m:t>𝛽</m:t>
                                </m:r>
                              </m:e>
                            </m:acc>
                          </m:e>
                          <m:sub>
                            <m:r>
                              <a:rPr lang="en-US" sz="9600" i="1">
                                <a:solidFill>
                                  <a:schemeClr val="tx1"/>
                                </a:solidFill>
                                <a:latin typeface="Cambria Math"/>
                              </a:rPr>
                              <m:t>1</m:t>
                            </m:r>
                          </m:sub>
                        </m:sSub>
                        <m:sSub>
                          <m:sSubPr>
                            <m:ctrlPr>
                              <a:rPr lang="en-US" sz="9600" i="1">
                                <a:solidFill>
                                  <a:schemeClr val="tx1"/>
                                </a:solidFill>
                                <a:latin typeface="Cambria Math" panose="02040503050406030204" pitchFamily="18" charset="0"/>
                              </a:rPr>
                            </m:ctrlPr>
                          </m:sSubPr>
                          <m:e>
                            <m:r>
                              <a:rPr lang="en-US" sz="9600" i="1">
                                <a:solidFill>
                                  <a:schemeClr val="tx1"/>
                                </a:solidFill>
                                <a:latin typeface="Cambria Math"/>
                              </a:rPr>
                              <m:t>𝑥</m:t>
                            </m:r>
                          </m:e>
                          <m:sub>
                            <m:r>
                              <a:rPr lang="en-US" sz="9600" i="1">
                                <a:solidFill>
                                  <a:schemeClr val="tx1"/>
                                </a:solidFill>
                                <a:latin typeface="Cambria Math"/>
                              </a:rPr>
                              <m:t>1</m:t>
                            </m:r>
                          </m:sub>
                        </m:sSub>
                        <m:r>
                          <a:rPr lang="en-US" sz="9600" i="1">
                            <a:solidFill>
                              <a:schemeClr val="tx1"/>
                            </a:solidFill>
                            <a:latin typeface="Cambria Math"/>
                          </a:rPr>
                          <m:t>+…+</m:t>
                        </m:r>
                        <m:sSub>
                          <m:sSubPr>
                            <m:ctrlPr>
                              <a:rPr lang="en-US" sz="9600" i="1">
                                <a:solidFill>
                                  <a:schemeClr val="tx1"/>
                                </a:solidFill>
                                <a:latin typeface="Cambria Math" panose="02040503050406030204" pitchFamily="18" charset="0"/>
                              </a:rPr>
                            </m:ctrlPr>
                          </m:sSubPr>
                          <m:e>
                            <m:acc>
                              <m:accPr>
                                <m:chr m:val="̂"/>
                                <m:ctrlPr>
                                  <a:rPr lang="en-US" sz="9600" i="1">
                                    <a:solidFill>
                                      <a:schemeClr val="tx1"/>
                                    </a:solidFill>
                                    <a:latin typeface="Cambria Math" panose="02040503050406030204" pitchFamily="18" charset="0"/>
                                  </a:rPr>
                                </m:ctrlPr>
                              </m:accPr>
                              <m:e>
                                <m:r>
                                  <a:rPr lang="en-US" sz="9600" i="1">
                                    <a:solidFill>
                                      <a:schemeClr val="tx1"/>
                                    </a:solidFill>
                                    <a:latin typeface="Cambria Math"/>
                                    <a:ea typeface="Cambria Math"/>
                                  </a:rPr>
                                  <m:t>𝛽</m:t>
                                </m:r>
                              </m:e>
                            </m:acc>
                          </m:e>
                          <m:sub>
                            <m:r>
                              <a:rPr lang="en-US" sz="9600" i="1">
                                <a:solidFill>
                                  <a:schemeClr val="tx1"/>
                                </a:solidFill>
                                <a:latin typeface="Cambria Math"/>
                              </a:rPr>
                              <m:t>𝑘</m:t>
                            </m:r>
                          </m:sub>
                        </m:sSub>
                        <m:sSub>
                          <m:sSubPr>
                            <m:ctrlPr>
                              <a:rPr lang="en-US" sz="9600" i="1">
                                <a:solidFill>
                                  <a:schemeClr val="tx1"/>
                                </a:solidFill>
                                <a:latin typeface="Cambria Math" panose="02040503050406030204" pitchFamily="18" charset="0"/>
                              </a:rPr>
                            </m:ctrlPr>
                          </m:sSubPr>
                          <m:e>
                            <m:r>
                              <a:rPr lang="en-US" sz="9600" i="1">
                                <a:solidFill>
                                  <a:schemeClr val="tx1"/>
                                </a:solidFill>
                                <a:latin typeface="Cambria Math"/>
                              </a:rPr>
                              <m:t>𝑥</m:t>
                            </m:r>
                          </m:e>
                          <m:sub>
                            <m:r>
                              <a:rPr lang="en-US" sz="9600" i="1">
                                <a:solidFill>
                                  <a:schemeClr val="tx1"/>
                                </a:solidFill>
                                <a:latin typeface="Cambria Math"/>
                              </a:rPr>
                              <m:t>𝑘</m:t>
                            </m:r>
                          </m:sub>
                        </m:sSub>
                        <m:r>
                          <a:rPr lang="en-US" sz="9600" i="1">
                            <a:solidFill>
                              <a:schemeClr val="tx1"/>
                            </a:solidFill>
                            <a:latin typeface="Cambria Math" panose="02040503050406030204" pitchFamily="18" charset="0"/>
                          </a:rPr>
                          <m:t>)</m:t>
                        </m:r>
                      </m:den>
                    </m:f>
                  </m:oMath>
                </a14:m>
                <a:r>
                  <a:rPr lang="en-US" sz="9600" dirty="0">
                    <a:solidFill>
                      <a:schemeClr val="tx1"/>
                    </a:solidFill>
                  </a:rPr>
                  <a:t> and </a:t>
                </a:r>
                <a14:m>
                  <m:oMath xmlns:m="http://schemas.openxmlformats.org/officeDocument/2006/math">
                    <m:acc>
                      <m:accPr>
                        <m:chr m:val="̂"/>
                        <m:ctrlPr>
                          <a:rPr lang="en-US" sz="9600" i="1" smtClean="0">
                            <a:solidFill>
                              <a:schemeClr val="tx1"/>
                            </a:solidFill>
                            <a:latin typeface="Cambria Math" panose="02040503050406030204" pitchFamily="18" charset="0"/>
                            <a:ea typeface="Cambria Math"/>
                          </a:rPr>
                        </m:ctrlPr>
                      </m:accPr>
                      <m:e>
                        <m:r>
                          <a:rPr lang="en-US" sz="9600" i="1" smtClean="0">
                            <a:solidFill>
                              <a:schemeClr val="tx1"/>
                            </a:solidFill>
                            <a:latin typeface="Cambria Math"/>
                            <a:ea typeface="Cambria Math"/>
                          </a:rPr>
                          <m:t>𝜙</m:t>
                        </m:r>
                      </m:e>
                    </m:acc>
                    <m:r>
                      <a:rPr lang="en-US" sz="9600" b="0" i="1" smtClean="0">
                        <a:solidFill>
                          <a:schemeClr val="tx1"/>
                        </a:solidFill>
                        <a:latin typeface="Cambria Math"/>
                        <a:ea typeface="Cambria Math"/>
                      </a:rPr>
                      <m:t>.</m:t>
                    </m:r>
                  </m:oMath>
                </a14:m>
                <a:endParaRPr lang="en-US" sz="9600" dirty="0">
                  <a:solidFill>
                    <a:schemeClr val="tx1"/>
                  </a:solidFill>
                </a:endParaRPr>
              </a:p>
              <a:p>
                <a:pPr marL="457200" indent="-457200" algn="l">
                  <a:buFont typeface="Wingdings" panose="05000000000000000000" pitchFamily="2" charset="2"/>
                  <a:buChar char="q"/>
                </a:pPr>
                <a:endParaRPr lang="en-US" sz="2800" dirty="0">
                  <a:solidFill>
                    <a:schemeClr val="tx1"/>
                  </a:solidFill>
                </a:endParaRPr>
              </a:p>
              <a:p>
                <a:pPr algn="l"/>
                <a:endParaRPr lang="en-US" sz="2800" dirty="0">
                  <a:solidFill>
                    <a:schemeClr val="tx1"/>
                  </a:solidFill>
                </a:endParaRPr>
              </a:p>
              <a:p>
                <a:pPr algn="l"/>
                <a:r>
                  <a:rPr lang="en-US" sz="2800" i="1" dirty="0">
                    <a:solidFill>
                      <a:schemeClr val="tx1"/>
                    </a:solidFill>
                  </a:rPr>
                  <a:t>   </a:t>
                </a:r>
              </a:p>
              <a:p>
                <a:endParaRPr lang="en-US" sz="1600" i="1" dirty="0"/>
              </a:p>
              <a:p>
                <a:endParaRPr lang="en-US" sz="1600" i="1" dirty="0"/>
              </a:p>
              <a:p>
                <a:endParaRPr lang="en-US" sz="1600" i="1" dirty="0"/>
              </a:p>
              <a:p>
                <a:endParaRPr lang="en-US" sz="1600" i="1" dirty="0"/>
              </a:p>
              <a:p>
                <a:endParaRPr lang="en-US" sz="1600" i="1" dirty="0"/>
              </a:p>
              <a:p>
                <a:endParaRPr lang="en-US" sz="1600" i="1" dirty="0"/>
              </a:p>
              <a:p>
                <a:endParaRPr lang="en-US" sz="1700" i="1" dirty="0"/>
              </a:p>
              <a:p>
                <a:endParaRPr lang="en-US" sz="1600" dirty="0">
                  <a:solidFill>
                    <a:schemeClr val="bg2">
                      <a:lumMod val="75000"/>
                    </a:schemeClr>
                  </a:solidFill>
                </a:endParaRPr>
              </a:p>
            </p:txBody>
          </p:sp>
        </mc:Choice>
        <mc:Fallback xmlns="">
          <p:sp>
            <p:nvSpPr>
              <p:cNvPr id="3" name="Subtitle 2">
                <a:extLst>
                  <a:ext uri="{FF2B5EF4-FFF2-40B4-BE49-F238E27FC236}">
                    <a16:creationId xmlns:a16="http://schemas.microsoft.com/office/drawing/2014/main" id="{937977FE-7060-4554-8802-D380BB4E77D1}"/>
                  </a:ext>
                </a:extLst>
              </p:cNvPr>
              <p:cNvSpPr>
                <a:spLocks noGrp="1" noRot="1" noChangeAspect="1" noMove="1" noResize="1" noEditPoints="1" noAdjustHandles="1" noChangeArrowheads="1" noChangeShapeType="1" noTextEdit="1"/>
              </p:cNvSpPr>
              <p:nvPr>
                <p:ph type="subTitle" idx="1"/>
              </p:nvPr>
            </p:nvSpPr>
            <p:spPr>
              <a:xfrm>
                <a:off x="858249" y="1255233"/>
                <a:ext cx="11004567" cy="5237067"/>
              </a:xfrm>
              <a:blipFill>
                <a:blip r:embed="rId2"/>
                <a:stretch>
                  <a:fillRect l="-886" t="-349"/>
                </a:stretch>
              </a:blipFill>
            </p:spPr>
            <p:txBody>
              <a:bodyPr/>
              <a:lstStyle/>
              <a:p>
                <a:r>
                  <a:rPr lang="en-US">
                    <a:noFill/>
                  </a:rPr>
                  <a:t> </a:t>
                </a:r>
              </a:p>
            </p:txBody>
          </p:sp>
        </mc:Fallback>
      </mc:AlternateContent>
      <p:sp>
        <p:nvSpPr>
          <p:cNvPr id="5" name="Title 1">
            <a:extLst>
              <a:ext uri="{FF2B5EF4-FFF2-40B4-BE49-F238E27FC236}">
                <a16:creationId xmlns:a16="http://schemas.microsoft.com/office/drawing/2014/main" id="{8FDE2D6A-EB0F-4F67-8847-35AECB8A3F6B}"/>
              </a:ext>
            </a:extLst>
          </p:cNvPr>
          <p:cNvSpPr txBox="1">
            <a:spLocks/>
          </p:cNvSpPr>
          <p:nvPr/>
        </p:nvSpPr>
        <p:spPr>
          <a:xfrm>
            <a:off x="834060" y="406039"/>
            <a:ext cx="10527128" cy="804481"/>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400" dirty="0"/>
              <a:t>BETA REGRESSION: THEORY</a:t>
            </a:r>
          </a:p>
        </p:txBody>
      </p:sp>
      <p:pic>
        <p:nvPicPr>
          <p:cNvPr id="6" name="Picture 5">
            <a:extLst>
              <a:ext uri="{FF2B5EF4-FFF2-40B4-BE49-F238E27FC236}">
                <a16:creationId xmlns:a16="http://schemas.microsoft.com/office/drawing/2014/main" id="{CF368C1C-A3A8-4F4D-99E1-D6C6FA23CC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983914" y="1123919"/>
            <a:ext cx="10349837" cy="120423"/>
          </a:xfrm>
          <a:prstGeom prst="rect">
            <a:avLst/>
          </a:prstGeom>
        </p:spPr>
      </p:pic>
      <p:pic>
        <p:nvPicPr>
          <p:cNvPr id="7" name="Picture 6">
            <a:extLst>
              <a:ext uri="{FF2B5EF4-FFF2-40B4-BE49-F238E27FC236}">
                <a16:creationId xmlns:a16="http://schemas.microsoft.com/office/drawing/2014/main" id="{7656303C-1A93-438E-AB90-E28E41CBC3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3915" y="6010005"/>
            <a:ext cx="9429488" cy="109715"/>
          </a:xfrm>
          <a:prstGeom prst="rect">
            <a:avLst/>
          </a:prstGeom>
        </p:spPr>
      </p:pic>
      <p:pic>
        <p:nvPicPr>
          <p:cNvPr id="8" name="Picture 7">
            <a:extLst>
              <a:ext uri="{FF2B5EF4-FFF2-40B4-BE49-F238E27FC236}">
                <a16:creationId xmlns:a16="http://schemas.microsoft.com/office/drawing/2014/main" id="{E81B8A6B-D979-4969-AF7C-A6D6937BA60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10154" y="6037529"/>
            <a:ext cx="700390" cy="823031"/>
          </a:xfrm>
          <a:prstGeom prst="rect">
            <a:avLst/>
          </a:prstGeom>
        </p:spPr>
      </p:pic>
      <p:sp>
        <p:nvSpPr>
          <p:cNvPr id="9" name="Slide Number Placeholder 3">
            <a:extLst>
              <a:ext uri="{FF2B5EF4-FFF2-40B4-BE49-F238E27FC236}">
                <a16:creationId xmlns:a16="http://schemas.microsoft.com/office/drawing/2014/main" id="{C9663ABA-13E5-4088-BF61-2EA9828EEEFC}"/>
              </a:ext>
            </a:extLst>
          </p:cNvPr>
          <p:cNvSpPr txBox="1">
            <a:spLocks/>
          </p:cNvSpPr>
          <p:nvPr/>
        </p:nvSpPr>
        <p:spPr>
          <a:xfrm>
            <a:off x="10807431" y="6081483"/>
            <a:ext cx="526320" cy="569779"/>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3A98EE3D-8CD1-4C3F-BD1C-C98C9596463C}" type="slidenum">
              <a:rPr lang="en-US" sz="2600" smtClean="0">
                <a:solidFill>
                  <a:schemeClr val="bg1"/>
                </a:solidFill>
              </a:rPr>
              <a:pPr algn="ctr"/>
              <a:t>67</a:t>
            </a:fld>
            <a:endParaRPr lang="en-US" sz="2600" dirty="0">
              <a:solidFill>
                <a:schemeClr val="bg1"/>
              </a:solidFill>
            </a:endParaRPr>
          </a:p>
        </p:txBody>
      </p:sp>
    </p:spTree>
    <p:extLst>
      <p:ext uri="{BB962C8B-B14F-4D97-AF65-F5344CB8AC3E}">
        <p14:creationId xmlns:p14="http://schemas.microsoft.com/office/powerpoint/2010/main" val="14695161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Subtitle 2">
                <a:extLst>
                  <a:ext uri="{FF2B5EF4-FFF2-40B4-BE49-F238E27FC236}">
                    <a16:creationId xmlns:a16="http://schemas.microsoft.com/office/drawing/2014/main" id="{937977FE-7060-4554-8802-D380BB4E77D1}"/>
                  </a:ext>
                </a:extLst>
              </p:cNvPr>
              <p:cNvSpPr>
                <a:spLocks noGrp="1"/>
              </p:cNvSpPr>
              <p:nvPr>
                <p:ph type="subTitle" idx="1"/>
              </p:nvPr>
            </p:nvSpPr>
            <p:spPr>
              <a:xfrm>
                <a:off x="834060" y="1234374"/>
                <a:ext cx="11501163" cy="5623626"/>
              </a:xfrm>
            </p:spPr>
            <p:txBody>
              <a:bodyPr>
                <a:normAutofit fontScale="25000" lnSpcReduction="20000"/>
              </a:bodyPr>
              <a:lstStyle/>
              <a:p>
                <a:pPr marL="285750" indent="-285750">
                  <a:buFont typeface="Wingdings" panose="05000000000000000000" pitchFamily="2" charset="2"/>
                  <a:buChar char="q"/>
                </a:pPr>
                <a:endParaRPr lang="en-US" sz="800" dirty="0">
                  <a:solidFill>
                    <a:schemeClr val="tx1"/>
                  </a:solidFill>
                </a:endParaRPr>
              </a:p>
              <a:p>
                <a:pPr marL="342900" indent="-342900" algn="l">
                  <a:buClr>
                    <a:srgbClr val="7030A0"/>
                  </a:buClr>
                  <a:buFont typeface="Wingdings" panose="05000000000000000000" pitchFamily="2" charset="2"/>
                  <a:buChar char="q"/>
                </a:pPr>
                <a:r>
                  <a:rPr lang="en-US" sz="10400" dirty="0">
                    <a:solidFill>
                      <a:schemeClr val="tx1"/>
                    </a:solidFill>
                  </a:rPr>
                  <a:t>Interpretation of estimated regression coefficients. </a:t>
                </a:r>
              </a:p>
              <a:p>
                <a:pPr algn="l"/>
                <a:endParaRPr lang="en-US" sz="4800" dirty="0">
                  <a:solidFill>
                    <a:schemeClr val="tx1"/>
                  </a:solidFill>
                </a:endParaRPr>
              </a:p>
              <a:p>
                <a:pPr algn="l"/>
                <a:r>
                  <a:rPr lang="en-US" sz="10400" dirty="0">
                    <a:solidFill>
                      <a:schemeClr val="tx1"/>
                    </a:solidFill>
                  </a:rPr>
                  <a:t>     Note that </a:t>
                </a:r>
                <a14:m>
                  <m:oMath xmlns:m="http://schemas.openxmlformats.org/officeDocument/2006/math">
                    <m:f>
                      <m:fPr>
                        <m:ctrlPr>
                          <a:rPr lang="en-US" sz="10400" i="1" smtClean="0">
                            <a:solidFill>
                              <a:schemeClr val="tx1"/>
                            </a:solidFill>
                            <a:latin typeface="Cambria Math" panose="02040503050406030204" pitchFamily="18" charset="0"/>
                          </a:rPr>
                        </m:ctrlPr>
                      </m:fPr>
                      <m:num>
                        <m:acc>
                          <m:accPr>
                            <m:chr m:val="̂"/>
                            <m:ctrlPr>
                              <a:rPr lang="en-US" sz="10400" i="1" smtClean="0">
                                <a:solidFill>
                                  <a:schemeClr val="tx1"/>
                                </a:solidFill>
                                <a:latin typeface="Cambria Math" panose="02040503050406030204" pitchFamily="18" charset="0"/>
                              </a:rPr>
                            </m:ctrlPr>
                          </m:accPr>
                          <m:e>
                            <m:r>
                              <a:rPr lang="en-US" sz="10400" i="1" smtClean="0">
                                <a:solidFill>
                                  <a:schemeClr val="tx1"/>
                                </a:solidFill>
                                <a:latin typeface="Cambria Math"/>
                                <a:ea typeface="Cambria Math"/>
                              </a:rPr>
                              <m:t>𝜇</m:t>
                            </m:r>
                          </m:e>
                        </m:acc>
                      </m:num>
                      <m:den>
                        <m:r>
                          <a:rPr lang="en-US" sz="10400" b="0" i="1" smtClean="0">
                            <a:solidFill>
                              <a:schemeClr val="tx1"/>
                            </a:solidFill>
                            <a:latin typeface="Cambria Math"/>
                          </a:rPr>
                          <m:t>1−</m:t>
                        </m:r>
                        <m:acc>
                          <m:accPr>
                            <m:chr m:val="̂"/>
                            <m:ctrlPr>
                              <a:rPr lang="en-US" sz="10400" b="0" i="1" smtClean="0">
                                <a:solidFill>
                                  <a:schemeClr val="tx1"/>
                                </a:solidFill>
                                <a:latin typeface="Cambria Math" panose="02040503050406030204" pitchFamily="18" charset="0"/>
                              </a:rPr>
                            </m:ctrlPr>
                          </m:accPr>
                          <m:e>
                            <m:r>
                              <a:rPr lang="en-US" sz="10400" b="0" i="1" smtClean="0">
                                <a:solidFill>
                                  <a:schemeClr val="tx1"/>
                                </a:solidFill>
                                <a:latin typeface="Cambria Math"/>
                                <a:ea typeface="Cambria Math"/>
                              </a:rPr>
                              <m:t>𝜇</m:t>
                            </m:r>
                          </m:e>
                        </m:acc>
                      </m:den>
                    </m:f>
                    <m:r>
                      <a:rPr lang="en-US" sz="10400" b="0" i="1" smtClean="0">
                        <a:solidFill>
                          <a:schemeClr val="tx1"/>
                        </a:solidFill>
                        <a:latin typeface="Cambria Math"/>
                      </a:rPr>
                      <m:t>=</m:t>
                    </m:r>
                    <m:r>
                      <m:rPr>
                        <m:sty m:val="p"/>
                      </m:rPr>
                      <a:rPr lang="en-US" sz="10400">
                        <a:solidFill>
                          <a:schemeClr val="tx1"/>
                        </a:solidFill>
                        <a:latin typeface="Cambria Math"/>
                      </a:rPr>
                      <m:t>exp</m:t>
                    </m:r>
                    <m:r>
                      <a:rPr lang="en-US" sz="10400" i="1">
                        <a:solidFill>
                          <a:schemeClr val="tx1"/>
                        </a:solidFill>
                        <a:latin typeface="Cambria Math"/>
                      </a:rPr>
                      <m:t>⁡</m:t>
                    </m:r>
                    <m:r>
                      <a:rPr lang="en-US" sz="10400" i="1">
                        <a:solidFill>
                          <a:schemeClr val="tx1"/>
                        </a:solidFill>
                        <a:latin typeface="Cambria Math" panose="02040503050406030204" pitchFamily="18" charset="0"/>
                      </a:rPr>
                      <m:t>(</m:t>
                    </m:r>
                    <m:sSub>
                      <m:sSubPr>
                        <m:ctrlPr>
                          <a:rPr lang="en-US" sz="10400" i="1">
                            <a:solidFill>
                              <a:schemeClr val="tx1"/>
                            </a:solidFill>
                            <a:latin typeface="Cambria Math" panose="02040503050406030204" pitchFamily="18" charset="0"/>
                          </a:rPr>
                        </m:ctrlPr>
                      </m:sSubPr>
                      <m:e>
                        <m:acc>
                          <m:accPr>
                            <m:chr m:val="̂"/>
                            <m:ctrlPr>
                              <a:rPr lang="en-US" sz="10400" i="1">
                                <a:solidFill>
                                  <a:schemeClr val="tx1"/>
                                </a:solidFill>
                                <a:latin typeface="Cambria Math" panose="02040503050406030204" pitchFamily="18" charset="0"/>
                              </a:rPr>
                            </m:ctrlPr>
                          </m:accPr>
                          <m:e>
                            <m:r>
                              <a:rPr lang="en-US" sz="10400" i="1">
                                <a:solidFill>
                                  <a:schemeClr val="tx1"/>
                                </a:solidFill>
                                <a:latin typeface="Cambria Math"/>
                                <a:ea typeface="Cambria Math"/>
                              </a:rPr>
                              <m:t>𝛽</m:t>
                            </m:r>
                          </m:e>
                        </m:acc>
                      </m:e>
                      <m:sub>
                        <m:r>
                          <a:rPr lang="en-US" sz="10400" i="1">
                            <a:solidFill>
                              <a:schemeClr val="tx1"/>
                            </a:solidFill>
                            <a:latin typeface="Cambria Math"/>
                          </a:rPr>
                          <m:t>0</m:t>
                        </m:r>
                      </m:sub>
                    </m:sSub>
                    <m:r>
                      <a:rPr lang="en-US" sz="10400" i="1">
                        <a:solidFill>
                          <a:schemeClr val="tx1"/>
                        </a:solidFill>
                        <a:latin typeface="Cambria Math"/>
                      </a:rPr>
                      <m:t>+</m:t>
                    </m:r>
                    <m:sSub>
                      <m:sSubPr>
                        <m:ctrlPr>
                          <a:rPr lang="en-US" sz="10400" i="1">
                            <a:solidFill>
                              <a:schemeClr val="tx1"/>
                            </a:solidFill>
                            <a:latin typeface="Cambria Math" panose="02040503050406030204" pitchFamily="18" charset="0"/>
                          </a:rPr>
                        </m:ctrlPr>
                      </m:sSubPr>
                      <m:e>
                        <m:acc>
                          <m:accPr>
                            <m:chr m:val="̂"/>
                            <m:ctrlPr>
                              <a:rPr lang="en-US" sz="10400" i="1">
                                <a:solidFill>
                                  <a:schemeClr val="tx1"/>
                                </a:solidFill>
                                <a:latin typeface="Cambria Math" panose="02040503050406030204" pitchFamily="18" charset="0"/>
                              </a:rPr>
                            </m:ctrlPr>
                          </m:accPr>
                          <m:e>
                            <m:r>
                              <a:rPr lang="en-US" sz="10400" i="1">
                                <a:solidFill>
                                  <a:schemeClr val="tx1"/>
                                </a:solidFill>
                                <a:latin typeface="Cambria Math"/>
                                <a:ea typeface="Cambria Math"/>
                              </a:rPr>
                              <m:t>𝛽</m:t>
                            </m:r>
                          </m:e>
                        </m:acc>
                      </m:e>
                      <m:sub>
                        <m:r>
                          <a:rPr lang="en-US" sz="10400" i="1">
                            <a:solidFill>
                              <a:schemeClr val="tx1"/>
                            </a:solidFill>
                            <a:latin typeface="Cambria Math"/>
                          </a:rPr>
                          <m:t>1</m:t>
                        </m:r>
                      </m:sub>
                    </m:sSub>
                    <m:sSub>
                      <m:sSubPr>
                        <m:ctrlPr>
                          <a:rPr lang="en-US" sz="10400" i="1">
                            <a:solidFill>
                              <a:schemeClr val="tx1"/>
                            </a:solidFill>
                            <a:latin typeface="Cambria Math" panose="02040503050406030204" pitchFamily="18" charset="0"/>
                          </a:rPr>
                        </m:ctrlPr>
                      </m:sSubPr>
                      <m:e>
                        <m:r>
                          <a:rPr lang="en-US" sz="10400" i="1">
                            <a:solidFill>
                              <a:schemeClr val="tx1"/>
                            </a:solidFill>
                            <a:latin typeface="Cambria Math"/>
                          </a:rPr>
                          <m:t>𝑥</m:t>
                        </m:r>
                      </m:e>
                      <m:sub>
                        <m:r>
                          <a:rPr lang="en-US" sz="10400" i="1">
                            <a:solidFill>
                              <a:schemeClr val="tx1"/>
                            </a:solidFill>
                            <a:latin typeface="Cambria Math"/>
                          </a:rPr>
                          <m:t>1</m:t>
                        </m:r>
                      </m:sub>
                    </m:sSub>
                    <m:r>
                      <a:rPr lang="en-US" sz="10400" i="1">
                        <a:solidFill>
                          <a:schemeClr val="tx1"/>
                        </a:solidFill>
                        <a:latin typeface="Cambria Math"/>
                      </a:rPr>
                      <m:t>+…+</m:t>
                    </m:r>
                    <m:sSub>
                      <m:sSubPr>
                        <m:ctrlPr>
                          <a:rPr lang="en-US" sz="10400" i="1">
                            <a:solidFill>
                              <a:schemeClr val="tx1"/>
                            </a:solidFill>
                            <a:latin typeface="Cambria Math" panose="02040503050406030204" pitchFamily="18" charset="0"/>
                          </a:rPr>
                        </m:ctrlPr>
                      </m:sSubPr>
                      <m:e>
                        <m:acc>
                          <m:accPr>
                            <m:chr m:val="̂"/>
                            <m:ctrlPr>
                              <a:rPr lang="en-US" sz="10400" i="1">
                                <a:solidFill>
                                  <a:schemeClr val="tx1"/>
                                </a:solidFill>
                                <a:latin typeface="Cambria Math" panose="02040503050406030204" pitchFamily="18" charset="0"/>
                              </a:rPr>
                            </m:ctrlPr>
                          </m:accPr>
                          <m:e>
                            <m:r>
                              <a:rPr lang="en-US" sz="10400" i="1">
                                <a:solidFill>
                                  <a:schemeClr val="tx1"/>
                                </a:solidFill>
                                <a:latin typeface="Cambria Math"/>
                                <a:ea typeface="Cambria Math"/>
                              </a:rPr>
                              <m:t>𝛽</m:t>
                            </m:r>
                          </m:e>
                        </m:acc>
                      </m:e>
                      <m:sub>
                        <m:r>
                          <a:rPr lang="en-US" sz="10400" i="1">
                            <a:solidFill>
                              <a:schemeClr val="tx1"/>
                            </a:solidFill>
                            <a:latin typeface="Cambria Math"/>
                          </a:rPr>
                          <m:t>𝑘</m:t>
                        </m:r>
                      </m:sub>
                    </m:sSub>
                    <m:sSub>
                      <m:sSubPr>
                        <m:ctrlPr>
                          <a:rPr lang="en-US" sz="10400" i="1">
                            <a:solidFill>
                              <a:schemeClr val="tx1"/>
                            </a:solidFill>
                            <a:latin typeface="Cambria Math" panose="02040503050406030204" pitchFamily="18" charset="0"/>
                          </a:rPr>
                        </m:ctrlPr>
                      </m:sSubPr>
                      <m:e>
                        <m:r>
                          <a:rPr lang="en-US" sz="10400" i="1">
                            <a:solidFill>
                              <a:schemeClr val="tx1"/>
                            </a:solidFill>
                            <a:latin typeface="Cambria Math"/>
                          </a:rPr>
                          <m:t>𝑥</m:t>
                        </m:r>
                      </m:e>
                      <m:sub>
                        <m:r>
                          <a:rPr lang="en-US" sz="10400" i="1">
                            <a:solidFill>
                              <a:schemeClr val="tx1"/>
                            </a:solidFill>
                            <a:latin typeface="Cambria Math"/>
                          </a:rPr>
                          <m:t>𝑘</m:t>
                        </m:r>
                      </m:sub>
                    </m:sSub>
                    <m:r>
                      <a:rPr lang="en-US" sz="10400" i="1">
                        <a:solidFill>
                          <a:schemeClr val="tx1"/>
                        </a:solidFill>
                        <a:latin typeface="Cambria Math" panose="02040503050406030204" pitchFamily="18" charset="0"/>
                      </a:rPr>
                      <m:t>)</m:t>
                    </m:r>
                  </m:oMath>
                </a14:m>
                <a:r>
                  <a:rPr lang="en-US" sz="10400" dirty="0">
                    <a:solidFill>
                      <a:schemeClr val="tx1"/>
                    </a:solidFill>
                  </a:rPr>
                  <a:t>. Therefore, estimated regression </a:t>
                </a:r>
              </a:p>
              <a:p>
                <a:pPr algn="l"/>
                <a:r>
                  <a:rPr lang="en-US" sz="10400" dirty="0">
                    <a:solidFill>
                      <a:schemeClr val="tx1"/>
                    </a:solidFill>
                  </a:rPr>
                  <a:t>      coefficients can be interpreted as follows:</a:t>
                </a:r>
              </a:p>
              <a:p>
                <a:pPr algn="l"/>
                <a:endParaRPr lang="en-US" sz="10400" dirty="0">
                  <a:solidFill>
                    <a:schemeClr val="tx1"/>
                  </a:solidFill>
                </a:endParaRPr>
              </a:p>
              <a:p>
                <a:pPr algn="l"/>
                <a:r>
                  <a:rPr lang="en-US" sz="10400" dirty="0">
                    <a:solidFill>
                      <a:schemeClr val="tx1"/>
                    </a:solidFill>
                    <a:latin typeface="Segoe UI"/>
                    <a:ea typeface="Segoe UI"/>
                    <a:cs typeface="Segoe UI"/>
                  </a:rPr>
                  <a:t>  ●  For a one-unit increase in a numerical predictor </a:t>
                </a:r>
                <a14:m>
                  <m:oMath xmlns:m="http://schemas.openxmlformats.org/officeDocument/2006/math">
                    <m:sSub>
                      <m:sSubPr>
                        <m:ctrlPr>
                          <a:rPr lang="en-US" sz="10400" i="1" smtClean="0">
                            <a:solidFill>
                              <a:schemeClr val="tx1"/>
                            </a:solidFill>
                            <a:latin typeface="Cambria Math" panose="02040503050406030204" pitchFamily="18" charset="0"/>
                            <a:ea typeface="Segoe UI"/>
                            <a:cs typeface="Segoe UI"/>
                          </a:rPr>
                        </m:ctrlPr>
                      </m:sSubPr>
                      <m:e>
                        <m:r>
                          <a:rPr lang="en-US" sz="10400" b="0" i="1" smtClean="0">
                            <a:solidFill>
                              <a:schemeClr val="tx1"/>
                            </a:solidFill>
                            <a:latin typeface="Cambria Math"/>
                            <a:ea typeface="Segoe UI"/>
                            <a:cs typeface="Segoe UI"/>
                          </a:rPr>
                          <m:t>𝑥</m:t>
                        </m:r>
                      </m:e>
                      <m:sub>
                        <m:r>
                          <a:rPr lang="en-US" sz="10400" b="0" i="1" smtClean="0">
                            <a:solidFill>
                              <a:schemeClr val="tx1"/>
                            </a:solidFill>
                            <a:latin typeface="Cambria Math"/>
                            <a:ea typeface="Segoe UI"/>
                            <a:cs typeface="Segoe UI"/>
                          </a:rPr>
                          <m:t>1</m:t>
                        </m:r>
                      </m:sub>
                    </m:sSub>
                  </m:oMath>
                </a14:m>
                <a:r>
                  <a:rPr lang="en-US" sz="10400" dirty="0">
                    <a:solidFill>
                      <a:schemeClr val="tx1"/>
                    </a:solidFill>
                  </a:rPr>
                  <a:t>, the percent change </a:t>
                </a:r>
              </a:p>
              <a:p>
                <a:pPr algn="l"/>
                <a:r>
                  <a:rPr lang="en-US" sz="10400" dirty="0">
                    <a:solidFill>
                      <a:schemeClr val="tx1"/>
                    </a:solidFill>
                  </a:rPr>
                  <a:t>        in the estimated ratio </a:t>
                </a:r>
                <a14:m>
                  <m:oMath xmlns:m="http://schemas.openxmlformats.org/officeDocument/2006/math">
                    <m:f>
                      <m:fPr>
                        <m:ctrlPr>
                          <a:rPr lang="en-US" sz="10400" i="1" smtClean="0">
                            <a:solidFill>
                              <a:schemeClr val="tx1"/>
                            </a:solidFill>
                            <a:latin typeface="Cambria Math" panose="02040503050406030204" pitchFamily="18" charset="0"/>
                          </a:rPr>
                        </m:ctrlPr>
                      </m:fPr>
                      <m:num>
                        <m:acc>
                          <m:accPr>
                            <m:chr m:val="̂"/>
                            <m:ctrlPr>
                              <a:rPr lang="en-US" sz="10400" i="1">
                                <a:solidFill>
                                  <a:schemeClr val="tx1"/>
                                </a:solidFill>
                                <a:latin typeface="Cambria Math" panose="02040503050406030204" pitchFamily="18" charset="0"/>
                              </a:rPr>
                            </m:ctrlPr>
                          </m:accPr>
                          <m:e>
                            <m:r>
                              <a:rPr lang="en-US" sz="10400" i="1">
                                <a:solidFill>
                                  <a:schemeClr val="tx1"/>
                                </a:solidFill>
                                <a:latin typeface="Cambria Math"/>
                                <a:ea typeface="Cambria Math"/>
                              </a:rPr>
                              <m:t>𝜇</m:t>
                            </m:r>
                          </m:e>
                        </m:acc>
                      </m:num>
                      <m:den>
                        <m:r>
                          <a:rPr lang="en-US" sz="10400" i="1">
                            <a:solidFill>
                              <a:schemeClr val="tx1"/>
                            </a:solidFill>
                            <a:latin typeface="Cambria Math"/>
                          </a:rPr>
                          <m:t>1−</m:t>
                        </m:r>
                        <m:acc>
                          <m:accPr>
                            <m:chr m:val="̂"/>
                            <m:ctrlPr>
                              <a:rPr lang="en-US" sz="10400" i="1">
                                <a:solidFill>
                                  <a:schemeClr val="tx1"/>
                                </a:solidFill>
                                <a:latin typeface="Cambria Math" panose="02040503050406030204" pitchFamily="18" charset="0"/>
                              </a:rPr>
                            </m:ctrlPr>
                          </m:accPr>
                          <m:e>
                            <m:r>
                              <a:rPr lang="en-US" sz="10400" i="1">
                                <a:solidFill>
                                  <a:schemeClr val="tx1"/>
                                </a:solidFill>
                                <a:latin typeface="Cambria Math"/>
                                <a:ea typeface="Cambria Math"/>
                              </a:rPr>
                              <m:t>𝜇</m:t>
                            </m:r>
                          </m:e>
                        </m:acc>
                      </m:den>
                    </m:f>
                    <m:r>
                      <a:rPr lang="en-US" sz="10400" i="1" smtClean="0">
                        <a:solidFill>
                          <a:schemeClr val="tx1"/>
                        </a:solidFill>
                        <a:latin typeface="Cambria Math"/>
                      </a:rPr>
                      <m:t>=</m:t>
                    </m:r>
                    <m:f>
                      <m:fPr>
                        <m:ctrlPr>
                          <a:rPr lang="en-US" sz="10400" i="1" smtClean="0">
                            <a:solidFill>
                              <a:schemeClr val="tx1"/>
                            </a:solidFill>
                            <a:latin typeface="Cambria Math" panose="02040503050406030204" pitchFamily="18" charset="0"/>
                          </a:rPr>
                        </m:ctrlPr>
                      </m:fPr>
                      <m:num>
                        <m:acc>
                          <m:accPr>
                            <m:chr m:val="̂"/>
                            <m:ctrlPr>
                              <a:rPr lang="en-US" sz="10400" i="1" smtClean="0">
                                <a:solidFill>
                                  <a:schemeClr val="tx1"/>
                                </a:solidFill>
                                <a:latin typeface="Cambria Math" panose="02040503050406030204" pitchFamily="18" charset="0"/>
                              </a:rPr>
                            </m:ctrlPr>
                          </m:accPr>
                          <m:e>
                            <m:r>
                              <a:rPr lang="en-US" sz="10400" b="0" i="1" smtClean="0">
                                <a:solidFill>
                                  <a:schemeClr val="tx1"/>
                                </a:solidFill>
                                <a:latin typeface="Cambria Math"/>
                              </a:rPr>
                              <m:t>𝐸</m:t>
                            </m:r>
                          </m:e>
                        </m:acc>
                        <m:r>
                          <a:rPr lang="en-US" sz="10400" b="0" i="1" smtClean="0">
                            <a:solidFill>
                              <a:schemeClr val="tx1"/>
                            </a:solidFill>
                            <a:latin typeface="Cambria Math"/>
                          </a:rPr>
                          <m:t>(</m:t>
                        </m:r>
                        <m:r>
                          <a:rPr lang="en-US" sz="10400" b="0" i="1" smtClean="0">
                            <a:solidFill>
                              <a:schemeClr val="tx1"/>
                            </a:solidFill>
                            <a:latin typeface="Cambria Math"/>
                          </a:rPr>
                          <m:t>𝑦</m:t>
                        </m:r>
                        <m:r>
                          <a:rPr lang="en-US" sz="10400" b="0" i="1" smtClean="0">
                            <a:solidFill>
                              <a:schemeClr val="tx1"/>
                            </a:solidFill>
                            <a:latin typeface="Cambria Math"/>
                          </a:rPr>
                          <m:t>)</m:t>
                        </m:r>
                      </m:num>
                      <m:den>
                        <m:r>
                          <a:rPr lang="en-US" sz="10400" b="0" i="1" smtClean="0">
                            <a:solidFill>
                              <a:schemeClr val="tx1"/>
                            </a:solidFill>
                            <a:latin typeface="Cambria Math"/>
                          </a:rPr>
                          <m:t>1−</m:t>
                        </m:r>
                        <m:acc>
                          <m:accPr>
                            <m:chr m:val="̂"/>
                            <m:ctrlPr>
                              <a:rPr lang="en-US" sz="10400" b="0" i="1" smtClean="0">
                                <a:solidFill>
                                  <a:schemeClr val="tx1"/>
                                </a:solidFill>
                                <a:latin typeface="Cambria Math" panose="02040503050406030204" pitchFamily="18" charset="0"/>
                              </a:rPr>
                            </m:ctrlPr>
                          </m:accPr>
                          <m:e>
                            <m:r>
                              <a:rPr lang="en-US" sz="10400" b="0" i="1" smtClean="0">
                                <a:solidFill>
                                  <a:schemeClr val="tx1"/>
                                </a:solidFill>
                                <a:latin typeface="Cambria Math"/>
                              </a:rPr>
                              <m:t>𝐸</m:t>
                            </m:r>
                          </m:e>
                        </m:acc>
                        <m:r>
                          <a:rPr lang="en-US" sz="10400" b="0" i="1" smtClean="0">
                            <a:solidFill>
                              <a:schemeClr val="tx1"/>
                            </a:solidFill>
                            <a:latin typeface="Cambria Math"/>
                          </a:rPr>
                          <m:t>(</m:t>
                        </m:r>
                        <m:r>
                          <a:rPr lang="en-US" sz="10400" b="0" i="1" smtClean="0">
                            <a:solidFill>
                              <a:schemeClr val="tx1"/>
                            </a:solidFill>
                            <a:latin typeface="Cambria Math"/>
                          </a:rPr>
                          <m:t>𝑦</m:t>
                        </m:r>
                        <m:r>
                          <a:rPr lang="en-US" sz="10400" b="0" i="1" smtClean="0">
                            <a:solidFill>
                              <a:schemeClr val="tx1"/>
                            </a:solidFill>
                            <a:latin typeface="Cambria Math"/>
                          </a:rPr>
                          <m:t>)</m:t>
                        </m:r>
                      </m:den>
                    </m:f>
                  </m:oMath>
                </a14:m>
                <a:r>
                  <a:rPr lang="en-US" sz="10400" dirty="0">
                    <a:solidFill>
                      <a:schemeClr val="tx1"/>
                    </a:solidFill>
                  </a:rPr>
                  <a:t> is </a:t>
                </a:r>
                <a14:m>
                  <m:oMath xmlns:m="http://schemas.openxmlformats.org/officeDocument/2006/math">
                    <m:d>
                      <m:dPr>
                        <m:ctrlPr>
                          <a:rPr lang="en-US" sz="10400" b="0" i="1" smtClean="0">
                            <a:solidFill>
                              <a:schemeClr val="tx1"/>
                            </a:solidFill>
                            <a:latin typeface="Cambria Math" panose="02040503050406030204" pitchFamily="18" charset="0"/>
                          </a:rPr>
                        </m:ctrlPr>
                      </m:dPr>
                      <m:e>
                        <m:func>
                          <m:funcPr>
                            <m:ctrlPr>
                              <a:rPr lang="en-US" sz="10400" b="0" i="1" smtClean="0">
                                <a:solidFill>
                                  <a:schemeClr val="tx1"/>
                                </a:solidFill>
                                <a:latin typeface="Cambria Math" panose="02040503050406030204" pitchFamily="18" charset="0"/>
                              </a:rPr>
                            </m:ctrlPr>
                          </m:funcPr>
                          <m:fName>
                            <m:r>
                              <m:rPr>
                                <m:sty m:val="p"/>
                              </m:rPr>
                              <a:rPr lang="en-US" sz="10400" b="0" i="0" smtClean="0">
                                <a:solidFill>
                                  <a:schemeClr val="tx1"/>
                                </a:solidFill>
                                <a:latin typeface="Cambria Math"/>
                              </a:rPr>
                              <m:t>exp</m:t>
                            </m:r>
                          </m:fName>
                          <m:e>
                            <m:d>
                              <m:dPr>
                                <m:ctrlPr>
                                  <a:rPr lang="en-US" sz="10400" b="0" i="1" smtClean="0">
                                    <a:solidFill>
                                      <a:schemeClr val="tx1"/>
                                    </a:solidFill>
                                    <a:latin typeface="Cambria Math" panose="02040503050406030204" pitchFamily="18" charset="0"/>
                                  </a:rPr>
                                </m:ctrlPr>
                              </m:dPr>
                              <m:e>
                                <m:sSub>
                                  <m:sSubPr>
                                    <m:ctrlPr>
                                      <a:rPr lang="en-US" sz="10400" i="1">
                                        <a:solidFill>
                                          <a:schemeClr val="tx1"/>
                                        </a:solidFill>
                                        <a:latin typeface="Cambria Math" panose="02040503050406030204" pitchFamily="18" charset="0"/>
                                      </a:rPr>
                                    </m:ctrlPr>
                                  </m:sSubPr>
                                  <m:e>
                                    <m:acc>
                                      <m:accPr>
                                        <m:chr m:val="̂"/>
                                        <m:ctrlPr>
                                          <a:rPr lang="en-US" sz="10400" i="1">
                                            <a:solidFill>
                                              <a:schemeClr val="tx1"/>
                                            </a:solidFill>
                                            <a:latin typeface="Cambria Math" panose="02040503050406030204" pitchFamily="18" charset="0"/>
                                          </a:rPr>
                                        </m:ctrlPr>
                                      </m:accPr>
                                      <m:e>
                                        <m:r>
                                          <a:rPr lang="en-US" sz="10400" i="1">
                                            <a:solidFill>
                                              <a:schemeClr val="tx1"/>
                                            </a:solidFill>
                                            <a:latin typeface="Cambria Math"/>
                                            <a:ea typeface="Cambria Math"/>
                                          </a:rPr>
                                          <m:t>𝛽</m:t>
                                        </m:r>
                                      </m:e>
                                    </m:acc>
                                  </m:e>
                                  <m:sub>
                                    <m:r>
                                      <a:rPr lang="en-US" sz="10400" i="1">
                                        <a:solidFill>
                                          <a:schemeClr val="tx1"/>
                                        </a:solidFill>
                                        <a:latin typeface="Cambria Math"/>
                                      </a:rPr>
                                      <m:t>1</m:t>
                                    </m:r>
                                  </m:sub>
                                </m:sSub>
                              </m:e>
                            </m:d>
                          </m:e>
                        </m:func>
                        <m:r>
                          <a:rPr lang="en-US" sz="10400" b="0" i="1" smtClean="0">
                            <a:solidFill>
                              <a:schemeClr val="tx1"/>
                            </a:solidFill>
                            <a:latin typeface="Cambria Math"/>
                          </a:rPr>
                          <m:t>−1</m:t>
                        </m:r>
                      </m:e>
                    </m:d>
                    <m:r>
                      <a:rPr lang="en-US" sz="10400" i="1">
                        <a:solidFill>
                          <a:schemeClr val="tx1"/>
                        </a:solidFill>
                        <a:latin typeface="Cambria Math"/>
                        <a:ea typeface="Cambria Math"/>
                      </a:rPr>
                      <m:t>∙</m:t>
                    </m:r>
                    <m:r>
                      <a:rPr lang="en-US" sz="10400" b="0" i="1" smtClean="0">
                        <a:solidFill>
                          <a:schemeClr val="tx1"/>
                        </a:solidFill>
                        <a:latin typeface="Cambria Math"/>
                        <a:ea typeface="Cambria Math"/>
                      </a:rPr>
                      <m:t>100%</m:t>
                    </m:r>
                  </m:oMath>
                </a14:m>
                <a:r>
                  <a:rPr lang="en-US" sz="10400" dirty="0">
                    <a:solidFill>
                      <a:schemeClr val="tx1"/>
                    </a:solidFill>
                  </a:rPr>
                  <a:t>, controlling for </a:t>
                </a:r>
              </a:p>
              <a:p>
                <a:pPr algn="l"/>
                <a:r>
                  <a:rPr lang="en-US" sz="10400" dirty="0">
                    <a:solidFill>
                      <a:schemeClr val="tx1"/>
                    </a:solidFill>
                  </a:rPr>
                  <a:t>        the other predictors.</a:t>
                </a:r>
              </a:p>
              <a:p>
                <a:pPr algn="l"/>
                <a:r>
                  <a:rPr lang="en-US" sz="10400" dirty="0">
                    <a:solidFill>
                      <a:schemeClr val="tx1"/>
                    </a:solidFill>
                    <a:latin typeface="Segoe UI"/>
                    <a:ea typeface="Segoe UI"/>
                    <a:cs typeface="Segoe UI"/>
                  </a:rPr>
                  <a:t>  ●  If </a:t>
                </a:r>
                <a14:m>
                  <m:oMath xmlns:m="http://schemas.openxmlformats.org/officeDocument/2006/math">
                    <m:sSub>
                      <m:sSubPr>
                        <m:ctrlPr>
                          <a:rPr lang="en-US" sz="10400" i="1">
                            <a:solidFill>
                              <a:schemeClr val="tx1"/>
                            </a:solidFill>
                            <a:latin typeface="Cambria Math" panose="02040503050406030204" pitchFamily="18" charset="0"/>
                            <a:ea typeface="Segoe UI"/>
                            <a:cs typeface="Segoe UI"/>
                          </a:rPr>
                        </m:ctrlPr>
                      </m:sSubPr>
                      <m:e>
                        <m:r>
                          <a:rPr lang="en-US" sz="10400" i="1">
                            <a:solidFill>
                              <a:schemeClr val="tx1"/>
                            </a:solidFill>
                            <a:latin typeface="Cambria Math"/>
                            <a:ea typeface="Segoe UI"/>
                            <a:cs typeface="Segoe UI"/>
                          </a:rPr>
                          <m:t>𝑥</m:t>
                        </m:r>
                      </m:e>
                      <m:sub>
                        <m:r>
                          <a:rPr lang="en-US" sz="10400" i="1">
                            <a:solidFill>
                              <a:schemeClr val="tx1"/>
                            </a:solidFill>
                            <a:latin typeface="Cambria Math"/>
                            <a:ea typeface="Segoe UI"/>
                            <a:cs typeface="Segoe UI"/>
                          </a:rPr>
                          <m:t>1</m:t>
                        </m:r>
                      </m:sub>
                    </m:sSub>
                  </m:oMath>
                </a14:m>
                <a:r>
                  <a:rPr lang="en-US" sz="10400" dirty="0">
                    <a:solidFill>
                      <a:schemeClr val="tx1"/>
                    </a:solidFill>
                  </a:rPr>
                  <a:t>is a 0-1 variable, then  </a:t>
                </a:r>
                <a14:m>
                  <m:oMath xmlns:m="http://schemas.openxmlformats.org/officeDocument/2006/math">
                    <m:func>
                      <m:funcPr>
                        <m:ctrlPr>
                          <a:rPr lang="en-US" sz="10400" i="1">
                            <a:solidFill>
                              <a:schemeClr val="tx1"/>
                            </a:solidFill>
                            <a:latin typeface="Cambria Math" panose="02040503050406030204" pitchFamily="18" charset="0"/>
                          </a:rPr>
                        </m:ctrlPr>
                      </m:funcPr>
                      <m:fName>
                        <m:r>
                          <m:rPr>
                            <m:sty m:val="p"/>
                          </m:rPr>
                          <a:rPr lang="en-US" sz="10400">
                            <a:solidFill>
                              <a:schemeClr val="tx1"/>
                            </a:solidFill>
                            <a:latin typeface="Cambria Math"/>
                          </a:rPr>
                          <m:t>exp</m:t>
                        </m:r>
                      </m:fName>
                      <m:e>
                        <m:d>
                          <m:dPr>
                            <m:ctrlPr>
                              <a:rPr lang="en-US" sz="10400" i="1" smtClean="0">
                                <a:solidFill>
                                  <a:schemeClr val="tx1"/>
                                </a:solidFill>
                                <a:latin typeface="Cambria Math" panose="02040503050406030204" pitchFamily="18" charset="0"/>
                              </a:rPr>
                            </m:ctrlPr>
                          </m:dPr>
                          <m:e>
                            <m:sSub>
                              <m:sSubPr>
                                <m:ctrlPr>
                                  <a:rPr lang="en-US" sz="10400" i="1">
                                    <a:solidFill>
                                      <a:schemeClr val="tx1"/>
                                    </a:solidFill>
                                    <a:latin typeface="Cambria Math" panose="02040503050406030204" pitchFamily="18" charset="0"/>
                                  </a:rPr>
                                </m:ctrlPr>
                              </m:sSubPr>
                              <m:e>
                                <m:acc>
                                  <m:accPr>
                                    <m:chr m:val="̂"/>
                                    <m:ctrlPr>
                                      <a:rPr lang="en-US" sz="10400" i="1">
                                        <a:solidFill>
                                          <a:schemeClr val="tx1"/>
                                        </a:solidFill>
                                        <a:latin typeface="Cambria Math" panose="02040503050406030204" pitchFamily="18" charset="0"/>
                                      </a:rPr>
                                    </m:ctrlPr>
                                  </m:accPr>
                                  <m:e>
                                    <m:r>
                                      <a:rPr lang="en-US" sz="10400" i="1">
                                        <a:solidFill>
                                          <a:schemeClr val="tx1"/>
                                        </a:solidFill>
                                        <a:latin typeface="Cambria Math"/>
                                        <a:ea typeface="Cambria Math"/>
                                      </a:rPr>
                                      <m:t>𝛽</m:t>
                                    </m:r>
                                  </m:e>
                                </m:acc>
                              </m:e>
                              <m:sub>
                                <m:r>
                                  <a:rPr lang="en-US" sz="10400" i="1">
                                    <a:solidFill>
                                      <a:schemeClr val="tx1"/>
                                    </a:solidFill>
                                    <a:latin typeface="Cambria Math"/>
                                  </a:rPr>
                                  <m:t>1</m:t>
                                </m:r>
                              </m:sub>
                            </m:sSub>
                          </m:e>
                        </m:d>
                      </m:e>
                    </m:func>
                    <m:r>
                      <a:rPr lang="en-US" sz="10400" i="1">
                        <a:solidFill>
                          <a:schemeClr val="tx1"/>
                        </a:solidFill>
                        <a:latin typeface="Cambria Math"/>
                        <a:ea typeface="Cambria Math"/>
                      </a:rPr>
                      <m:t>∙100%</m:t>
                    </m:r>
                    <m:r>
                      <a:rPr lang="en-US" sz="10400" b="0" i="0" smtClean="0">
                        <a:solidFill>
                          <a:schemeClr val="tx1"/>
                        </a:solidFill>
                        <a:latin typeface="Cambria Math"/>
                        <a:ea typeface="Cambria Math"/>
                      </a:rPr>
                      <m:t> </m:t>
                    </m:r>
                    <m:r>
                      <m:rPr>
                        <m:sty m:val="p"/>
                      </m:rPr>
                      <a:rPr lang="en-US" sz="10400" b="0" i="0" smtClean="0">
                        <a:solidFill>
                          <a:schemeClr val="tx1"/>
                        </a:solidFill>
                        <a:latin typeface="Cambria Math"/>
                        <a:ea typeface="Cambria Math"/>
                      </a:rPr>
                      <m:t>represents</m:t>
                    </m:r>
                    <m:r>
                      <a:rPr lang="en-US" sz="10400" b="0" i="0" smtClean="0">
                        <a:solidFill>
                          <a:schemeClr val="tx1"/>
                        </a:solidFill>
                        <a:latin typeface="Cambria Math"/>
                        <a:ea typeface="Cambria Math"/>
                      </a:rPr>
                      <m:t> </m:t>
                    </m:r>
                    <m:r>
                      <m:rPr>
                        <m:sty m:val="p"/>
                      </m:rPr>
                      <a:rPr lang="en-US" sz="10400" b="0" i="0" smtClean="0">
                        <a:solidFill>
                          <a:schemeClr val="tx1"/>
                        </a:solidFill>
                        <a:latin typeface="Cambria Math"/>
                        <a:ea typeface="Cambria Math"/>
                      </a:rPr>
                      <m:t>the</m:t>
                    </m:r>
                    <m:r>
                      <a:rPr lang="en-US" sz="10400" b="0" i="0" smtClean="0">
                        <a:solidFill>
                          <a:schemeClr val="tx1"/>
                        </a:solidFill>
                        <a:latin typeface="Cambria Math"/>
                        <a:ea typeface="Cambria Math"/>
                      </a:rPr>
                      <m:t> </m:t>
                    </m:r>
                    <m:r>
                      <m:rPr>
                        <m:sty m:val="p"/>
                      </m:rPr>
                      <a:rPr lang="en-US" sz="10400" b="0" i="0" smtClean="0">
                        <a:solidFill>
                          <a:schemeClr val="tx1"/>
                        </a:solidFill>
                        <a:latin typeface="Cambria Math"/>
                        <a:ea typeface="Cambria Math"/>
                      </a:rPr>
                      <m:t>percent</m:t>
                    </m:r>
                    <m:r>
                      <a:rPr lang="en-US" sz="10400" b="0" i="0" smtClean="0">
                        <a:solidFill>
                          <a:schemeClr val="tx1"/>
                        </a:solidFill>
                        <a:latin typeface="Cambria Math"/>
                        <a:ea typeface="Cambria Math"/>
                      </a:rPr>
                      <m:t> </m:t>
                    </m:r>
                  </m:oMath>
                </a14:m>
                <a:r>
                  <a:rPr lang="en-US" sz="10400" dirty="0">
                    <a:solidFill>
                      <a:schemeClr val="tx1"/>
                    </a:solidFill>
                  </a:rPr>
                  <a:t>ratio </a:t>
                </a:r>
                <a14:m>
                  <m:oMath xmlns:m="http://schemas.openxmlformats.org/officeDocument/2006/math">
                    <m:f>
                      <m:fPr>
                        <m:ctrlPr>
                          <a:rPr lang="en-US" sz="10400" i="1">
                            <a:solidFill>
                              <a:schemeClr val="tx1"/>
                            </a:solidFill>
                            <a:latin typeface="Cambria Math" panose="02040503050406030204" pitchFamily="18" charset="0"/>
                          </a:rPr>
                        </m:ctrlPr>
                      </m:fPr>
                      <m:num>
                        <m:acc>
                          <m:accPr>
                            <m:chr m:val="̂"/>
                            <m:ctrlPr>
                              <a:rPr lang="en-US" sz="10400" i="1">
                                <a:solidFill>
                                  <a:schemeClr val="tx1"/>
                                </a:solidFill>
                                <a:latin typeface="Cambria Math" panose="02040503050406030204" pitchFamily="18" charset="0"/>
                              </a:rPr>
                            </m:ctrlPr>
                          </m:accPr>
                          <m:e>
                            <m:r>
                              <a:rPr lang="en-US" sz="10400" i="1">
                                <a:solidFill>
                                  <a:schemeClr val="tx1"/>
                                </a:solidFill>
                                <a:latin typeface="Cambria Math"/>
                                <a:ea typeface="Cambria Math"/>
                              </a:rPr>
                              <m:t>𝜇</m:t>
                            </m:r>
                          </m:e>
                        </m:acc>
                      </m:num>
                      <m:den>
                        <m:r>
                          <a:rPr lang="en-US" sz="10400" i="1">
                            <a:solidFill>
                              <a:schemeClr val="tx1"/>
                            </a:solidFill>
                            <a:latin typeface="Cambria Math"/>
                          </a:rPr>
                          <m:t>1−</m:t>
                        </m:r>
                        <m:acc>
                          <m:accPr>
                            <m:chr m:val="̂"/>
                            <m:ctrlPr>
                              <a:rPr lang="en-US" sz="10400" i="1">
                                <a:solidFill>
                                  <a:schemeClr val="tx1"/>
                                </a:solidFill>
                                <a:latin typeface="Cambria Math" panose="02040503050406030204" pitchFamily="18" charset="0"/>
                              </a:rPr>
                            </m:ctrlPr>
                          </m:accPr>
                          <m:e>
                            <m:r>
                              <a:rPr lang="en-US" sz="10400" i="1">
                                <a:solidFill>
                                  <a:schemeClr val="tx1"/>
                                </a:solidFill>
                                <a:latin typeface="Cambria Math"/>
                                <a:ea typeface="Cambria Math"/>
                              </a:rPr>
                              <m:t>𝜇</m:t>
                            </m:r>
                          </m:e>
                        </m:acc>
                      </m:den>
                    </m:f>
                  </m:oMath>
                </a14:m>
                <a:r>
                  <a:rPr lang="en-US" sz="10400" dirty="0">
                    <a:solidFill>
                      <a:schemeClr val="tx1"/>
                    </a:solidFill>
                  </a:rPr>
                  <a:t> </a:t>
                </a:r>
              </a:p>
              <a:p>
                <a:pPr algn="l"/>
                <a:r>
                  <a:rPr lang="en-US" sz="10400" dirty="0">
                    <a:solidFill>
                      <a:schemeClr val="tx1"/>
                    </a:solidFill>
                  </a:rPr>
                  <a:t>       for  </a:t>
                </a:r>
                <a14:m>
                  <m:oMath xmlns:m="http://schemas.openxmlformats.org/officeDocument/2006/math">
                    <m:sSub>
                      <m:sSubPr>
                        <m:ctrlPr>
                          <a:rPr lang="en-US" sz="10400" i="1" dirty="0" smtClean="0">
                            <a:solidFill>
                              <a:schemeClr val="tx1"/>
                            </a:solidFill>
                            <a:latin typeface="Cambria Math" panose="02040503050406030204" pitchFamily="18" charset="0"/>
                          </a:rPr>
                        </m:ctrlPr>
                      </m:sSubPr>
                      <m:e>
                        <m:r>
                          <a:rPr lang="en-US" sz="10400" b="0" i="1" dirty="0" smtClean="0">
                            <a:solidFill>
                              <a:schemeClr val="tx1"/>
                            </a:solidFill>
                            <a:latin typeface="Cambria Math" panose="02040503050406030204" pitchFamily="18" charset="0"/>
                          </a:rPr>
                          <m:t>𝑥</m:t>
                        </m:r>
                      </m:e>
                      <m:sub>
                        <m:r>
                          <a:rPr lang="en-US" sz="10400" b="0" i="1" dirty="0" smtClean="0">
                            <a:solidFill>
                              <a:schemeClr val="tx1"/>
                            </a:solidFill>
                            <a:latin typeface="Cambria Math" panose="02040503050406030204" pitchFamily="18" charset="0"/>
                          </a:rPr>
                          <m:t>1</m:t>
                        </m:r>
                      </m:sub>
                    </m:sSub>
                    <m:r>
                      <a:rPr lang="en-US" sz="10400" i="1" dirty="0" smtClean="0">
                        <a:solidFill>
                          <a:schemeClr val="tx1"/>
                        </a:solidFill>
                        <a:latin typeface="Cambria Math" panose="02040503050406030204" pitchFamily="18" charset="0"/>
                      </a:rPr>
                      <m:t>=1 </m:t>
                    </m:r>
                  </m:oMath>
                </a14:m>
                <a:r>
                  <a:rPr lang="en-US" sz="10400" dirty="0">
                    <a:solidFill>
                      <a:schemeClr val="tx1"/>
                    </a:solidFill>
                  </a:rPr>
                  <a:t>and </a:t>
                </a:r>
                <a14:m>
                  <m:oMath xmlns:m="http://schemas.openxmlformats.org/officeDocument/2006/math">
                    <m:sSub>
                      <m:sSubPr>
                        <m:ctrlPr>
                          <a:rPr lang="en-US" sz="10400" i="1" dirty="0">
                            <a:solidFill>
                              <a:schemeClr val="tx1"/>
                            </a:solidFill>
                            <a:latin typeface="Cambria Math" panose="02040503050406030204" pitchFamily="18" charset="0"/>
                          </a:rPr>
                        </m:ctrlPr>
                      </m:sSubPr>
                      <m:e>
                        <m:r>
                          <a:rPr lang="en-US" sz="10400" i="1" dirty="0">
                            <a:solidFill>
                              <a:schemeClr val="tx1"/>
                            </a:solidFill>
                            <a:latin typeface="Cambria Math" panose="02040503050406030204" pitchFamily="18" charset="0"/>
                          </a:rPr>
                          <m:t>𝑥</m:t>
                        </m:r>
                      </m:e>
                      <m:sub>
                        <m:r>
                          <a:rPr lang="en-US" sz="10400" i="1" dirty="0">
                            <a:solidFill>
                              <a:schemeClr val="tx1"/>
                            </a:solidFill>
                            <a:latin typeface="Cambria Math" panose="02040503050406030204" pitchFamily="18" charset="0"/>
                          </a:rPr>
                          <m:t>1</m:t>
                        </m:r>
                      </m:sub>
                    </m:sSub>
                    <m:r>
                      <a:rPr lang="en-US" sz="10400" i="1" dirty="0">
                        <a:solidFill>
                          <a:schemeClr val="tx1"/>
                        </a:solidFill>
                        <a:latin typeface="Cambria Math" panose="02040503050406030204" pitchFamily="18" charset="0"/>
                      </a:rPr>
                      <m:t>=</m:t>
                    </m:r>
                    <m:r>
                      <a:rPr lang="en-US" sz="10400" b="0" i="1" dirty="0" smtClean="0">
                        <a:solidFill>
                          <a:schemeClr val="tx1"/>
                        </a:solidFill>
                        <a:latin typeface="Cambria Math" panose="02040503050406030204" pitchFamily="18" charset="0"/>
                      </a:rPr>
                      <m:t>0</m:t>
                    </m:r>
                    <m:r>
                      <a:rPr lang="en-US" sz="10400" i="1" dirty="0">
                        <a:solidFill>
                          <a:schemeClr val="tx1"/>
                        </a:solidFill>
                        <a:latin typeface="Cambria Math" panose="02040503050406030204" pitchFamily="18" charset="0"/>
                      </a:rPr>
                      <m:t> </m:t>
                    </m:r>
                  </m:oMath>
                </a14:m>
                <a:r>
                  <a:rPr lang="en-US" sz="10400" dirty="0">
                    <a:solidFill>
                      <a:schemeClr val="tx1"/>
                    </a:solidFill>
                  </a:rPr>
                  <a:t>, keeping the other predictors fixed.</a:t>
                </a:r>
              </a:p>
              <a:p>
                <a:pPr algn="l"/>
                <a:endParaRPr lang="en-US" sz="10400" dirty="0">
                  <a:solidFill>
                    <a:schemeClr val="tx1"/>
                  </a:solidFill>
                </a:endParaRPr>
              </a:p>
              <a:p>
                <a:pPr algn="l"/>
                <a:endParaRPr lang="en-US" sz="2800" dirty="0">
                  <a:solidFill>
                    <a:schemeClr val="tx1"/>
                  </a:solidFill>
                </a:endParaRPr>
              </a:p>
              <a:p>
                <a:endParaRPr lang="en-US" sz="2800" dirty="0">
                  <a:solidFill>
                    <a:schemeClr val="tx1"/>
                  </a:solidFill>
                </a:endParaRPr>
              </a:p>
              <a:p>
                <a:endParaRPr lang="en-US" sz="2800" b="0" dirty="0">
                  <a:solidFill>
                    <a:schemeClr val="tx1"/>
                  </a:solidFill>
                </a:endParaRPr>
              </a:p>
              <a:p>
                <a:endParaRPr lang="en-US" sz="2800" i="1" dirty="0">
                  <a:solidFill>
                    <a:schemeClr val="tx1"/>
                  </a:solidFill>
                </a:endParaRPr>
              </a:p>
              <a:p>
                <a:endParaRPr lang="en-US" sz="2800" i="1" dirty="0">
                  <a:solidFill>
                    <a:schemeClr val="tx1"/>
                  </a:solidFill>
                </a:endParaRPr>
              </a:p>
              <a:p>
                <a:pPr algn="l"/>
                <a:r>
                  <a:rPr lang="en-US" sz="2800" i="1" dirty="0">
                    <a:solidFill>
                      <a:schemeClr val="tx1"/>
                    </a:solidFill>
                  </a:rPr>
                  <a:t>     </a:t>
                </a:r>
              </a:p>
              <a:p>
                <a:pPr algn="l"/>
                <a:endParaRPr lang="en-US" sz="2800" i="1" dirty="0">
                  <a:solidFill>
                    <a:schemeClr val="tx1"/>
                  </a:solidFill>
                </a:endParaRPr>
              </a:p>
              <a:p>
                <a:pPr algn="l"/>
                <a:endParaRPr lang="en-US" sz="2800" i="1" dirty="0">
                  <a:solidFill>
                    <a:schemeClr val="tx1"/>
                  </a:solidFill>
                </a:endParaRPr>
              </a:p>
              <a:p>
                <a:pPr algn="l"/>
                <a:endParaRPr lang="en-US" sz="2800" i="1" dirty="0">
                  <a:solidFill>
                    <a:schemeClr val="tx1"/>
                  </a:solidFill>
                </a:endParaRPr>
              </a:p>
              <a:p>
                <a:pPr algn="l"/>
                <a:r>
                  <a:rPr lang="en-US" sz="2800" i="1" dirty="0">
                    <a:solidFill>
                      <a:schemeClr val="tx1"/>
                    </a:solidFill>
                  </a:rPr>
                  <a:t> </a:t>
                </a:r>
                <a:endParaRPr lang="en-US" sz="2800" dirty="0">
                  <a:solidFill>
                    <a:schemeClr val="tx1"/>
                  </a:solidFill>
                </a:endParaRPr>
              </a:p>
              <a:p>
                <a:pPr algn="l"/>
                <a:endParaRPr lang="en-US" sz="2800" dirty="0">
                  <a:solidFill>
                    <a:schemeClr val="tx1"/>
                  </a:solidFill>
                </a:endParaRPr>
              </a:p>
              <a:p>
                <a:pPr algn="l"/>
                <a:r>
                  <a:rPr lang="en-US" sz="2800" i="1" dirty="0">
                    <a:solidFill>
                      <a:schemeClr val="tx1"/>
                    </a:solidFill>
                  </a:rPr>
                  <a:t>   </a:t>
                </a:r>
              </a:p>
              <a:p>
                <a:endParaRPr lang="en-US" sz="1600" i="1" dirty="0"/>
              </a:p>
              <a:p>
                <a:endParaRPr lang="en-US" sz="1600" i="1" dirty="0"/>
              </a:p>
              <a:p>
                <a:endParaRPr lang="en-US" sz="1600" i="1" dirty="0"/>
              </a:p>
              <a:p>
                <a:endParaRPr lang="en-US" sz="1600" i="1" dirty="0"/>
              </a:p>
              <a:p>
                <a:endParaRPr lang="en-US" sz="1600" i="1" dirty="0"/>
              </a:p>
              <a:p>
                <a:endParaRPr lang="en-US" sz="1600" i="1" dirty="0"/>
              </a:p>
              <a:p>
                <a:endParaRPr lang="en-US" sz="1700" i="1" dirty="0"/>
              </a:p>
              <a:p>
                <a:endParaRPr lang="en-US" sz="1600" dirty="0">
                  <a:solidFill>
                    <a:schemeClr val="bg2">
                      <a:lumMod val="75000"/>
                    </a:schemeClr>
                  </a:solidFill>
                </a:endParaRPr>
              </a:p>
            </p:txBody>
          </p:sp>
        </mc:Choice>
        <mc:Fallback xmlns="">
          <p:sp>
            <p:nvSpPr>
              <p:cNvPr id="3" name="Subtitle 2">
                <a:extLst>
                  <a:ext uri="{FF2B5EF4-FFF2-40B4-BE49-F238E27FC236}">
                    <a16:creationId xmlns:a16="http://schemas.microsoft.com/office/drawing/2014/main" id="{937977FE-7060-4554-8802-D380BB4E77D1}"/>
                  </a:ext>
                </a:extLst>
              </p:cNvPr>
              <p:cNvSpPr>
                <a:spLocks noGrp="1" noRot="1" noChangeAspect="1" noMove="1" noResize="1" noEditPoints="1" noAdjustHandles="1" noChangeArrowheads="1" noChangeShapeType="1" noTextEdit="1"/>
              </p:cNvSpPr>
              <p:nvPr>
                <p:ph type="subTitle" idx="1"/>
              </p:nvPr>
            </p:nvSpPr>
            <p:spPr>
              <a:xfrm>
                <a:off x="834060" y="1234374"/>
                <a:ext cx="11501163" cy="5623626"/>
              </a:xfrm>
              <a:blipFill>
                <a:blip r:embed="rId2"/>
                <a:stretch>
                  <a:fillRect l="-848" t="-325"/>
                </a:stretch>
              </a:blipFill>
            </p:spPr>
            <p:txBody>
              <a:bodyPr/>
              <a:lstStyle/>
              <a:p>
                <a:r>
                  <a:rPr lang="en-US">
                    <a:noFill/>
                  </a:rPr>
                  <a:t> </a:t>
                </a:r>
              </a:p>
            </p:txBody>
          </p:sp>
        </mc:Fallback>
      </mc:AlternateContent>
      <p:sp>
        <p:nvSpPr>
          <p:cNvPr id="5" name="Title 1">
            <a:extLst>
              <a:ext uri="{FF2B5EF4-FFF2-40B4-BE49-F238E27FC236}">
                <a16:creationId xmlns:a16="http://schemas.microsoft.com/office/drawing/2014/main" id="{8FDE2D6A-EB0F-4F67-8847-35AECB8A3F6B}"/>
              </a:ext>
            </a:extLst>
          </p:cNvPr>
          <p:cNvSpPr txBox="1">
            <a:spLocks/>
          </p:cNvSpPr>
          <p:nvPr/>
        </p:nvSpPr>
        <p:spPr>
          <a:xfrm>
            <a:off x="834060" y="406039"/>
            <a:ext cx="10527128" cy="804481"/>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400" dirty="0"/>
              <a:t>BETA REGRESSION: THEORY (CONT.)</a:t>
            </a:r>
          </a:p>
        </p:txBody>
      </p:sp>
      <p:pic>
        <p:nvPicPr>
          <p:cNvPr id="4" name="Picture 3">
            <a:extLst>
              <a:ext uri="{FF2B5EF4-FFF2-40B4-BE49-F238E27FC236}">
                <a16:creationId xmlns:a16="http://schemas.microsoft.com/office/drawing/2014/main" id="{C8ECF41A-2163-4441-B200-3AED511491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983914" y="1123919"/>
            <a:ext cx="10349837" cy="120423"/>
          </a:xfrm>
          <a:prstGeom prst="rect">
            <a:avLst/>
          </a:prstGeom>
        </p:spPr>
      </p:pic>
      <p:pic>
        <p:nvPicPr>
          <p:cNvPr id="6" name="Picture 5">
            <a:extLst>
              <a:ext uri="{FF2B5EF4-FFF2-40B4-BE49-F238E27FC236}">
                <a16:creationId xmlns:a16="http://schemas.microsoft.com/office/drawing/2014/main" id="{FBDD86CA-889C-4D05-A76F-31B07E29DF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V="1">
            <a:off x="1001344" y="6255354"/>
            <a:ext cx="9541526" cy="111018"/>
          </a:xfrm>
          <a:prstGeom prst="rect">
            <a:avLst/>
          </a:prstGeom>
        </p:spPr>
      </p:pic>
      <p:pic>
        <p:nvPicPr>
          <p:cNvPr id="7" name="Picture 6">
            <a:extLst>
              <a:ext uri="{FF2B5EF4-FFF2-40B4-BE49-F238E27FC236}">
                <a16:creationId xmlns:a16="http://schemas.microsoft.com/office/drawing/2014/main" id="{20D106CD-DC62-47E7-9E81-98F48B9594F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10154" y="6037529"/>
            <a:ext cx="700390" cy="823031"/>
          </a:xfrm>
          <a:prstGeom prst="rect">
            <a:avLst/>
          </a:prstGeom>
        </p:spPr>
      </p:pic>
      <p:sp>
        <p:nvSpPr>
          <p:cNvPr id="8" name="Slide Number Placeholder 3">
            <a:extLst>
              <a:ext uri="{FF2B5EF4-FFF2-40B4-BE49-F238E27FC236}">
                <a16:creationId xmlns:a16="http://schemas.microsoft.com/office/drawing/2014/main" id="{03A537B0-8E42-40FA-847A-D3126F471840}"/>
              </a:ext>
            </a:extLst>
          </p:cNvPr>
          <p:cNvSpPr txBox="1">
            <a:spLocks/>
          </p:cNvSpPr>
          <p:nvPr/>
        </p:nvSpPr>
        <p:spPr>
          <a:xfrm>
            <a:off x="10807431" y="6081483"/>
            <a:ext cx="526320" cy="569779"/>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3A98EE3D-8CD1-4C3F-BD1C-C98C9596463C}" type="slidenum">
              <a:rPr lang="en-US" sz="2600" smtClean="0">
                <a:solidFill>
                  <a:schemeClr val="bg1"/>
                </a:solidFill>
              </a:rPr>
              <a:pPr algn="ctr"/>
              <a:t>68</a:t>
            </a:fld>
            <a:endParaRPr lang="en-US" sz="2600" dirty="0">
              <a:solidFill>
                <a:schemeClr val="bg1"/>
              </a:solidFill>
            </a:endParaRPr>
          </a:p>
        </p:txBody>
      </p:sp>
    </p:spTree>
    <p:extLst>
      <p:ext uri="{BB962C8B-B14F-4D97-AF65-F5344CB8AC3E}">
        <p14:creationId xmlns:p14="http://schemas.microsoft.com/office/powerpoint/2010/main" val="198789686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Subtitle 2">
                <a:extLst>
                  <a:ext uri="{FF2B5EF4-FFF2-40B4-BE49-F238E27FC236}">
                    <a16:creationId xmlns:a16="http://schemas.microsoft.com/office/drawing/2014/main" id="{937977FE-7060-4554-8802-D380BB4E77D1}"/>
                  </a:ext>
                </a:extLst>
              </p:cNvPr>
              <p:cNvSpPr>
                <a:spLocks noGrp="1"/>
              </p:cNvSpPr>
              <p:nvPr>
                <p:ph type="subTitle" idx="1"/>
              </p:nvPr>
            </p:nvSpPr>
            <p:spPr>
              <a:xfrm>
                <a:off x="988882" y="1288298"/>
                <a:ext cx="11501163" cy="2638244"/>
              </a:xfrm>
            </p:spPr>
            <p:txBody>
              <a:bodyPr>
                <a:normAutofit fontScale="25000" lnSpcReduction="20000"/>
              </a:bodyPr>
              <a:lstStyle/>
              <a:p>
                <a:pPr marL="285750" indent="-285750">
                  <a:buFont typeface="Wingdings" panose="05000000000000000000" pitchFamily="2" charset="2"/>
                  <a:buChar char="q"/>
                </a:pPr>
                <a:endParaRPr lang="en-US" sz="800" dirty="0">
                  <a:solidFill>
                    <a:schemeClr val="tx1"/>
                  </a:solidFill>
                </a:endParaRPr>
              </a:p>
              <a:p>
                <a:pPr marL="457200" indent="-457200" algn="l">
                  <a:buClr>
                    <a:srgbClr val="7030A0"/>
                  </a:buClr>
                  <a:buFont typeface="Wingdings" panose="05000000000000000000" pitchFamily="2" charset="2"/>
                  <a:buChar char="q"/>
                </a:pPr>
                <a:r>
                  <a:rPr lang="en-US" sz="11200" dirty="0">
                    <a:solidFill>
                      <a:schemeClr val="tx1"/>
                    </a:solidFill>
                    <a:latin typeface="+mj-lt"/>
                  </a:rPr>
                  <a:t>Prediction:</a:t>
                </a:r>
              </a:p>
              <a:p>
                <a:pPr algn="l"/>
                <a:endParaRPr lang="en-US" sz="11200" dirty="0">
                  <a:solidFill>
                    <a:schemeClr val="tx1"/>
                  </a:solidFill>
                </a:endParaRPr>
              </a:p>
              <a:p>
                <a:pPr marL="457200" indent="-457200" algn="l">
                  <a:buFont typeface="Wingdings" panose="05000000000000000000" pitchFamily="2" charset="2"/>
                  <a:buChar char="q"/>
                </a:pPr>
                <a:endParaRPr lang="en-US" dirty="0">
                  <a:solidFill>
                    <a:schemeClr val="tx1"/>
                  </a:solidFill>
                </a:endParaRPr>
              </a:p>
              <a:p>
                <a:pPr algn="l"/>
                <a:r>
                  <a:rPr lang="en-US" sz="11200" dirty="0">
                    <a:solidFill>
                      <a:schemeClr val="tx1"/>
                    </a:solidFill>
                  </a:rPr>
                  <a:t>                            </a:t>
                </a:r>
                <a14:m>
                  <m:oMath xmlns:m="http://schemas.openxmlformats.org/officeDocument/2006/math">
                    <m:r>
                      <a:rPr lang="en-US" sz="11200" i="1">
                        <a:solidFill>
                          <a:schemeClr val="tx1"/>
                        </a:solidFill>
                        <a:latin typeface="Cambria Math"/>
                      </a:rPr>
                      <m:t> </m:t>
                    </m:r>
                    <m:sSup>
                      <m:sSupPr>
                        <m:ctrlPr>
                          <a:rPr lang="en-US" sz="11200" i="1">
                            <a:solidFill>
                              <a:schemeClr val="tx1"/>
                            </a:solidFill>
                            <a:latin typeface="Cambria Math" panose="02040503050406030204" pitchFamily="18" charset="0"/>
                          </a:rPr>
                        </m:ctrlPr>
                      </m:sSupPr>
                      <m:e>
                        <m:r>
                          <a:rPr lang="en-US" sz="11200" i="1">
                            <a:solidFill>
                              <a:schemeClr val="tx1"/>
                            </a:solidFill>
                            <a:latin typeface="Cambria Math"/>
                          </a:rPr>
                          <m:t>𝑦</m:t>
                        </m:r>
                      </m:e>
                      <m:sup>
                        <m:r>
                          <a:rPr lang="en-US" sz="11200" i="1">
                            <a:solidFill>
                              <a:schemeClr val="tx1"/>
                            </a:solidFill>
                            <a:latin typeface="Cambria Math"/>
                          </a:rPr>
                          <m:t>0</m:t>
                        </m:r>
                      </m:sup>
                    </m:sSup>
                    <m:r>
                      <a:rPr lang="en-US" sz="11200" i="1">
                        <a:solidFill>
                          <a:schemeClr val="tx1"/>
                        </a:solidFill>
                        <a:latin typeface="Cambria Math"/>
                      </a:rPr>
                      <m:t>=</m:t>
                    </m:r>
                    <m:f>
                      <m:fPr>
                        <m:ctrlPr>
                          <a:rPr lang="en-US" sz="11200" i="1">
                            <a:solidFill>
                              <a:schemeClr val="tx1"/>
                            </a:solidFill>
                            <a:latin typeface="Cambria Math" panose="02040503050406030204" pitchFamily="18" charset="0"/>
                          </a:rPr>
                        </m:ctrlPr>
                      </m:fPr>
                      <m:num>
                        <m:func>
                          <m:funcPr>
                            <m:ctrlPr>
                              <a:rPr lang="en-US" sz="11200" b="0" i="1" smtClean="0">
                                <a:solidFill>
                                  <a:schemeClr val="tx1"/>
                                </a:solidFill>
                                <a:latin typeface="Cambria Math" panose="02040503050406030204" pitchFamily="18" charset="0"/>
                              </a:rPr>
                            </m:ctrlPr>
                          </m:funcPr>
                          <m:fName>
                            <m:r>
                              <m:rPr>
                                <m:sty m:val="p"/>
                              </m:rPr>
                              <a:rPr lang="en-US" sz="11200" b="0" i="0" smtClean="0">
                                <a:solidFill>
                                  <a:schemeClr val="tx1"/>
                                </a:solidFill>
                                <a:latin typeface="Cambria Math" panose="02040503050406030204" pitchFamily="18" charset="0"/>
                              </a:rPr>
                              <m:t>exp</m:t>
                            </m:r>
                          </m:fName>
                          <m:e>
                            <m:d>
                              <m:dPr>
                                <m:ctrlPr>
                                  <a:rPr lang="en-US" sz="11200" b="0" i="1" smtClean="0">
                                    <a:solidFill>
                                      <a:schemeClr val="tx1"/>
                                    </a:solidFill>
                                    <a:latin typeface="Cambria Math" panose="02040503050406030204" pitchFamily="18" charset="0"/>
                                  </a:rPr>
                                </m:ctrlPr>
                              </m:dPr>
                              <m:e>
                                <m:sSub>
                                  <m:sSubPr>
                                    <m:ctrlPr>
                                      <a:rPr lang="en-US" sz="11200" i="1">
                                        <a:solidFill>
                                          <a:schemeClr val="tx1"/>
                                        </a:solidFill>
                                        <a:latin typeface="Cambria Math" panose="02040503050406030204" pitchFamily="18" charset="0"/>
                                      </a:rPr>
                                    </m:ctrlPr>
                                  </m:sSubPr>
                                  <m:e>
                                    <m:acc>
                                      <m:accPr>
                                        <m:chr m:val="̂"/>
                                        <m:ctrlPr>
                                          <a:rPr lang="en-US" sz="11200" i="1">
                                            <a:solidFill>
                                              <a:schemeClr val="tx1"/>
                                            </a:solidFill>
                                            <a:latin typeface="Cambria Math" panose="02040503050406030204" pitchFamily="18" charset="0"/>
                                          </a:rPr>
                                        </m:ctrlPr>
                                      </m:accPr>
                                      <m:e>
                                        <m:r>
                                          <a:rPr lang="en-US" sz="11200" i="1">
                                            <a:solidFill>
                                              <a:schemeClr val="tx1"/>
                                            </a:solidFill>
                                            <a:latin typeface="Cambria Math"/>
                                          </a:rPr>
                                          <m:t>𝛽</m:t>
                                        </m:r>
                                      </m:e>
                                    </m:acc>
                                  </m:e>
                                  <m:sub>
                                    <m:r>
                                      <a:rPr lang="en-US" sz="11200" i="1">
                                        <a:solidFill>
                                          <a:schemeClr val="tx1"/>
                                        </a:solidFill>
                                        <a:latin typeface="Cambria Math"/>
                                      </a:rPr>
                                      <m:t>0</m:t>
                                    </m:r>
                                  </m:sub>
                                </m:sSub>
                                <m:r>
                                  <a:rPr lang="en-US" sz="11200" i="1">
                                    <a:solidFill>
                                      <a:schemeClr val="tx1"/>
                                    </a:solidFill>
                                    <a:latin typeface="Cambria Math"/>
                                  </a:rPr>
                                  <m:t>+</m:t>
                                </m:r>
                                <m:sSub>
                                  <m:sSubPr>
                                    <m:ctrlPr>
                                      <a:rPr lang="en-US" sz="11200" i="1">
                                        <a:solidFill>
                                          <a:schemeClr val="tx1"/>
                                        </a:solidFill>
                                        <a:latin typeface="Cambria Math" panose="02040503050406030204" pitchFamily="18" charset="0"/>
                                      </a:rPr>
                                    </m:ctrlPr>
                                  </m:sSubPr>
                                  <m:e>
                                    <m:acc>
                                      <m:accPr>
                                        <m:chr m:val="̂"/>
                                        <m:ctrlPr>
                                          <a:rPr lang="en-US" sz="11200" i="1">
                                            <a:solidFill>
                                              <a:schemeClr val="tx1"/>
                                            </a:solidFill>
                                            <a:latin typeface="Cambria Math" panose="02040503050406030204" pitchFamily="18" charset="0"/>
                                          </a:rPr>
                                        </m:ctrlPr>
                                      </m:accPr>
                                      <m:e>
                                        <m:r>
                                          <a:rPr lang="en-US" sz="11200" i="1">
                                            <a:solidFill>
                                              <a:schemeClr val="tx1"/>
                                            </a:solidFill>
                                            <a:latin typeface="Cambria Math"/>
                                          </a:rPr>
                                          <m:t>𝛽</m:t>
                                        </m:r>
                                      </m:e>
                                    </m:acc>
                                  </m:e>
                                  <m:sub>
                                    <m:r>
                                      <a:rPr lang="en-US" sz="11200" i="1">
                                        <a:solidFill>
                                          <a:schemeClr val="tx1"/>
                                        </a:solidFill>
                                        <a:latin typeface="Cambria Math"/>
                                      </a:rPr>
                                      <m:t>1</m:t>
                                    </m:r>
                                  </m:sub>
                                </m:sSub>
                                <m:sSubSup>
                                  <m:sSubSupPr>
                                    <m:ctrlPr>
                                      <a:rPr lang="en-US" sz="11200" i="1">
                                        <a:solidFill>
                                          <a:schemeClr val="tx1"/>
                                        </a:solidFill>
                                        <a:latin typeface="Cambria Math" panose="02040503050406030204" pitchFamily="18" charset="0"/>
                                      </a:rPr>
                                    </m:ctrlPr>
                                  </m:sSubSupPr>
                                  <m:e>
                                    <m:r>
                                      <a:rPr lang="en-US" sz="11200" i="1">
                                        <a:solidFill>
                                          <a:schemeClr val="tx1"/>
                                        </a:solidFill>
                                        <a:latin typeface="Cambria Math"/>
                                      </a:rPr>
                                      <m:t>𝑥</m:t>
                                    </m:r>
                                  </m:e>
                                  <m:sub>
                                    <m:r>
                                      <a:rPr lang="en-US" sz="11200" i="1">
                                        <a:solidFill>
                                          <a:schemeClr val="tx1"/>
                                        </a:solidFill>
                                        <a:latin typeface="Cambria Math"/>
                                      </a:rPr>
                                      <m:t>1</m:t>
                                    </m:r>
                                  </m:sub>
                                  <m:sup>
                                    <m:r>
                                      <a:rPr lang="en-US" sz="11200" i="1">
                                        <a:solidFill>
                                          <a:schemeClr val="tx1"/>
                                        </a:solidFill>
                                        <a:latin typeface="Cambria Math"/>
                                      </a:rPr>
                                      <m:t>0</m:t>
                                    </m:r>
                                  </m:sup>
                                </m:sSubSup>
                                <m:r>
                                  <a:rPr lang="en-US" sz="11200" i="1">
                                    <a:solidFill>
                                      <a:schemeClr val="tx1"/>
                                    </a:solidFill>
                                    <a:latin typeface="Cambria Math"/>
                                  </a:rPr>
                                  <m:t>+…+</m:t>
                                </m:r>
                                <m:sSub>
                                  <m:sSubPr>
                                    <m:ctrlPr>
                                      <a:rPr lang="en-US" sz="11200" i="1">
                                        <a:solidFill>
                                          <a:schemeClr val="tx1"/>
                                        </a:solidFill>
                                        <a:latin typeface="Cambria Math" panose="02040503050406030204" pitchFamily="18" charset="0"/>
                                      </a:rPr>
                                    </m:ctrlPr>
                                  </m:sSubPr>
                                  <m:e>
                                    <m:acc>
                                      <m:accPr>
                                        <m:chr m:val="̂"/>
                                        <m:ctrlPr>
                                          <a:rPr lang="en-US" sz="11200" i="1">
                                            <a:solidFill>
                                              <a:schemeClr val="tx1"/>
                                            </a:solidFill>
                                            <a:latin typeface="Cambria Math" panose="02040503050406030204" pitchFamily="18" charset="0"/>
                                          </a:rPr>
                                        </m:ctrlPr>
                                      </m:accPr>
                                      <m:e>
                                        <m:r>
                                          <a:rPr lang="en-US" sz="11200" i="1">
                                            <a:solidFill>
                                              <a:schemeClr val="tx1"/>
                                            </a:solidFill>
                                            <a:latin typeface="Cambria Math"/>
                                          </a:rPr>
                                          <m:t>𝛽</m:t>
                                        </m:r>
                                      </m:e>
                                    </m:acc>
                                  </m:e>
                                  <m:sub>
                                    <m:r>
                                      <a:rPr lang="en-US" sz="11200" i="1">
                                        <a:solidFill>
                                          <a:schemeClr val="tx1"/>
                                        </a:solidFill>
                                        <a:latin typeface="Cambria Math"/>
                                      </a:rPr>
                                      <m:t>𝑘</m:t>
                                    </m:r>
                                  </m:sub>
                                </m:sSub>
                                <m:sSubSup>
                                  <m:sSubSupPr>
                                    <m:ctrlPr>
                                      <a:rPr lang="en-US" sz="11200" i="1">
                                        <a:solidFill>
                                          <a:schemeClr val="tx1"/>
                                        </a:solidFill>
                                        <a:latin typeface="Cambria Math" panose="02040503050406030204" pitchFamily="18" charset="0"/>
                                      </a:rPr>
                                    </m:ctrlPr>
                                  </m:sSubSupPr>
                                  <m:e>
                                    <m:r>
                                      <a:rPr lang="en-US" sz="11200" i="1">
                                        <a:solidFill>
                                          <a:schemeClr val="tx1"/>
                                        </a:solidFill>
                                        <a:latin typeface="Cambria Math"/>
                                      </a:rPr>
                                      <m:t>𝑥</m:t>
                                    </m:r>
                                  </m:e>
                                  <m:sub>
                                    <m:r>
                                      <a:rPr lang="en-US" sz="11200" i="1">
                                        <a:solidFill>
                                          <a:schemeClr val="tx1"/>
                                        </a:solidFill>
                                        <a:latin typeface="Cambria Math"/>
                                      </a:rPr>
                                      <m:t>𝑘</m:t>
                                    </m:r>
                                  </m:sub>
                                  <m:sup>
                                    <m:r>
                                      <a:rPr lang="en-US" sz="11200" i="1">
                                        <a:solidFill>
                                          <a:schemeClr val="tx1"/>
                                        </a:solidFill>
                                        <a:latin typeface="Cambria Math"/>
                                      </a:rPr>
                                      <m:t>0</m:t>
                                    </m:r>
                                  </m:sup>
                                </m:sSubSup>
                              </m:e>
                            </m:d>
                          </m:e>
                        </m:func>
                      </m:num>
                      <m:den>
                        <m:r>
                          <a:rPr lang="en-US" sz="11200" i="1">
                            <a:solidFill>
                              <a:schemeClr val="tx1"/>
                            </a:solidFill>
                            <a:latin typeface="Cambria Math"/>
                          </a:rPr>
                          <m:t>1+</m:t>
                        </m:r>
                        <m:func>
                          <m:funcPr>
                            <m:ctrlPr>
                              <a:rPr lang="en-US" sz="11200" i="1">
                                <a:solidFill>
                                  <a:schemeClr val="tx1"/>
                                </a:solidFill>
                                <a:latin typeface="Cambria Math" panose="02040503050406030204" pitchFamily="18" charset="0"/>
                              </a:rPr>
                            </m:ctrlPr>
                          </m:funcPr>
                          <m:fName>
                            <m:r>
                              <m:rPr>
                                <m:sty m:val="p"/>
                              </m:rPr>
                              <a:rPr lang="en-US" sz="11200">
                                <a:solidFill>
                                  <a:schemeClr val="tx1"/>
                                </a:solidFill>
                                <a:latin typeface="Cambria Math" panose="02040503050406030204" pitchFamily="18" charset="0"/>
                              </a:rPr>
                              <m:t>exp</m:t>
                            </m:r>
                          </m:fName>
                          <m:e>
                            <m:d>
                              <m:dPr>
                                <m:ctrlPr>
                                  <a:rPr lang="en-US" sz="11200" i="1">
                                    <a:solidFill>
                                      <a:schemeClr val="tx1"/>
                                    </a:solidFill>
                                    <a:latin typeface="Cambria Math" panose="02040503050406030204" pitchFamily="18" charset="0"/>
                                  </a:rPr>
                                </m:ctrlPr>
                              </m:dPr>
                              <m:e>
                                <m:sSub>
                                  <m:sSubPr>
                                    <m:ctrlPr>
                                      <a:rPr lang="en-US" sz="11200" i="1">
                                        <a:solidFill>
                                          <a:schemeClr val="tx1"/>
                                        </a:solidFill>
                                        <a:latin typeface="Cambria Math" panose="02040503050406030204" pitchFamily="18" charset="0"/>
                                      </a:rPr>
                                    </m:ctrlPr>
                                  </m:sSubPr>
                                  <m:e>
                                    <m:acc>
                                      <m:accPr>
                                        <m:chr m:val="̂"/>
                                        <m:ctrlPr>
                                          <a:rPr lang="en-US" sz="11200" i="1">
                                            <a:solidFill>
                                              <a:schemeClr val="tx1"/>
                                            </a:solidFill>
                                            <a:latin typeface="Cambria Math" panose="02040503050406030204" pitchFamily="18" charset="0"/>
                                          </a:rPr>
                                        </m:ctrlPr>
                                      </m:accPr>
                                      <m:e>
                                        <m:r>
                                          <a:rPr lang="en-US" sz="11200" i="1">
                                            <a:solidFill>
                                              <a:schemeClr val="tx1"/>
                                            </a:solidFill>
                                            <a:latin typeface="Cambria Math"/>
                                          </a:rPr>
                                          <m:t>𝛽</m:t>
                                        </m:r>
                                      </m:e>
                                    </m:acc>
                                  </m:e>
                                  <m:sub>
                                    <m:r>
                                      <a:rPr lang="en-US" sz="11200" i="1">
                                        <a:solidFill>
                                          <a:schemeClr val="tx1"/>
                                        </a:solidFill>
                                        <a:latin typeface="Cambria Math"/>
                                      </a:rPr>
                                      <m:t>0</m:t>
                                    </m:r>
                                  </m:sub>
                                </m:sSub>
                                <m:r>
                                  <a:rPr lang="en-US" sz="11200" i="1">
                                    <a:solidFill>
                                      <a:schemeClr val="tx1"/>
                                    </a:solidFill>
                                    <a:latin typeface="Cambria Math"/>
                                  </a:rPr>
                                  <m:t>+</m:t>
                                </m:r>
                                <m:sSub>
                                  <m:sSubPr>
                                    <m:ctrlPr>
                                      <a:rPr lang="en-US" sz="11200" i="1">
                                        <a:solidFill>
                                          <a:schemeClr val="tx1"/>
                                        </a:solidFill>
                                        <a:latin typeface="Cambria Math" panose="02040503050406030204" pitchFamily="18" charset="0"/>
                                      </a:rPr>
                                    </m:ctrlPr>
                                  </m:sSubPr>
                                  <m:e>
                                    <m:acc>
                                      <m:accPr>
                                        <m:chr m:val="̂"/>
                                        <m:ctrlPr>
                                          <a:rPr lang="en-US" sz="11200" i="1">
                                            <a:solidFill>
                                              <a:schemeClr val="tx1"/>
                                            </a:solidFill>
                                            <a:latin typeface="Cambria Math" panose="02040503050406030204" pitchFamily="18" charset="0"/>
                                          </a:rPr>
                                        </m:ctrlPr>
                                      </m:accPr>
                                      <m:e>
                                        <m:r>
                                          <a:rPr lang="en-US" sz="11200" i="1">
                                            <a:solidFill>
                                              <a:schemeClr val="tx1"/>
                                            </a:solidFill>
                                            <a:latin typeface="Cambria Math"/>
                                          </a:rPr>
                                          <m:t>𝛽</m:t>
                                        </m:r>
                                      </m:e>
                                    </m:acc>
                                  </m:e>
                                  <m:sub>
                                    <m:r>
                                      <a:rPr lang="en-US" sz="11200" i="1">
                                        <a:solidFill>
                                          <a:schemeClr val="tx1"/>
                                        </a:solidFill>
                                        <a:latin typeface="Cambria Math"/>
                                      </a:rPr>
                                      <m:t>1</m:t>
                                    </m:r>
                                  </m:sub>
                                </m:sSub>
                                <m:sSubSup>
                                  <m:sSubSupPr>
                                    <m:ctrlPr>
                                      <a:rPr lang="en-US" sz="11200" i="1">
                                        <a:solidFill>
                                          <a:schemeClr val="tx1"/>
                                        </a:solidFill>
                                        <a:latin typeface="Cambria Math" panose="02040503050406030204" pitchFamily="18" charset="0"/>
                                      </a:rPr>
                                    </m:ctrlPr>
                                  </m:sSubSupPr>
                                  <m:e>
                                    <m:r>
                                      <a:rPr lang="en-US" sz="11200" i="1">
                                        <a:solidFill>
                                          <a:schemeClr val="tx1"/>
                                        </a:solidFill>
                                        <a:latin typeface="Cambria Math"/>
                                      </a:rPr>
                                      <m:t>𝑥</m:t>
                                    </m:r>
                                  </m:e>
                                  <m:sub>
                                    <m:r>
                                      <a:rPr lang="en-US" sz="11200" i="1">
                                        <a:solidFill>
                                          <a:schemeClr val="tx1"/>
                                        </a:solidFill>
                                        <a:latin typeface="Cambria Math"/>
                                      </a:rPr>
                                      <m:t>1</m:t>
                                    </m:r>
                                  </m:sub>
                                  <m:sup>
                                    <m:r>
                                      <a:rPr lang="en-US" sz="11200" i="1">
                                        <a:solidFill>
                                          <a:schemeClr val="tx1"/>
                                        </a:solidFill>
                                        <a:latin typeface="Cambria Math"/>
                                      </a:rPr>
                                      <m:t>0</m:t>
                                    </m:r>
                                  </m:sup>
                                </m:sSubSup>
                                <m:r>
                                  <a:rPr lang="en-US" sz="11200" i="1">
                                    <a:solidFill>
                                      <a:schemeClr val="tx1"/>
                                    </a:solidFill>
                                    <a:latin typeface="Cambria Math"/>
                                  </a:rPr>
                                  <m:t>+…+</m:t>
                                </m:r>
                                <m:sSub>
                                  <m:sSubPr>
                                    <m:ctrlPr>
                                      <a:rPr lang="en-US" sz="11200" i="1">
                                        <a:solidFill>
                                          <a:schemeClr val="tx1"/>
                                        </a:solidFill>
                                        <a:latin typeface="Cambria Math" panose="02040503050406030204" pitchFamily="18" charset="0"/>
                                      </a:rPr>
                                    </m:ctrlPr>
                                  </m:sSubPr>
                                  <m:e>
                                    <m:acc>
                                      <m:accPr>
                                        <m:chr m:val="̂"/>
                                        <m:ctrlPr>
                                          <a:rPr lang="en-US" sz="11200" i="1">
                                            <a:solidFill>
                                              <a:schemeClr val="tx1"/>
                                            </a:solidFill>
                                            <a:latin typeface="Cambria Math" panose="02040503050406030204" pitchFamily="18" charset="0"/>
                                          </a:rPr>
                                        </m:ctrlPr>
                                      </m:accPr>
                                      <m:e>
                                        <m:r>
                                          <a:rPr lang="en-US" sz="11200" i="1">
                                            <a:solidFill>
                                              <a:schemeClr val="tx1"/>
                                            </a:solidFill>
                                            <a:latin typeface="Cambria Math"/>
                                          </a:rPr>
                                          <m:t>𝛽</m:t>
                                        </m:r>
                                      </m:e>
                                    </m:acc>
                                  </m:e>
                                  <m:sub>
                                    <m:r>
                                      <a:rPr lang="en-US" sz="11200" i="1">
                                        <a:solidFill>
                                          <a:schemeClr val="tx1"/>
                                        </a:solidFill>
                                        <a:latin typeface="Cambria Math"/>
                                      </a:rPr>
                                      <m:t>𝑘</m:t>
                                    </m:r>
                                  </m:sub>
                                </m:sSub>
                                <m:sSubSup>
                                  <m:sSubSupPr>
                                    <m:ctrlPr>
                                      <a:rPr lang="en-US" sz="11200" i="1">
                                        <a:solidFill>
                                          <a:schemeClr val="tx1"/>
                                        </a:solidFill>
                                        <a:latin typeface="Cambria Math" panose="02040503050406030204" pitchFamily="18" charset="0"/>
                                      </a:rPr>
                                    </m:ctrlPr>
                                  </m:sSubSupPr>
                                  <m:e>
                                    <m:r>
                                      <a:rPr lang="en-US" sz="11200" i="1">
                                        <a:solidFill>
                                          <a:schemeClr val="tx1"/>
                                        </a:solidFill>
                                        <a:latin typeface="Cambria Math"/>
                                      </a:rPr>
                                      <m:t>𝑥</m:t>
                                    </m:r>
                                  </m:e>
                                  <m:sub>
                                    <m:r>
                                      <a:rPr lang="en-US" sz="11200" i="1">
                                        <a:solidFill>
                                          <a:schemeClr val="tx1"/>
                                        </a:solidFill>
                                        <a:latin typeface="Cambria Math"/>
                                      </a:rPr>
                                      <m:t>𝑘</m:t>
                                    </m:r>
                                  </m:sub>
                                  <m:sup>
                                    <m:r>
                                      <a:rPr lang="en-US" sz="11200" i="1">
                                        <a:solidFill>
                                          <a:schemeClr val="tx1"/>
                                        </a:solidFill>
                                        <a:latin typeface="Cambria Math"/>
                                      </a:rPr>
                                      <m:t>0</m:t>
                                    </m:r>
                                  </m:sup>
                                </m:sSubSup>
                              </m:e>
                            </m:d>
                          </m:e>
                        </m:func>
                      </m:den>
                    </m:f>
                  </m:oMath>
                </a14:m>
                <a:r>
                  <a:rPr lang="en-US" sz="11200" dirty="0">
                    <a:solidFill>
                      <a:schemeClr val="tx1"/>
                    </a:solidFill>
                  </a:rPr>
                  <a:t>.</a:t>
                </a:r>
              </a:p>
              <a:p>
                <a:endParaRPr lang="en-US" sz="10400" dirty="0">
                  <a:solidFill>
                    <a:schemeClr val="tx1"/>
                  </a:solidFill>
                </a:endParaRPr>
              </a:p>
              <a:p>
                <a:endParaRPr lang="en-US" sz="2800" b="0" dirty="0">
                  <a:solidFill>
                    <a:schemeClr val="tx1"/>
                  </a:solidFill>
                </a:endParaRPr>
              </a:p>
              <a:p>
                <a:endParaRPr lang="en-US" sz="2800" i="1" dirty="0">
                  <a:solidFill>
                    <a:schemeClr val="tx1"/>
                  </a:solidFill>
                </a:endParaRPr>
              </a:p>
              <a:p>
                <a:endParaRPr lang="en-US" sz="2800" i="1" dirty="0">
                  <a:solidFill>
                    <a:schemeClr val="tx1"/>
                  </a:solidFill>
                </a:endParaRPr>
              </a:p>
              <a:p>
                <a:pPr algn="l"/>
                <a:r>
                  <a:rPr lang="en-US" sz="2800" i="1" dirty="0">
                    <a:solidFill>
                      <a:schemeClr val="tx1"/>
                    </a:solidFill>
                  </a:rPr>
                  <a:t>     </a:t>
                </a:r>
              </a:p>
              <a:p>
                <a:pPr algn="l"/>
                <a:endParaRPr lang="en-US" sz="2800" i="1" dirty="0">
                  <a:solidFill>
                    <a:schemeClr val="tx1"/>
                  </a:solidFill>
                </a:endParaRPr>
              </a:p>
              <a:p>
                <a:pPr algn="l"/>
                <a:endParaRPr lang="en-US" sz="2800" i="1" dirty="0">
                  <a:solidFill>
                    <a:schemeClr val="tx1"/>
                  </a:solidFill>
                </a:endParaRPr>
              </a:p>
              <a:p>
                <a:pPr algn="l"/>
                <a:endParaRPr lang="en-US" sz="2800" i="1" dirty="0">
                  <a:solidFill>
                    <a:schemeClr val="tx1"/>
                  </a:solidFill>
                </a:endParaRPr>
              </a:p>
              <a:p>
                <a:pPr algn="l"/>
                <a:r>
                  <a:rPr lang="en-US" sz="2800" i="1" dirty="0">
                    <a:solidFill>
                      <a:schemeClr val="tx1"/>
                    </a:solidFill>
                  </a:rPr>
                  <a:t> </a:t>
                </a:r>
                <a:endParaRPr lang="en-US" sz="2800" dirty="0">
                  <a:solidFill>
                    <a:schemeClr val="tx1"/>
                  </a:solidFill>
                </a:endParaRPr>
              </a:p>
              <a:p>
                <a:pPr algn="l"/>
                <a:endParaRPr lang="en-US" sz="2800" dirty="0">
                  <a:solidFill>
                    <a:schemeClr val="tx1"/>
                  </a:solidFill>
                </a:endParaRPr>
              </a:p>
              <a:p>
                <a:pPr algn="l"/>
                <a:r>
                  <a:rPr lang="en-US" sz="2800" i="1" dirty="0">
                    <a:solidFill>
                      <a:schemeClr val="tx1"/>
                    </a:solidFill>
                  </a:rPr>
                  <a:t>   </a:t>
                </a:r>
              </a:p>
              <a:p>
                <a:endParaRPr lang="en-US" sz="1600" i="1" dirty="0"/>
              </a:p>
              <a:p>
                <a:endParaRPr lang="en-US" sz="1600" i="1" dirty="0"/>
              </a:p>
              <a:p>
                <a:endParaRPr lang="en-US" sz="1600" i="1" dirty="0"/>
              </a:p>
              <a:p>
                <a:endParaRPr lang="en-US" sz="1600" i="1" dirty="0"/>
              </a:p>
              <a:p>
                <a:endParaRPr lang="en-US" sz="1600" i="1" dirty="0"/>
              </a:p>
              <a:p>
                <a:endParaRPr lang="en-US" sz="1600" i="1" dirty="0"/>
              </a:p>
              <a:p>
                <a:endParaRPr lang="en-US" sz="1700" i="1" dirty="0"/>
              </a:p>
              <a:p>
                <a:endParaRPr lang="en-US" sz="1600" dirty="0">
                  <a:solidFill>
                    <a:schemeClr val="bg2">
                      <a:lumMod val="75000"/>
                    </a:schemeClr>
                  </a:solidFill>
                </a:endParaRPr>
              </a:p>
            </p:txBody>
          </p:sp>
        </mc:Choice>
        <mc:Fallback xmlns="">
          <p:sp>
            <p:nvSpPr>
              <p:cNvPr id="3" name="Subtitle 2">
                <a:extLst>
                  <a:ext uri="{FF2B5EF4-FFF2-40B4-BE49-F238E27FC236}">
                    <a16:creationId xmlns:a16="http://schemas.microsoft.com/office/drawing/2014/main" id="{937977FE-7060-4554-8802-D380BB4E77D1}"/>
                  </a:ext>
                </a:extLst>
              </p:cNvPr>
              <p:cNvSpPr>
                <a:spLocks noGrp="1" noRot="1" noChangeAspect="1" noMove="1" noResize="1" noEditPoints="1" noAdjustHandles="1" noChangeArrowheads="1" noChangeShapeType="1" noTextEdit="1"/>
              </p:cNvSpPr>
              <p:nvPr>
                <p:ph type="subTitle" idx="1"/>
              </p:nvPr>
            </p:nvSpPr>
            <p:spPr>
              <a:xfrm>
                <a:off x="988882" y="1288298"/>
                <a:ext cx="11501163" cy="2638244"/>
              </a:xfrm>
              <a:blipFill>
                <a:blip r:embed="rId2"/>
                <a:stretch>
                  <a:fillRect l="-901" t="-924"/>
                </a:stretch>
              </a:blipFill>
            </p:spPr>
            <p:txBody>
              <a:bodyPr/>
              <a:lstStyle/>
              <a:p>
                <a:r>
                  <a:rPr lang="en-US">
                    <a:noFill/>
                  </a:rPr>
                  <a:t> </a:t>
                </a:r>
              </a:p>
            </p:txBody>
          </p:sp>
        </mc:Fallback>
      </mc:AlternateContent>
      <p:sp>
        <p:nvSpPr>
          <p:cNvPr id="5" name="Title 1">
            <a:extLst>
              <a:ext uri="{FF2B5EF4-FFF2-40B4-BE49-F238E27FC236}">
                <a16:creationId xmlns:a16="http://schemas.microsoft.com/office/drawing/2014/main" id="{8FDE2D6A-EB0F-4F67-8847-35AECB8A3F6B}"/>
              </a:ext>
            </a:extLst>
          </p:cNvPr>
          <p:cNvSpPr txBox="1">
            <a:spLocks/>
          </p:cNvSpPr>
          <p:nvPr/>
        </p:nvSpPr>
        <p:spPr>
          <a:xfrm>
            <a:off x="834060" y="406039"/>
            <a:ext cx="10527128" cy="804481"/>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400" dirty="0"/>
              <a:t>BETA REGRESSION: THEORY (CONT.)</a:t>
            </a:r>
          </a:p>
        </p:txBody>
      </p:sp>
      <p:pic>
        <p:nvPicPr>
          <p:cNvPr id="4" name="Picture 3">
            <a:extLst>
              <a:ext uri="{FF2B5EF4-FFF2-40B4-BE49-F238E27FC236}">
                <a16:creationId xmlns:a16="http://schemas.microsoft.com/office/drawing/2014/main" id="{2B9F96DB-8CB2-4EE8-92FA-D77896CFD6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983914" y="1123919"/>
            <a:ext cx="10349837" cy="120423"/>
          </a:xfrm>
          <a:prstGeom prst="rect">
            <a:avLst/>
          </a:prstGeom>
        </p:spPr>
      </p:pic>
      <p:pic>
        <p:nvPicPr>
          <p:cNvPr id="6" name="Picture 5">
            <a:extLst>
              <a:ext uri="{FF2B5EF4-FFF2-40B4-BE49-F238E27FC236}">
                <a16:creationId xmlns:a16="http://schemas.microsoft.com/office/drawing/2014/main" id="{11315603-DA7D-4E80-AFB5-2D6DFD7F1F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3914" y="4198096"/>
            <a:ext cx="10349837" cy="120423"/>
          </a:xfrm>
          <a:prstGeom prst="rect">
            <a:avLst/>
          </a:prstGeom>
        </p:spPr>
      </p:pic>
      <p:pic>
        <p:nvPicPr>
          <p:cNvPr id="7" name="Picture 6">
            <a:extLst>
              <a:ext uri="{FF2B5EF4-FFF2-40B4-BE49-F238E27FC236}">
                <a16:creationId xmlns:a16="http://schemas.microsoft.com/office/drawing/2014/main" id="{BB8C215A-BAE6-4913-BE10-448E0679817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10154" y="6037529"/>
            <a:ext cx="700390" cy="823031"/>
          </a:xfrm>
          <a:prstGeom prst="rect">
            <a:avLst/>
          </a:prstGeom>
        </p:spPr>
      </p:pic>
      <p:sp>
        <p:nvSpPr>
          <p:cNvPr id="8" name="Slide Number Placeholder 3">
            <a:extLst>
              <a:ext uri="{FF2B5EF4-FFF2-40B4-BE49-F238E27FC236}">
                <a16:creationId xmlns:a16="http://schemas.microsoft.com/office/drawing/2014/main" id="{0365B329-5362-4106-B07A-AF4158B92289}"/>
              </a:ext>
            </a:extLst>
          </p:cNvPr>
          <p:cNvSpPr txBox="1">
            <a:spLocks/>
          </p:cNvSpPr>
          <p:nvPr/>
        </p:nvSpPr>
        <p:spPr>
          <a:xfrm>
            <a:off x="10807431" y="6081483"/>
            <a:ext cx="526320" cy="569779"/>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3A98EE3D-8CD1-4C3F-BD1C-C98C9596463C}" type="slidenum">
              <a:rPr lang="en-US" sz="2600" smtClean="0">
                <a:solidFill>
                  <a:schemeClr val="bg1"/>
                </a:solidFill>
              </a:rPr>
              <a:pPr algn="ctr"/>
              <a:t>69</a:t>
            </a:fld>
            <a:endParaRPr lang="en-US" sz="2600" dirty="0">
              <a:solidFill>
                <a:schemeClr val="bg1"/>
              </a:solidFill>
            </a:endParaRPr>
          </a:p>
        </p:txBody>
      </p:sp>
    </p:spTree>
    <p:extLst>
      <p:ext uri="{BB962C8B-B14F-4D97-AF65-F5344CB8AC3E}">
        <p14:creationId xmlns:p14="http://schemas.microsoft.com/office/powerpoint/2010/main" val="36584007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Subtitle 2">
                <a:extLst>
                  <a:ext uri="{FF2B5EF4-FFF2-40B4-BE49-F238E27FC236}">
                    <a16:creationId xmlns:a16="http://schemas.microsoft.com/office/drawing/2014/main" id="{937977FE-7060-4554-8802-D380BB4E77D1}"/>
                  </a:ext>
                </a:extLst>
              </p:cNvPr>
              <p:cNvSpPr>
                <a:spLocks noGrp="1"/>
              </p:cNvSpPr>
              <p:nvPr>
                <p:ph type="subTitle" idx="1"/>
              </p:nvPr>
            </p:nvSpPr>
            <p:spPr>
              <a:xfrm>
                <a:off x="741284" y="1395573"/>
                <a:ext cx="10616918" cy="4587830"/>
              </a:xfrm>
            </p:spPr>
            <p:txBody>
              <a:bodyPr>
                <a:noAutofit/>
              </a:bodyPr>
              <a:lstStyle/>
              <a:p>
                <a:pPr marL="571500" indent="-571500" algn="l">
                  <a:buClr>
                    <a:srgbClr val="7030A0"/>
                  </a:buClr>
                  <a:buFont typeface="Wingdings" panose="05000000000000000000" pitchFamily="2" charset="2"/>
                  <a:buChar char="q"/>
                </a:pPr>
                <a:r>
                  <a:rPr lang="en-US" sz="2600" i="0" dirty="0">
                    <a:solidFill>
                      <a:schemeClr val="tx1"/>
                    </a:solidFill>
                  </a:rPr>
                  <a:t>Prediction: For a given set of predictors </a:t>
                </a:r>
                <a14:m>
                  <m:oMath xmlns:m="http://schemas.openxmlformats.org/officeDocument/2006/math">
                    <m:sSubSup>
                      <m:sSubSupPr>
                        <m:ctrlPr>
                          <a:rPr lang="en-US" sz="2800" i="1" smtClean="0">
                            <a:solidFill>
                              <a:schemeClr val="tx1"/>
                            </a:solidFill>
                            <a:latin typeface="Cambria Math" panose="02040503050406030204" pitchFamily="18" charset="0"/>
                          </a:rPr>
                        </m:ctrlPr>
                      </m:sSubSupPr>
                      <m:e>
                        <m:r>
                          <a:rPr lang="en-US" sz="2800">
                            <a:solidFill>
                              <a:schemeClr val="tx1"/>
                            </a:solidFill>
                            <a:latin typeface="Cambria Math"/>
                          </a:rPr>
                          <m:t>𝑥</m:t>
                        </m:r>
                      </m:e>
                      <m:sub>
                        <m:r>
                          <a:rPr lang="en-US" sz="2800">
                            <a:solidFill>
                              <a:schemeClr val="tx1"/>
                            </a:solidFill>
                            <a:latin typeface="Cambria Math"/>
                          </a:rPr>
                          <m:t>1</m:t>
                        </m:r>
                      </m:sub>
                      <m:sup>
                        <m:r>
                          <a:rPr lang="en-US" sz="2800">
                            <a:solidFill>
                              <a:schemeClr val="tx1"/>
                            </a:solidFill>
                            <a:latin typeface="Cambria Math"/>
                          </a:rPr>
                          <m:t>0</m:t>
                        </m:r>
                      </m:sup>
                    </m:sSubSup>
                    <m:r>
                      <a:rPr lang="en-US" sz="2800">
                        <a:solidFill>
                          <a:schemeClr val="tx1"/>
                        </a:solidFill>
                        <a:latin typeface="Cambria Math"/>
                      </a:rPr>
                      <m:t>, </m:t>
                    </m:r>
                    <m:sSubSup>
                      <m:sSubSupPr>
                        <m:ctrlPr>
                          <a:rPr lang="en-US" sz="2800" i="1">
                            <a:solidFill>
                              <a:schemeClr val="tx1"/>
                            </a:solidFill>
                            <a:latin typeface="Cambria Math" panose="02040503050406030204" pitchFamily="18" charset="0"/>
                          </a:rPr>
                        </m:ctrlPr>
                      </m:sSubSupPr>
                      <m:e>
                        <m:r>
                          <a:rPr lang="en-US" sz="2800">
                            <a:solidFill>
                              <a:schemeClr val="tx1"/>
                            </a:solidFill>
                            <a:latin typeface="Cambria Math"/>
                          </a:rPr>
                          <m:t>𝑥</m:t>
                        </m:r>
                      </m:e>
                      <m:sub>
                        <m:r>
                          <a:rPr lang="en-US" sz="2800">
                            <a:solidFill>
                              <a:schemeClr val="tx1"/>
                            </a:solidFill>
                            <a:latin typeface="Cambria Math"/>
                          </a:rPr>
                          <m:t>2</m:t>
                        </m:r>
                      </m:sub>
                      <m:sup>
                        <m:r>
                          <a:rPr lang="en-US" sz="2800">
                            <a:solidFill>
                              <a:schemeClr val="tx1"/>
                            </a:solidFill>
                            <a:latin typeface="Cambria Math"/>
                          </a:rPr>
                          <m:t>0</m:t>
                        </m:r>
                      </m:sup>
                    </m:sSubSup>
                    <m:r>
                      <a:rPr lang="en-US" sz="2800">
                        <a:solidFill>
                          <a:schemeClr val="tx1"/>
                        </a:solidFill>
                        <a:latin typeface="Cambria Math"/>
                      </a:rPr>
                      <m:t>, …, </m:t>
                    </m:r>
                    <m:sSubSup>
                      <m:sSubSupPr>
                        <m:ctrlPr>
                          <a:rPr lang="en-US" sz="2800" i="1">
                            <a:solidFill>
                              <a:schemeClr val="tx1"/>
                            </a:solidFill>
                            <a:latin typeface="Cambria Math" panose="02040503050406030204" pitchFamily="18" charset="0"/>
                          </a:rPr>
                        </m:ctrlPr>
                      </m:sSubSupPr>
                      <m:e>
                        <m:r>
                          <a:rPr lang="en-US" sz="2800">
                            <a:solidFill>
                              <a:schemeClr val="tx1"/>
                            </a:solidFill>
                            <a:latin typeface="Cambria Math"/>
                          </a:rPr>
                          <m:t>𝑥</m:t>
                        </m:r>
                      </m:e>
                      <m:sub>
                        <m:r>
                          <a:rPr lang="en-US" sz="2800">
                            <a:solidFill>
                              <a:schemeClr val="tx1"/>
                            </a:solidFill>
                            <a:latin typeface="Cambria Math"/>
                          </a:rPr>
                          <m:t>𝑘</m:t>
                        </m:r>
                      </m:sub>
                      <m:sup>
                        <m:r>
                          <a:rPr lang="en-US" sz="2800">
                            <a:solidFill>
                              <a:schemeClr val="tx1"/>
                            </a:solidFill>
                            <a:latin typeface="Cambria Math"/>
                          </a:rPr>
                          <m:t>0</m:t>
                        </m:r>
                      </m:sup>
                    </m:sSubSup>
                    <m:r>
                      <a:rPr lang="en-US" sz="2800">
                        <a:solidFill>
                          <a:schemeClr val="tx1"/>
                        </a:solidFill>
                        <a:latin typeface="Cambria Math"/>
                      </a:rPr>
                      <m:t>,</m:t>
                    </m:r>
                    <m:r>
                      <a:rPr lang="en-US" sz="2800" b="0" i="1" smtClean="0">
                        <a:solidFill>
                          <a:schemeClr val="tx1"/>
                        </a:solidFill>
                        <a:latin typeface="Cambria Math"/>
                      </a:rPr>
                      <m:t> </m:t>
                    </m:r>
                  </m:oMath>
                </a14:m>
                <a:r>
                  <a:rPr lang="en-US" sz="2600" i="0" dirty="0">
                    <a:solidFill>
                      <a:schemeClr val="tx1"/>
                    </a:solidFill>
                  </a:rPr>
                  <a:t>the predicted response  </a:t>
                </a:r>
                <a14:m>
                  <m:oMath xmlns:m="http://schemas.openxmlformats.org/officeDocument/2006/math">
                    <m:sSup>
                      <m:sSupPr>
                        <m:ctrlPr>
                          <a:rPr lang="en-US" sz="2600" i="1" smtClean="0">
                            <a:solidFill>
                              <a:schemeClr val="tx1"/>
                            </a:solidFill>
                            <a:latin typeface="Cambria Math" panose="02040503050406030204" pitchFamily="18" charset="0"/>
                          </a:rPr>
                        </m:ctrlPr>
                      </m:sSupPr>
                      <m:e>
                        <m:r>
                          <a:rPr lang="en-US" sz="2600" b="0" i="1" smtClean="0">
                            <a:solidFill>
                              <a:schemeClr val="tx1"/>
                            </a:solidFill>
                            <a:latin typeface="Cambria Math"/>
                          </a:rPr>
                          <m:t>𝑦</m:t>
                        </m:r>
                      </m:e>
                      <m:sup>
                        <m:r>
                          <a:rPr lang="en-US" sz="2600" b="0" i="1" smtClean="0">
                            <a:solidFill>
                              <a:schemeClr val="tx1"/>
                            </a:solidFill>
                            <a:latin typeface="Cambria Math"/>
                          </a:rPr>
                          <m:t>0</m:t>
                        </m:r>
                      </m:sup>
                    </m:sSup>
                  </m:oMath>
                </a14:m>
                <a:r>
                  <a:rPr lang="en-US" sz="2600" i="0" dirty="0">
                    <a:solidFill>
                      <a:schemeClr val="tx1"/>
                    </a:solidFill>
                  </a:rPr>
                  <a:t> is computed as:</a:t>
                </a:r>
              </a:p>
              <a:p>
                <a:pPr algn="l"/>
                <a:endParaRPr lang="en-US" sz="2600" i="0" dirty="0">
                  <a:solidFill>
                    <a:schemeClr val="tx1"/>
                  </a:solidFill>
                </a:endParaRPr>
              </a:p>
              <a:p>
                <a14:m>
                  <m:oMath xmlns:m="http://schemas.openxmlformats.org/officeDocument/2006/math">
                    <m:sSup>
                      <m:sSupPr>
                        <m:ctrlPr>
                          <a:rPr lang="en-US" sz="2800" i="1" smtClean="0">
                            <a:solidFill>
                              <a:schemeClr val="tx1"/>
                            </a:solidFill>
                            <a:latin typeface="Cambria Math" panose="02040503050406030204" pitchFamily="18" charset="0"/>
                          </a:rPr>
                        </m:ctrlPr>
                      </m:sSupPr>
                      <m:e>
                        <m:r>
                          <a:rPr lang="en-US" sz="2800">
                            <a:solidFill>
                              <a:schemeClr val="tx1"/>
                            </a:solidFill>
                            <a:latin typeface="Cambria Math"/>
                          </a:rPr>
                          <m:t>𝑦</m:t>
                        </m:r>
                      </m:e>
                      <m:sup>
                        <m:r>
                          <a:rPr lang="en-US" sz="2800">
                            <a:solidFill>
                              <a:schemeClr val="tx1"/>
                            </a:solidFill>
                            <a:latin typeface="Cambria Math"/>
                          </a:rPr>
                          <m:t>0</m:t>
                        </m:r>
                      </m:sup>
                    </m:sSup>
                    <m:r>
                      <a:rPr lang="en-US" sz="2800">
                        <a:solidFill>
                          <a:schemeClr val="tx1"/>
                        </a:solidFill>
                        <a:latin typeface="Cambria Math"/>
                      </a:rPr>
                      <m:t>=</m:t>
                    </m:r>
                    <m:sSub>
                      <m:sSubPr>
                        <m:ctrlPr>
                          <a:rPr lang="en-US" sz="2800" i="1">
                            <a:solidFill>
                              <a:schemeClr val="tx1"/>
                            </a:solidFill>
                            <a:latin typeface="Cambria Math" panose="02040503050406030204" pitchFamily="18" charset="0"/>
                          </a:rPr>
                        </m:ctrlPr>
                      </m:sSubPr>
                      <m:e>
                        <m:acc>
                          <m:accPr>
                            <m:chr m:val="̂"/>
                            <m:ctrlPr>
                              <a:rPr lang="en-US" sz="2800" i="1">
                                <a:solidFill>
                                  <a:schemeClr val="tx1"/>
                                </a:solidFill>
                                <a:latin typeface="Cambria Math" panose="02040503050406030204" pitchFamily="18" charset="0"/>
                              </a:rPr>
                            </m:ctrlPr>
                          </m:accPr>
                          <m:e>
                            <m:r>
                              <a:rPr lang="en-US" sz="2800">
                                <a:solidFill>
                                  <a:schemeClr val="tx1"/>
                                </a:solidFill>
                                <a:latin typeface="Cambria Math"/>
                              </a:rPr>
                              <m:t>𝛽</m:t>
                            </m:r>
                          </m:e>
                        </m:acc>
                      </m:e>
                      <m:sub>
                        <m:r>
                          <a:rPr lang="en-US" sz="2800">
                            <a:solidFill>
                              <a:schemeClr val="tx1"/>
                            </a:solidFill>
                            <a:latin typeface="Cambria Math"/>
                          </a:rPr>
                          <m:t>0</m:t>
                        </m:r>
                      </m:sub>
                    </m:sSub>
                    <m:r>
                      <a:rPr lang="en-US" sz="2800">
                        <a:solidFill>
                          <a:schemeClr val="tx1"/>
                        </a:solidFill>
                        <a:latin typeface="Cambria Math"/>
                      </a:rPr>
                      <m:t>+</m:t>
                    </m:r>
                    <m:sSub>
                      <m:sSubPr>
                        <m:ctrlPr>
                          <a:rPr lang="en-US" sz="2800" i="1">
                            <a:solidFill>
                              <a:schemeClr val="tx1"/>
                            </a:solidFill>
                            <a:latin typeface="Cambria Math" panose="02040503050406030204" pitchFamily="18" charset="0"/>
                          </a:rPr>
                        </m:ctrlPr>
                      </m:sSubPr>
                      <m:e>
                        <m:acc>
                          <m:accPr>
                            <m:chr m:val="̂"/>
                            <m:ctrlPr>
                              <a:rPr lang="en-US" sz="2800" i="1">
                                <a:solidFill>
                                  <a:schemeClr val="tx1"/>
                                </a:solidFill>
                                <a:latin typeface="Cambria Math" panose="02040503050406030204" pitchFamily="18" charset="0"/>
                              </a:rPr>
                            </m:ctrlPr>
                          </m:accPr>
                          <m:e>
                            <m:r>
                              <a:rPr lang="en-US" sz="2800">
                                <a:solidFill>
                                  <a:schemeClr val="tx1"/>
                                </a:solidFill>
                                <a:latin typeface="Cambria Math"/>
                              </a:rPr>
                              <m:t>𝛽</m:t>
                            </m:r>
                          </m:e>
                        </m:acc>
                      </m:e>
                      <m:sub>
                        <m:r>
                          <a:rPr lang="en-US" sz="2800">
                            <a:solidFill>
                              <a:schemeClr val="tx1"/>
                            </a:solidFill>
                            <a:latin typeface="Cambria Math"/>
                          </a:rPr>
                          <m:t>1</m:t>
                        </m:r>
                      </m:sub>
                    </m:sSub>
                    <m:sSubSup>
                      <m:sSubSupPr>
                        <m:ctrlPr>
                          <a:rPr lang="en-US" sz="2800" i="1">
                            <a:solidFill>
                              <a:schemeClr val="tx1"/>
                            </a:solidFill>
                            <a:latin typeface="Cambria Math" panose="02040503050406030204" pitchFamily="18" charset="0"/>
                          </a:rPr>
                        </m:ctrlPr>
                      </m:sSubSupPr>
                      <m:e>
                        <m:r>
                          <a:rPr lang="en-US" sz="2800">
                            <a:solidFill>
                              <a:schemeClr val="tx1"/>
                            </a:solidFill>
                            <a:latin typeface="Cambria Math"/>
                          </a:rPr>
                          <m:t>𝑥</m:t>
                        </m:r>
                      </m:e>
                      <m:sub>
                        <m:r>
                          <a:rPr lang="en-US" sz="2800">
                            <a:solidFill>
                              <a:schemeClr val="tx1"/>
                            </a:solidFill>
                            <a:latin typeface="Cambria Math"/>
                          </a:rPr>
                          <m:t>1</m:t>
                        </m:r>
                      </m:sub>
                      <m:sup>
                        <m:r>
                          <a:rPr lang="en-US" sz="2800">
                            <a:solidFill>
                              <a:schemeClr val="tx1"/>
                            </a:solidFill>
                            <a:latin typeface="Cambria Math"/>
                          </a:rPr>
                          <m:t>0</m:t>
                        </m:r>
                      </m:sup>
                    </m:sSubSup>
                    <m:r>
                      <a:rPr lang="en-US" sz="2800">
                        <a:solidFill>
                          <a:schemeClr val="tx1"/>
                        </a:solidFill>
                        <a:latin typeface="Cambria Math"/>
                      </a:rPr>
                      <m:t>+…+</m:t>
                    </m:r>
                    <m:sSub>
                      <m:sSubPr>
                        <m:ctrlPr>
                          <a:rPr lang="en-US" sz="2800" i="1">
                            <a:solidFill>
                              <a:schemeClr val="tx1"/>
                            </a:solidFill>
                            <a:latin typeface="Cambria Math" panose="02040503050406030204" pitchFamily="18" charset="0"/>
                          </a:rPr>
                        </m:ctrlPr>
                      </m:sSubPr>
                      <m:e>
                        <m:acc>
                          <m:accPr>
                            <m:chr m:val="̂"/>
                            <m:ctrlPr>
                              <a:rPr lang="en-US" sz="2800" i="1">
                                <a:solidFill>
                                  <a:schemeClr val="tx1"/>
                                </a:solidFill>
                                <a:latin typeface="Cambria Math" panose="02040503050406030204" pitchFamily="18" charset="0"/>
                              </a:rPr>
                            </m:ctrlPr>
                          </m:accPr>
                          <m:e>
                            <m:r>
                              <a:rPr lang="en-US" sz="2800">
                                <a:solidFill>
                                  <a:schemeClr val="tx1"/>
                                </a:solidFill>
                                <a:latin typeface="Cambria Math"/>
                              </a:rPr>
                              <m:t>𝛽</m:t>
                            </m:r>
                          </m:e>
                        </m:acc>
                      </m:e>
                      <m:sub>
                        <m:r>
                          <a:rPr lang="en-US" sz="2800">
                            <a:solidFill>
                              <a:schemeClr val="tx1"/>
                            </a:solidFill>
                            <a:latin typeface="Cambria Math"/>
                          </a:rPr>
                          <m:t>𝑘</m:t>
                        </m:r>
                      </m:sub>
                    </m:sSub>
                    <m:sSubSup>
                      <m:sSubSupPr>
                        <m:ctrlPr>
                          <a:rPr lang="en-US" sz="2800" i="1">
                            <a:solidFill>
                              <a:schemeClr val="tx1"/>
                            </a:solidFill>
                            <a:latin typeface="Cambria Math" panose="02040503050406030204" pitchFamily="18" charset="0"/>
                          </a:rPr>
                        </m:ctrlPr>
                      </m:sSubSupPr>
                      <m:e>
                        <m:r>
                          <a:rPr lang="en-US" sz="2800">
                            <a:solidFill>
                              <a:schemeClr val="tx1"/>
                            </a:solidFill>
                            <a:latin typeface="Cambria Math"/>
                          </a:rPr>
                          <m:t>𝑥</m:t>
                        </m:r>
                      </m:e>
                      <m:sub>
                        <m:r>
                          <a:rPr lang="en-US" sz="2800">
                            <a:solidFill>
                              <a:schemeClr val="tx1"/>
                            </a:solidFill>
                            <a:latin typeface="Cambria Math"/>
                          </a:rPr>
                          <m:t>𝑘</m:t>
                        </m:r>
                      </m:sub>
                      <m:sup>
                        <m:r>
                          <a:rPr lang="en-US" sz="2800">
                            <a:solidFill>
                              <a:schemeClr val="tx1"/>
                            </a:solidFill>
                            <a:latin typeface="Cambria Math"/>
                          </a:rPr>
                          <m:t>0</m:t>
                        </m:r>
                      </m:sup>
                    </m:sSubSup>
                  </m:oMath>
                </a14:m>
                <a:r>
                  <a:rPr lang="en-US" sz="2800" dirty="0">
                    <a:solidFill>
                      <a:schemeClr val="tx1"/>
                    </a:solidFill>
                  </a:rPr>
                  <a:t>.</a:t>
                </a:r>
                <a:endParaRPr lang="en-US" sz="2600" i="0" dirty="0">
                  <a:solidFill>
                    <a:schemeClr val="tx1"/>
                  </a:solidFill>
                </a:endParaRPr>
              </a:p>
              <a:p>
                <a:pPr algn="l"/>
                <a:r>
                  <a:rPr lang="en-US" sz="2600" dirty="0">
                    <a:solidFill>
                      <a:schemeClr val="tx1"/>
                    </a:solidFill>
                  </a:rPr>
                  <a:t>   </a:t>
                </a:r>
              </a:p>
            </p:txBody>
          </p:sp>
        </mc:Choice>
        <mc:Fallback xmlns="">
          <p:sp>
            <p:nvSpPr>
              <p:cNvPr id="3" name="Subtitle 2">
                <a:extLst>
                  <a:ext uri="{FF2B5EF4-FFF2-40B4-BE49-F238E27FC236}">
                    <a16:creationId xmlns:a16="http://schemas.microsoft.com/office/drawing/2014/main" id="{937977FE-7060-4554-8802-D380BB4E77D1}"/>
                  </a:ext>
                </a:extLst>
              </p:cNvPr>
              <p:cNvSpPr>
                <a:spLocks noGrp="1" noRot="1" noChangeAspect="1" noMove="1" noResize="1" noEditPoints="1" noAdjustHandles="1" noChangeArrowheads="1" noChangeShapeType="1" noTextEdit="1"/>
              </p:cNvSpPr>
              <p:nvPr>
                <p:ph type="subTitle" idx="1"/>
              </p:nvPr>
            </p:nvSpPr>
            <p:spPr>
              <a:xfrm>
                <a:off x="741284" y="1395573"/>
                <a:ext cx="10616918" cy="4587830"/>
              </a:xfrm>
              <a:blipFill>
                <a:blip r:embed="rId2"/>
                <a:stretch>
                  <a:fillRect l="-919"/>
                </a:stretch>
              </a:blipFill>
            </p:spPr>
            <p:txBody>
              <a:bodyPr/>
              <a:lstStyle/>
              <a:p>
                <a:r>
                  <a:rPr lang="en-US">
                    <a:noFill/>
                  </a:rPr>
                  <a:t> </a:t>
                </a:r>
              </a:p>
            </p:txBody>
          </p:sp>
        </mc:Fallback>
      </mc:AlternateContent>
      <p:sp>
        <p:nvSpPr>
          <p:cNvPr id="6" name="Title 1">
            <a:extLst>
              <a:ext uri="{FF2B5EF4-FFF2-40B4-BE49-F238E27FC236}">
                <a16:creationId xmlns:a16="http://schemas.microsoft.com/office/drawing/2014/main" id="{720DB60B-D44E-469C-B487-1D30FF664CFE}"/>
              </a:ext>
            </a:extLst>
          </p:cNvPr>
          <p:cNvSpPr txBox="1">
            <a:spLocks/>
          </p:cNvSpPr>
          <p:nvPr/>
        </p:nvSpPr>
        <p:spPr>
          <a:xfrm>
            <a:off x="1650943" y="405588"/>
            <a:ext cx="8797601" cy="700631"/>
          </a:xfrm>
          <a:prstGeom prst="rect">
            <a:avLst/>
          </a:prstGeom>
          <a:effectLst/>
        </p:spPr>
        <p:txBody>
          <a:bodyPr vert="horz" lIns="91440" tIns="45720" rIns="91440" bIns="45720" rtlCol="0" anchor="b">
            <a:normAutofit/>
          </a:bodyPr>
          <a:lstStyle>
            <a:lvl1pPr algn="l" defTabSz="457200" rtl="0" eaLnBrk="1" latinLnBrk="0" hangingPunct="1">
              <a:spcBef>
                <a:spcPct val="0"/>
              </a:spcBef>
              <a:buNone/>
              <a:defRPr sz="48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200" dirty="0"/>
              <a:t>GENERAL Linear regression: Overview (cont.)</a:t>
            </a:r>
          </a:p>
        </p:txBody>
      </p:sp>
      <p:pic>
        <p:nvPicPr>
          <p:cNvPr id="8" name="Picture 7">
            <a:extLst>
              <a:ext uri="{FF2B5EF4-FFF2-40B4-BE49-F238E27FC236}">
                <a16:creationId xmlns:a16="http://schemas.microsoft.com/office/drawing/2014/main" id="{7F09D95F-CA0C-4B37-B48B-FA50FE4406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93272" y="6034969"/>
            <a:ext cx="617273" cy="823031"/>
          </a:xfrm>
          <a:prstGeom prst="rect">
            <a:avLst/>
          </a:prstGeom>
        </p:spPr>
      </p:pic>
      <p:sp>
        <p:nvSpPr>
          <p:cNvPr id="9" name="Slide Number Placeholder 3">
            <a:extLst>
              <a:ext uri="{FF2B5EF4-FFF2-40B4-BE49-F238E27FC236}">
                <a16:creationId xmlns:a16="http://schemas.microsoft.com/office/drawing/2014/main" id="{19E20A79-4EB5-442D-BD76-7BE3545B0734}"/>
              </a:ext>
            </a:extLst>
          </p:cNvPr>
          <p:cNvSpPr>
            <a:spLocks noGrp="1"/>
          </p:cNvSpPr>
          <p:nvPr>
            <p:ph type="sldNum" sz="quarter" idx="12"/>
          </p:nvPr>
        </p:nvSpPr>
        <p:spPr>
          <a:xfrm>
            <a:off x="10870065" y="6081483"/>
            <a:ext cx="463685" cy="569779"/>
          </a:xfrm>
        </p:spPr>
        <p:txBody>
          <a:bodyPr/>
          <a:lstStyle/>
          <a:p>
            <a:pPr algn="ctr"/>
            <a:fld id="{3A98EE3D-8CD1-4C3F-BD1C-C98C9596463C}" type="slidenum">
              <a:rPr lang="en-US" sz="2600" smtClean="0">
                <a:solidFill>
                  <a:schemeClr val="bg1"/>
                </a:solidFill>
              </a:rPr>
              <a:pPr algn="ctr"/>
              <a:t>7</a:t>
            </a:fld>
            <a:endParaRPr lang="en-US" sz="2600" dirty="0">
              <a:solidFill>
                <a:schemeClr val="bg1"/>
              </a:solidFill>
            </a:endParaRPr>
          </a:p>
        </p:txBody>
      </p:sp>
      <p:pic>
        <p:nvPicPr>
          <p:cNvPr id="10" name="Picture 9">
            <a:extLst>
              <a:ext uri="{FF2B5EF4-FFF2-40B4-BE49-F238E27FC236}">
                <a16:creationId xmlns:a16="http://schemas.microsoft.com/office/drawing/2014/main" id="{093597D1-25D0-4C5C-8572-842311A271C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0708" y="1037168"/>
            <a:ext cx="10349837" cy="120423"/>
          </a:xfrm>
          <a:prstGeom prst="rect">
            <a:avLst/>
          </a:prstGeom>
        </p:spPr>
      </p:pic>
      <p:pic>
        <p:nvPicPr>
          <p:cNvPr id="11" name="Picture 10">
            <a:extLst>
              <a:ext uri="{FF2B5EF4-FFF2-40B4-BE49-F238E27FC236}">
                <a16:creationId xmlns:a16="http://schemas.microsoft.com/office/drawing/2014/main" id="{7F8F73E2-BCEA-4B95-AD0D-77589FC6FFF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0800000">
            <a:off x="1060707" y="3893857"/>
            <a:ext cx="10349837" cy="120423"/>
          </a:xfrm>
          <a:prstGeom prst="rect">
            <a:avLst/>
          </a:prstGeom>
        </p:spPr>
      </p:pic>
    </p:spTree>
    <p:extLst>
      <p:ext uri="{BB962C8B-B14F-4D97-AF65-F5344CB8AC3E}">
        <p14:creationId xmlns:p14="http://schemas.microsoft.com/office/powerpoint/2010/main" val="57104611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937977FE-7060-4554-8802-D380BB4E77D1}"/>
              </a:ext>
            </a:extLst>
          </p:cNvPr>
          <p:cNvSpPr>
            <a:spLocks noGrp="1"/>
          </p:cNvSpPr>
          <p:nvPr>
            <p:ph type="subTitle" idx="1"/>
          </p:nvPr>
        </p:nvSpPr>
        <p:spPr>
          <a:xfrm>
            <a:off x="408250" y="1288297"/>
            <a:ext cx="11501163" cy="4990776"/>
          </a:xfrm>
        </p:spPr>
        <p:txBody>
          <a:bodyPr>
            <a:normAutofit/>
          </a:bodyPr>
          <a:lstStyle/>
          <a:p>
            <a:pPr marL="457200" indent="-457200" algn="just">
              <a:buClr>
                <a:srgbClr val="7030A0"/>
              </a:buClr>
              <a:buFont typeface="Wingdings" panose="05000000000000000000" pitchFamily="2" charset="2"/>
              <a:buChar char="q"/>
            </a:pPr>
            <a:r>
              <a:rPr lang="en-US" sz="3000" dirty="0">
                <a:solidFill>
                  <a:schemeClr val="tx1"/>
                </a:solidFill>
              </a:rPr>
              <a:t>A professor of Library and Information Science has collected a  random sample of 28 libraries and recorded total number of books each library has (in thousands), number of card holders (in thousands), library location (urban or rural), number of books checked out during a one-month period, and number of books that were returned on-time. The professor has calculated the proportion of books returned on-time as the ratio between the number of books returned on-time and number of books checked out, and is interested in studying associations between this proportion and the three predictor variables. The data are </a:t>
            </a:r>
            <a:r>
              <a:rPr lang="en-US" sz="3000" dirty="0">
                <a:solidFill>
                  <a:schemeClr val="tx1"/>
                </a:solidFill>
                <a:hlinkClick r:id="rId2" action="ppaction://hlinkfile"/>
              </a:rPr>
              <a:t>here</a:t>
            </a:r>
            <a:r>
              <a:rPr lang="en-US" sz="3000" dirty="0">
                <a:solidFill>
                  <a:schemeClr val="tx1"/>
                </a:solidFill>
              </a:rPr>
              <a:t>.</a:t>
            </a:r>
          </a:p>
          <a:p>
            <a:pPr algn="l"/>
            <a:endParaRPr lang="en-US" sz="3000" i="1" dirty="0">
              <a:solidFill>
                <a:schemeClr val="tx1"/>
              </a:solidFill>
            </a:endParaRPr>
          </a:p>
          <a:p>
            <a:endParaRPr lang="en-US" sz="3000" i="1" dirty="0"/>
          </a:p>
          <a:p>
            <a:endParaRPr lang="en-US" sz="1600" i="1" dirty="0"/>
          </a:p>
          <a:p>
            <a:endParaRPr lang="en-US" sz="1600" i="1" dirty="0"/>
          </a:p>
          <a:p>
            <a:endParaRPr lang="en-US" sz="1600" i="1" dirty="0"/>
          </a:p>
          <a:p>
            <a:endParaRPr lang="en-US" sz="1600" i="1" dirty="0"/>
          </a:p>
          <a:p>
            <a:endParaRPr lang="en-US" sz="1600" i="1" dirty="0"/>
          </a:p>
          <a:p>
            <a:endParaRPr lang="en-US" sz="1600" i="1" dirty="0"/>
          </a:p>
          <a:p>
            <a:endParaRPr lang="en-US" sz="1600" i="1" dirty="0"/>
          </a:p>
          <a:p>
            <a:endParaRPr lang="en-US" sz="1700" i="1" dirty="0"/>
          </a:p>
          <a:p>
            <a:endParaRPr lang="en-US" sz="1600" dirty="0">
              <a:solidFill>
                <a:schemeClr val="bg2">
                  <a:lumMod val="75000"/>
                </a:schemeClr>
              </a:solidFill>
            </a:endParaRPr>
          </a:p>
        </p:txBody>
      </p:sp>
      <p:sp>
        <p:nvSpPr>
          <p:cNvPr id="5" name="Title 1">
            <a:extLst>
              <a:ext uri="{FF2B5EF4-FFF2-40B4-BE49-F238E27FC236}">
                <a16:creationId xmlns:a16="http://schemas.microsoft.com/office/drawing/2014/main" id="{8FDE2D6A-EB0F-4F67-8847-35AECB8A3F6B}"/>
              </a:ext>
            </a:extLst>
          </p:cNvPr>
          <p:cNvSpPr txBox="1">
            <a:spLocks/>
          </p:cNvSpPr>
          <p:nvPr/>
        </p:nvSpPr>
        <p:spPr>
          <a:xfrm>
            <a:off x="834060" y="406039"/>
            <a:ext cx="10527128" cy="804481"/>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400" dirty="0"/>
              <a:t>BETA REGRESSION: EXAMPLE</a:t>
            </a:r>
          </a:p>
        </p:txBody>
      </p:sp>
      <p:pic>
        <p:nvPicPr>
          <p:cNvPr id="4" name="Picture 3">
            <a:extLst>
              <a:ext uri="{FF2B5EF4-FFF2-40B4-BE49-F238E27FC236}">
                <a16:creationId xmlns:a16="http://schemas.microsoft.com/office/drawing/2014/main" id="{D5648207-6271-48E2-9535-2D2CB68789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983914" y="1123919"/>
            <a:ext cx="10349837" cy="120423"/>
          </a:xfrm>
          <a:prstGeom prst="rect">
            <a:avLst/>
          </a:prstGeom>
        </p:spPr>
      </p:pic>
      <p:pic>
        <p:nvPicPr>
          <p:cNvPr id="6" name="Picture 5">
            <a:extLst>
              <a:ext uri="{FF2B5EF4-FFF2-40B4-BE49-F238E27FC236}">
                <a16:creationId xmlns:a16="http://schemas.microsoft.com/office/drawing/2014/main" id="{3FC7F9FF-7815-410A-AE15-159170651E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3914" y="6229177"/>
            <a:ext cx="9463249" cy="110107"/>
          </a:xfrm>
          <a:prstGeom prst="rect">
            <a:avLst/>
          </a:prstGeom>
        </p:spPr>
      </p:pic>
      <p:pic>
        <p:nvPicPr>
          <p:cNvPr id="7" name="Picture 6">
            <a:extLst>
              <a:ext uri="{FF2B5EF4-FFF2-40B4-BE49-F238E27FC236}">
                <a16:creationId xmlns:a16="http://schemas.microsoft.com/office/drawing/2014/main" id="{2DDC2272-89A6-499F-AC1A-700D1CE95D7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10154" y="6037529"/>
            <a:ext cx="700390" cy="823031"/>
          </a:xfrm>
          <a:prstGeom prst="rect">
            <a:avLst/>
          </a:prstGeom>
        </p:spPr>
      </p:pic>
      <p:sp>
        <p:nvSpPr>
          <p:cNvPr id="8" name="Slide Number Placeholder 3">
            <a:extLst>
              <a:ext uri="{FF2B5EF4-FFF2-40B4-BE49-F238E27FC236}">
                <a16:creationId xmlns:a16="http://schemas.microsoft.com/office/drawing/2014/main" id="{043F44D4-50F7-4A88-94D7-584704364E34}"/>
              </a:ext>
            </a:extLst>
          </p:cNvPr>
          <p:cNvSpPr txBox="1">
            <a:spLocks/>
          </p:cNvSpPr>
          <p:nvPr/>
        </p:nvSpPr>
        <p:spPr>
          <a:xfrm>
            <a:off x="10807431" y="6081483"/>
            <a:ext cx="526320" cy="569779"/>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3A98EE3D-8CD1-4C3F-BD1C-C98C9596463C}" type="slidenum">
              <a:rPr lang="en-US" sz="2600" smtClean="0">
                <a:solidFill>
                  <a:schemeClr val="bg1"/>
                </a:solidFill>
              </a:rPr>
              <a:pPr algn="ctr"/>
              <a:t>70</a:t>
            </a:fld>
            <a:endParaRPr lang="en-US" sz="2600" dirty="0">
              <a:solidFill>
                <a:schemeClr val="bg1"/>
              </a:solidFill>
            </a:endParaRPr>
          </a:p>
        </p:txBody>
      </p:sp>
    </p:spTree>
    <p:extLst>
      <p:ext uri="{BB962C8B-B14F-4D97-AF65-F5344CB8AC3E}">
        <p14:creationId xmlns:p14="http://schemas.microsoft.com/office/powerpoint/2010/main" val="169807128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937977FE-7060-4554-8802-D380BB4E77D1}"/>
              </a:ext>
            </a:extLst>
          </p:cNvPr>
          <p:cNvSpPr>
            <a:spLocks noGrp="1"/>
          </p:cNvSpPr>
          <p:nvPr>
            <p:ph type="subTitle" idx="1"/>
          </p:nvPr>
        </p:nvSpPr>
        <p:spPr>
          <a:xfrm>
            <a:off x="1067804" y="1288297"/>
            <a:ext cx="11501163" cy="4990776"/>
          </a:xfrm>
        </p:spPr>
        <p:txBody>
          <a:bodyPr>
            <a:normAutofit/>
          </a:bodyPr>
          <a:lstStyle/>
          <a:p>
            <a:pPr algn="l"/>
            <a:r>
              <a:rPr lang="en-US" sz="2000" dirty="0" err="1">
                <a:solidFill>
                  <a:schemeClr val="tx1"/>
                </a:solidFill>
                <a:latin typeface="Courier New" panose="02070309020205020404" pitchFamily="49" charset="0"/>
                <a:cs typeface="Courier New" panose="02070309020205020404" pitchFamily="49" charset="0"/>
              </a:rPr>
              <a:t>libraries.data</a:t>
            </a:r>
            <a:r>
              <a:rPr lang="en-US" sz="2000" dirty="0">
                <a:solidFill>
                  <a:schemeClr val="tx1"/>
                </a:solidFill>
                <a:latin typeface="Courier New" panose="02070309020205020404" pitchFamily="49" charset="0"/>
                <a:cs typeface="Courier New" panose="02070309020205020404" pitchFamily="49" charset="0"/>
              </a:rPr>
              <a:t>&lt;- read.csv(file="./BetaExampleData.csv", header=TRUE, </a:t>
            </a:r>
            <a:r>
              <a:rPr lang="en-US" sz="2000" dirty="0" err="1">
                <a:solidFill>
                  <a:schemeClr val="tx1"/>
                </a:solidFill>
                <a:latin typeface="Courier New" panose="02070309020205020404" pitchFamily="49" charset="0"/>
                <a:cs typeface="Courier New" panose="02070309020205020404" pitchFamily="49" charset="0"/>
              </a:rPr>
              <a:t>sep</a:t>
            </a:r>
            <a:r>
              <a:rPr lang="en-US" sz="2000" dirty="0">
                <a:solidFill>
                  <a:schemeClr val="tx1"/>
                </a:solidFill>
                <a:latin typeface="Courier New" panose="02070309020205020404" pitchFamily="49" charset="0"/>
                <a:cs typeface="Courier New" panose="02070309020205020404" pitchFamily="49" charset="0"/>
              </a:rPr>
              <a:t>=",")</a:t>
            </a:r>
          </a:p>
          <a:p>
            <a:pPr marL="457200" indent="-457200" algn="l">
              <a:buClr>
                <a:srgbClr val="7030A0"/>
              </a:buClr>
              <a:buFont typeface="Wingdings" panose="05000000000000000000" pitchFamily="2" charset="2"/>
              <a:buChar char="q"/>
            </a:pPr>
            <a:r>
              <a:rPr lang="en-US" sz="3000" dirty="0">
                <a:solidFill>
                  <a:schemeClr val="tx1"/>
                </a:solidFill>
              </a:rPr>
              <a:t>We fit a beta regression model.</a:t>
            </a:r>
          </a:p>
          <a:p>
            <a:pPr algn="l"/>
            <a:r>
              <a:rPr lang="en-US" sz="2000" dirty="0">
                <a:solidFill>
                  <a:schemeClr val="tx1"/>
                </a:solidFill>
                <a:latin typeface="Courier New" panose="02070309020205020404" pitchFamily="49" charset="0"/>
                <a:cs typeface="Courier New" panose="02070309020205020404" pitchFamily="49" charset="0"/>
              </a:rPr>
              <a:t>library(</a:t>
            </a:r>
            <a:r>
              <a:rPr lang="en-US" sz="2000" dirty="0" err="1">
                <a:solidFill>
                  <a:schemeClr val="tx1"/>
                </a:solidFill>
                <a:latin typeface="Courier New" panose="02070309020205020404" pitchFamily="49" charset="0"/>
                <a:cs typeface="Courier New" panose="02070309020205020404" pitchFamily="49" charset="0"/>
              </a:rPr>
              <a:t>betareg</a:t>
            </a:r>
            <a:r>
              <a:rPr lang="en-US" sz="2000" dirty="0">
                <a:solidFill>
                  <a:schemeClr val="tx1"/>
                </a:solidFill>
                <a:latin typeface="Courier New" panose="02070309020205020404" pitchFamily="49" charset="0"/>
                <a:cs typeface="Courier New" panose="02070309020205020404" pitchFamily="49" charset="0"/>
              </a:rPr>
              <a:t>)</a:t>
            </a:r>
          </a:p>
          <a:p>
            <a:pPr algn="l"/>
            <a:r>
              <a:rPr lang="en-US" sz="2000" dirty="0">
                <a:solidFill>
                  <a:schemeClr val="tx1"/>
                </a:solidFill>
                <a:latin typeface="Courier New" panose="02070309020205020404" pitchFamily="49" charset="0"/>
                <a:cs typeface="Courier New" panose="02070309020205020404" pitchFamily="49" charset="0"/>
              </a:rPr>
              <a:t>summary(</a:t>
            </a:r>
            <a:r>
              <a:rPr lang="en-US" sz="2000" dirty="0" err="1">
                <a:solidFill>
                  <a:schemeClr val="tx1"/>
                </a:solidFill>
                <a:latin typeface="Courier New" panose="02070309020205020404" pitchFamily="49" charset="0"/>
                <a:cs typeface="Courier New" panose="02070309020205020404" pitchFamily="49" charset="0"/>
              </a:rPr>
              <a:t>fitted.model</a:t>
            </a:r>
            <a:r>
              <a:rPr lang="en-US" sz="2000" dirty="0">
                <a:solidFill>
                  <a:schemeClr val="tx1"/>
                </a:solidFill>
                <a:latin typeface="Courier New" panose="02070309020205020404" pitchFamily="49" charset="0"/>
                <a:cs typeface="Courier New" panose="02070309020205020404" pitchFamily="49" charset="0"/>
              </a:rPr>
              <a:t>&lt;- </a:t>
            </a:r>
            <a:r>
              <a:rPr lang="en-US" sz="2000" dirty="0" err="1">
                <a:solidFill>
                  <a:schemeClr val="tx1"/>
                </a:solidFill>
                <a:latin typeface="Courier New" panose="02070309020205020404" pitchFamily="49" charset="0"/>
                <a:cs typeface="Courier New" panose="02070309020205020404" pitchFamily="49" charset="0"/>
              </a:rPr>
              <a:t>betareg</a:t>
            </a:r>
            <a:r>
              <a:rPr lang="en-US" sz="2000" dirty="0">
                <a:solidFill>
                  <a:schemeClr val="tx1"/>
                </a:solidFill>
                <a:latin typeface="Courier New" panose="02070309020205020404" pitchFamily="49" charset="0"/>
                <a:cs typeface="Courier New" panose="02070309020205020404" pitchFamily="49" charset="0"/>
              </a:rPr>
              <a:t>(</a:t>
            </a:r>
            <a:r>
              <a:rPr lang="en-US" sz="2000" dirty="0" err="1">
                <a:solidFill>
                  <a:schemeClr val="tx1"/>
                </a:solidFill>
                <a:latin typeface="Courier New" panose="02070309020205020404" pitchFamily="49" charset="0"/>
                <a:cs typeface="Courier New" panose="02070309020205020404" pitchFamily="49" charset="0"/>
              </a:rPr>
              <a:t>propontime</a:t>
            </a:r>
            <a:r>
              <a:rPr lang="en-US" sz="2000" dirty="0">
                <a:solidFill>
                  <a:schemeClr val="tx1"/>
                </a:solidFill>
                <a:latin typeface="Courier New" panose="02070309020205020404" pitchFamily="49" charset="0"/>
                <a:cs typeface="Courier New" panose="02070309020205020404" pitchFamily="49" charset="0"/>
              </a:rPr>
              <a:t> ~ </a:t>
            </a:r>
            <a:r>
              <a:rPr lang="en-US" sz="2000" dirty="0" err="1">
                <a:solidFill>
                  <a:schemeClr val="tx1"/>
                </a:solidFill>
                <a:latin typeface="Courier New" panose="02070309020205020404" pitchFamily="49" charset="0"/>
                <a:cs typeface="Courier New" panose="02070309020205020404" pitchFamily="49" charset="0"/>
              </a:rPr>
              <a:t>nbooks</a:t>
            </a:r>
            <a:r>
              <a:rPr lang="en-US" sz="2000" dirty="0">
                <a:solidFill>
                  <a:schemeClr val="tx1"/>
                </a:solidFill>
                <a:latin typeface="Courier New" panose="02070309020205020404" pitchFamily="49" charset="0"/>
                <a:cs typeface="Courier New" panose="02070309020205020404" pitchFamily="49" charset="0"/>
              </a:rPr>
              <a:t> + </a:t>
            </a:r>
            <a:r>
              <a:rPr lang="en-US" sz="2000" dirty="0" err="1">
                <a:solidFill>
                  <a:schemeClr val="tx1"/>
                </a:solidFill>
                <a:latin typeface="Courier New" panose="02070309020205020404" pitchFamily="49" charset="0"/>
                <a:cs typeface="Courier New" panose="02070309020205020404" pitchFamily="49" charset="0"/>
              </a:rPr>
              <a:t>ncardholders</a:t>
            </a:r>
            <a:r>
              <a:rPr lang="en-US" sz="2000" dirty="0">
                <a:solidFill>
                  <a:schemeClr val="tx1"/>
                </a:solidFill>
                <a:latin typeface="Courier New" panose="02070309020205020404" pitchFamily="49" charset="0"/>
                <a:cs typeface="Courier New" panose="02070309020205020404" pitchFamily="49" charset="0"/>
              </a:rPr>
              <a:t> + location, data=</a:t>
            </a:r>
            <a:r>
              <a:rPr lang="en-US" sz="2000" dirty="0" err="1">
                <a:solidFill>
                  <a:schemeClr val="tx1"/>
                </a:solidFill>
                <a:latin typeface="Courier New" panose="02070309020205020404" pitchFamily="49" charset="0"/>
                <a:cs typeface="Courier New" panose="02070309020205020404" pitchFamily="49" charset="0"/>
              </a:rPr>
              <a:t>libraries.data</a:t>
            </a:r>
            <a:r>
              <a:rPr lang="en-US" sz="2000" dirty="0">
                <a:solidFill>
                  <a:schemeClr val="tx1"/>
                </a:solidFill>
                <a:latin typeface="Courier New" panose="02070309020205020404" pitchFamily="49" charset="0"/>
                <a:cs typeface="Courier New" panose="02070309020205020404" pitchFamily="49" charset="0"/>
              </a:rPr>
              <a:t>, link="logit")) </a:t>
            </a:r>
          </a:p>
          <a:p>
            <a:pPr algn="l"/>
            <a:endParaRPr lang="en-US" sz="3000" i="1" dirty="0">
              <a:solidFill>
                <a:schemeClr val="tx1"/>
              </a:solidFill>
            </a:endParaRPr>
          </a:p>
          <a:p>
            <a:endParaRPr lang="en-US" sz="3000" i="1" dirty="0"/>
          </a:p>
          <a:p>
            <a:endParaRPr lang="en-US" sz="1600" i="1" dirty="0"/>
          </a:p>
          <a:p>
            <a:endParaRPr lang="en-US" sz="1600" i="1" dirty="0"/>
          </a:p>
          <a:p>
            <a:endParaRPr lang="en-US" sz="1600" i="1" dirty="0"/>
          </a:p>
          <a:p>
            <a:endParaRPr lang="en-US" sz="1600" i="1" dirty="0"/>
          </a:p>
          <a:p>
            <a:endParaRPr lang="en-US" sz="1600" i="1" dirty="0"/>
          </a:p>
          <a:p>
            <a:endParaRPr lang="en-US" sz="1600" i="1" dirty="0"/>
          </a:p>
          <a:p>
            <a:endParaRPr lang="en-US" sz="1600" i="1" dirty="0"/>
          </a:p>
          <a:p>
            <a:endParaRPr lang="en-US" sz="1700" i="1" dirty="0"/>
          </a:p>
          <a:p>
            <a:endParaRPr lang="en-US" sz="1600" dirty="0">
              <a:solidFill>
                <a:schemeClr val="bg2">
                  <a:lumMod val="75000"/>
                </a:schemeClr>
              </a:solidFill>
            </a:endParaRPr>
          </a:p>
        </p:txBody>
      </p:sp>
      <p:sp>
        <p:nvSpPr>
          <p:cNvPr id="5" name="Title 1">
            <a:extLst>
              <a:ext uri="{FF2B5EF4-FFF2-40B4-BE49-F238E27FC236}">
                <a16:creationId xmlns:a16="http://schemas.microsoft.com/office/drawing/2014/main" id="{8FDE2D6A-EB0F-4F67-8847-35AECB8A3F6B}"/>
              </a:ext>
            </a:extLst>
          </p:cNvPr>
          <p:cNvSpPr txBox="1">
            <a:spLocks/>
          </p:cNvSpPr>
          <p:nvPr/>
        </p:nvSpPr>
        <p:spPr>
          <a:xfrm>
            <a:off x="834060" y="406039"/>
            <a:ext cx="10527128" cy="804481"/>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400" dirty="0"/>
              <a:t>BETA REGRESSION: EXAMPLE (CONT.)</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70100" y="3765237"/>
            <a:ext cx="6182588" cy="1571844"/>
          </a:xfrm>
          <a:prstGeom prst="rect">
            <a:avLst/>
          </a:prstGeom>
        </p:spPr>
      </p:pic>
      <p:sp>
        <p:nvSpPr>
          <p:cNvPr id="6" name="Oval 5"/>
          <p:cNvSpPr/>
          <p:nvPr/>
        </p:nvSpPr>
        <p:spPr>
          <a:xfrm>
            <a:off x="4969290" y="3665239"/>
            <a:ext cx="1426464" cy="198729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26615" y="5400277"/>
            <a:ext cx="1686160" cy="543001"/>
          </a:xfrm>
          <a:prstGeom prst="rect">
            <a:avLst/>
          </a:prstGeom>
        </p:spPr>
      </p:pic>
      <p:pic>
        <p:nvPicPr>
          <p:cNvPr id="8" name="Picture 7">
            <a:extLst>
              <a:ext uri="{FF2B5EF4-FFF2-40B4-BE49-F238E27FC236}">
                <a16:creationId xmlns:a16="http://schemas.microsoft.com/office/drawing/2014/main" id="{8F97F141-4DCF-49E9-A20E-B99F206FC64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0800000">
            <a:off x="983914" y="1123919"/>
            <a:ext cx="10349837" cy="120423"/>
          </a:xfrm>
          <a:prstGeom prst="rect">
            <a:avLst/>
          </a:prstGeom>
        </p:spPr>
      </p:pic>
      <p:pic>
        <p:nvPicPr>
          <p:cNvPr id="9" name="Picture 8">
            <a:extLst>
              <a:ext uri="{FF2B5EF4-FFF2-40B4-BE49-F238E27FC236}">
                <a16:creationId xmlns:a16="http://schemas.microsoft.com/office/drawing/2014/main" id="{E207F3FA-B89A-4345-B0C6-45783402BD7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0800000">
            <a:off x="983914" y="6105440"/>
            <a:ext cx="9397216" cy="109339"/>
          </a:xfrm>
          <a:prstGeom prst="rect">
            <a:avLst/>
          </a:prstGeom>
        </p:spPr>
      </p:pic>
      <p:pic>
        <p:nvPicPr>
          <p:cNvPr id="10" name="Picture 9">
            <a:extLst>
              <a:ext uri="{FF2B5EF4-FFF2-40B4-BE49-F238E27FC236}">
                <a16:creationId xmlns:a16="http://schemas.microsoft.com/office/drawing/2014/main" id="{C00D071C-35DE-4875-8AE6-99FB44F0A88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10154" y="6037529"/>
            <a:ext cx="700390" cy="823031"/>
          </a:xfrm>
          <a:prstGeom prst="rect">
            <a:avLst/>
          </a:prstGeom>
        </p:spPr>
      </p:pic>
      <p:sp>
        <p:nvSpPr>
          <p:cNvPr id="11" name="Slide Number Placeholder 3">
            <a:extLst>
              <a:ext uri="{FF2B5EF4-FFF2-40B4-BE49-F238E27FC236}">
                <a16:creationId xmlns:a16="http://schemas.microsoft.com/office/drawing/2014/main" id="{C35FDAC4-7FD7-490C-8223-951948744109}"/>
              </a:ext>
            </a:extLst>
          </p:cNvPr>
          <p:cNvSpPr txBox="1">
            <a:spLocks/>
          </p:cNvSpPr>
          <p:nvPr/>
        </p:nvSpPr>
        <p:spPr>
          <a:xfrm>
            <a:off x="10807431" y="6081483"/>
            <a:ext cx="526320" cy="569779"/>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3A98EE3D-8CD1-4C3F-BD1C-C98C9596463C}" type="slidenum">
              <a:rPr lang="en-US" sz="2600" smtClean="0">
                <a:solidFill>
                  <a:schemeClr val="bg1"/>
                </a:solidFill>
              </a:rPr>
              <a:pPr algn="ctr"/>
              <a:t>71</a:t>
            </a:fld>
            <a:endParaRPr lang="en-US" sz="2600" dirty="0">
              <a:solidFill>
                <a:schemeClr val="bg1"/>
              </a:solidFill>
            </a:endParaRPr>
          </a:p>
        </p:txBody>
      </p:sp>
    </p:spTree>
    <p:extLst>
      <p:ext uri="{BB962C8B-B14F-4D97-AF65-F5344CB8AC3E}">
        <p14:creationId xmlns:p14="http://schemas.microsoft.com/office/powerpoint/2010/main" val="409215299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Subtitle 2">
                <a:extLst>
                  <a:ext uri="{FF2B5EF4-FFF2-40B4-BE49-F238E27FC236}">
                    <a16:creationId xmlns:a16="http://schemas.microsoft.com/office/drawing/2014/main" id="{937977FE-7060-4554-8802-D380BB4E77D1}"/>
                  </a:ext>
                </a:extLst>
              </p:cNvPr>
              <p:cNvSpPr>
                <a:spLocks noGrp="1"/>
              </p:cNvSpPr>
              <p:nvPr>
                <p:ph type="subTitle" idx="1"/>
              </p:nvPr>
            </p:nvSpPr>
            <p:spPr>
              <a:xfrm>
                <a:off x="690837" y="1233427"/>
                <a:ext cx="11501163" cy="4990776"/>
              </a:xfrm>
            </p:spPr>
            <p:txBody>
              <a:bodyPr>
                <a:normAutofit fontScale="92500"/>
              </a:bodyPr>
              <a:lstStyle/>
              <a:p>
                <a:pPr marL="457200" indent="-457200" algn="l">
                  <a:buClr>
                    <a:srgbClr val="7030A0"/>
                  </a:buClr>
                  <a:buFont typeface="Wingdings" panose="05000000000000000000" pitchFamily="2" charset="2"/>
                  <a:buChar char="q"/>
                </a:pPr>
                <a:r>
                  <a:rPr lang="en-US" sz="3000" dirty="0">
                    <a:solidFill>
                      <a:schemeClr val="tx1"/>
                    </a:solidFill>
                  </a:rPr>
                  <a:t>The fitted model has</a:t>
                </a:r>
              </a:p>
              <a:p>
                <a:pPr algn="l"/>
                <a:r>
                  <a:rPr lang="en-US" sz="2600" dirty="0">
                    <a:solidFill>
                      <a:schemeClr val="tx1"/>
                    </a:solidFill>
                  </a:rPr>
                  <a:t>      </a:t>
                </a:r>
                <a14:m>
                  <m:oMath xmlns:m="http://schemas.openxmlformats.org/officeDocument/2006/math">
                    <m:acc>
                      <m:accPr>
                        <m:chr m:val="̂"/>
                        <m:ctrlPr>
                          <a:rPr lang="en-US" sz="2600" i="1">
                            <a:solidFill>
                              <a:schemeClr val="tx1"/>
                            </a:solidFill>
                            <a:latin typeface="Cambria Math" panose="02040503050406030204" pitchFamily="18" charset="0"/>
                          </a:rPr>
                        </m:ctrlPr>
                      </m:accPr>
                      <m:e>
                        <m:r>
                          <a:rPr lang="en-US" sz="2600" b="0" i="1" smtClean="0">
                            <a:solidFill>
                              <a:schemeClr val="tx1"/>
                            </a:solidFill>
                            <a:latin typeface="Cambria Math"/>
                          </a:rPr>
                          <m:t>𝐸</m:t>
                        </m:r>
                      </m:e>
                    </m:acc>
                    <m:r>
                      <a:rPr lang="en-US" sz="2600" b="0" i="1" smtClean="0">
                        <a:solidFill>
                          <a:schemeClr val="tx1"/>
                        </a:solidFill>
                        <a:latin typeface="Cambria Math"/>
                        <a:ea typeface="Cambria Math"/>
                      </a:rPr>
                      <m:t>(</m:t>
                    </m:r>
                    <m:r>
                      <a:rPr lang="en-US" sz="2600" b="0" i="1" smtClean="0">
                        <a:solidFill>
                          <a:schemeClr val="tx1"/>
                        </a:solidFill>
                        <a:latin typeface="Cambria Math"/>
                        <a:ea typeface="Cambria Math"/>
                      </a:rPr>
                      <m:t>𝑝𝑟𝑜𝑝</m:t>
                    </m:r>
                    <m:r>
                      <a:rPr lang="en-US" sz="2600" b="0" i="1" smtClean="0">
                        <a:solidFill>
                          <a:schemeClr val="tx1"/>
                        </a:solidFill>
                        <a:latin typeface="Cambria Math"/>
                        <a:ea typeface="Cambria Math"/>
                      </a:rPr>
                      <m:t> </m:t>
                    </m:r>
                    <m:r>
                      <a:rPr lang="en-US" sz="2600" b="0" i="1" smtClean="0">
                        <a:solidFill>
                          <a:schemeClr val="tx1"/>
                        </a:solidFill>
                        <a:latin typeface="Cambria Math"/>
                        <a:ea typeface="Cambria Math"/>
                      </a:rPr>
                      <m:t>𝑜𝑛𝑡𝑖𝑚𝑒</m:t>
                    </m:r>
                    <m:r>
                      <a:rPr lang="en-US" sz="2600" b="0" i="1" smtClean="0">
                        <a:solidFill>
                          <a:schemeClr val="tx1"/>
                        </a:solidFill>
                        <a:latin typeface="Cambria Math"/>
                        <a:ea typeface="Cambria Math"/>
                      </a:rPr>
                      <m:t>)=</m:t>
                    </m:r>
                    <m:f>
                      <m:fPr>
                        <m:ctrlPr>
                          <a:rPr lang="en-US" sz="2600" i="1">
                            <a:solidFill>
                              <a:schemeClr val="tx1"/>
                            </a:solidFill>
                            <a:latin typeface="Cambria Math" panose="02040503050406030204" pitchFamily="18" charset="0"/>
                          </a:rPr>
                        </m:ctrlPr>
                      </m:fPr>
                      <m:num>
                        <m:func>
                          <m:funcPr>
                            <m:ctrlPr>
                              <a:rPr lang="en-US" sz="2600" b="0" i="1" smtClean="0">
                                <a:solidFill>
                                  <a:schemeClr val="tx1"/>
                                </a:solidFill>
                                <a:latin typeface="Cambria Math" panose="02040503050406030204" pitchFamily="18" charset="0"/>
                              </a:rPr>
                            </m:ctrlPr>
                          </m:funcPr>
                          <m:fName>
                            <m:r>
                              <m:rPr>
                                <m:sty m:val="p"/>
                              </m:rPr>
                              <a:rPr lang="en-US" sz="2600" b="0" i="0" smtClean="0">
                                <a:solidFill>
                                  <a:schemeClr val="tx1"/>
                                </a:solidFill>
                                <a:latin typeface="Cambria Math" panose="02040503050406030204" pitchFamily="18" charset="0"/>
                              </a:rPr>
                              <m:t>exp</m:t>
                            </m:r>
                          </m:fName>
                          <m:e>
                            <m:d>
                              <m:dPr>
                                <m:ctrlPr>
                                  <a:rPr lang="en-US" sz="2600" b="0" i="1" smtClean="0">
                                    <a:solidFill>
                                      <a:schemeClr val="tx1"/>
                                    </a:solidFill>
                                    <a:latin typeface="Cambria Math" panose="02040503050406030204" pitchFamily="18" charset="0"/>
                                  </a:rPr>
                                </m:ctrlPr>
                              </m:dPr>
                              <m:e>
                                <m:r>
                                  <a:rPr lang="en-US" sz="2600" i="1">
                                    <a:solidFill>
                                      <a:schemeClr val="tx1"/>
                                    </a:solidFill>
                                    <a:latin typeface="Cambria Math"/>
                                  </a:rPr>
                                  <m:t>−0.2058+0.0262</m:t>
                                </m:r>
                                <m:r>
                                  <a:rPr lang="en-US" sz="2600" i="1">
                                    <a:solidFill>
                                      <a:schemeClr val="tx1"/>
                                    </a:solidFill>
                                    <a:latin typeface="Cambria Math" panose="02040503050406030204" pitchFamily="18" charset="0"/>
                                    <a:ea typeface="Cambria Math" panose="02040503050406030204" pitchFamily="18" charset="0"/>
                                  </a:rPr>
                                  <m:t>∙</m:t>
                                </m:r>
                                <m:r>
                                  <a:rPr lang="en-US" sz="2600" i="1">
                                    <a:solidFill>
                                      <a:schemeClr val="tx1"/>
                                    </a:solidFill>
                                    <a:latin typeface="Cambria Math"/>
                                  </a:rPr>
                                  <m:t>𝑛𝑏𝑜𝑜𝑘𝑠</m:t>
                                </m:r>
                                <m:r>
                                  <a:rPr lang="en-US" sz="2600" i="1">
                                    <a:solidFill>
                                      <a:schemeClr val="tx1"/>
                                    </a:solidFill>
                                    <a:latin typeface="Cambria Math"/>
                                  </a:rPr>
                                  <m:t>+0.0449∙</m:t>
                                </m:r>
                                <m:r>
                                  <a:rPr lang="en-US" sz="2600" i="1">
                                    <a:solidFill>
                                      <a:schemeClr val="tx1"/>
                                    </a:solidFill>
                                    <a:latin typeface="Cambria Math"/>
                                  </a:rPr>
                                  <m:t>𝑛𝑐𝑎𝑟𝑑h𝑜𝑙𝑑𝑒𝑟𝑠</m:t>
                                </m:r>
                                <m:r>
                                  <a:rPr lang="en-US" sz="2600" i="1">
                                    <a:solidFill>
                                      <a:schemeClr val="tx1"/>
                                    </a:solidFill>
                                    <a:latin typeface="Cambria Math"/>
                                  </a:rPr>
                                  <m:t>+0.5236∙</m:t>
                                </m:r>
                                <m:r>
                                  <a:rPr lang="en-US" sz="2600" i="1">
                                    <a:solidFill>
                                      <a:schemeClr val="tx1"/>
                                    </a:solidFill>
                                    <a:latin typeface="Cambria Math"/>
                                  </a:rPr>
                                  <m:t>𝑢𝑟𝑏𝑎𝑛</m:t>
                                </m:r>
                              </m:e>
                            </m:d>
                          </m:e>
                        </m:func>
                      </m:num>
                      <m:den>
                        <m:r>
                          <a:rPr lang="en-US" sz="2600" i="1">
                            <a:solidFill>
                              <a:schemeClr val="tx1"/>
                            </a:solidFill>
                            <a:latin typeface="Cambria Math"/>
                          </a:rPr>
                          <m:t>1+</m:t>
                        </m:r>
                        <m:func>
                          <m:funcPr>
                            <m:ctrlPr>
                              <a:rPr lang="en-US" sz="2600" i="1">
                                <a:solidFill>
                                  <a:schemeClr val="tx1"/>
                                </a:solidFill>
                                <a:latin typeface="Cambria Math" panose="02040503050406030204" pitchFamily="18" charset="0"/>
                              </a:rPr>
                            </m:ctrlPr>
                          </m:funcPr>
                          <m:fName>
                            <m:r>
                              <m:rPr>
                                <m:sty m:val="p"/>
                              </m:rPr>
                              <a:rPr lang="en-US" sz="2600">
                                <a:solidFill>
                                  <a:schemeClr val="tx1"/>
                                </a:solidFill>
                                <a:latin typeface="Cambria Math" panose="02040503050406030204" pitchFamily="18" charset="0"/>
                              </a:rPr>
                              <m:t>exp</m:t>
                            </m:r>
                          </m:fName>
                          <m:e>
                            <m:d>
                              <m:dPr>
                                <m:ctrlPr>
                                  <a:rPr lang="en-US" sz="2600" i="1">
                                    <a:solidFill>
                                      <a:schemeClr val="tx1"/>
                                    </a:solidFill>
                                    <a:latin typeface="Cambria Math" panose="02040503050406030204" pitchFamily="18" charset="0"/>
                                  </a:rPr>
                                </m:ctrlPr>
                              </m:dPr>
                              <m:e>
                                <m:r>
                                  <a:rPr lang="en-US" sz="2600" i="1">
                                    <a:solidFill>
                                      <a:schemeClr val="tx1"/>
                                    </a:solidFill>
                                    <a:latin typeface="Cambria Math"/>
                                  </a:rPr>
                                  <m:t>−0.2058+0.0262</m:t>
                                </m:r>
                                <m:r>
                                  <a:rPr lang="en-US" sz="2600" i="1">
                                    <a:solidFill>
                                      <a:schemeClr val="tx1"/>
                                    </a:solidFill>
                                    <a:latin typeface="Cambria Math" panose="02040503050406030204" pitchFamily="18" charset="0"/>
                                    <a:ea typeface="Cambria Math" panose="02040503050406030204" pitchFamily="18" charset="0"/>
                                  </a:rPr>
                                  <m:t>∙</m:t>
                                </m:r>
                                <m:r>
                                  <a:rPr lang="en-US" sz="2600" i="1">
                                    <a:solidFill>
                                      <a:schemeClr val="tx1"/>
                                    </a:solidFill>
                                    <a:latin typeface="Cambria Math"/>
                                  </a:rPr>
                                  <m:t>𝑛𝑏𝑜𝑜𝑘𝑠</m:t>
                                </m:r>
                                <m:r>
                                  <a:rPr lang="en-US" sz="2600" i="1">
                                    <a:solidFill>
                                      <a:schemeClr val="tx1"/>
                                    </a:solidFill>
                                    <a:latin typeface="Cambria Math"/>
                                  </a:rPr>
                                  <m:t>+0.0449∙</m:t>
                                </m:r>
                                <m:r>
                                  <a:rPr lang="en-US" sz="2600" i="1">
                                    <a:solidFill>
                                      <a:schemeClr val="tx1"/>
                                    </a:solidFill>
                                    <a:latin typeface="Cambria Math"/>
                                  </a:rPr>
                                  <m:t>𝑛𝑐𝑎𝑟𝑑h𝑜𝑙𝑑𝑒𝑟𝑠</m:t>
                                </m:r>
                                <m:r>
                                  <a:rPr lang="en-US" sz="2600" i="1">
                                    <a:solidFill>
                                      <a:schemeClr val="tx1"/>
                                    </a:solidFill>
                                    <a:latin typeface="Cambria Math"/>
                                  </a:rPr>
                                  <m:t>+0.5236∙</m:t>
                                </m:r>
                                <m:r>
                                  <a:rPr lang="en-US" sz="2600" i="1">
                                    <a:solidFill>
                                      <a:schemeClr val="tx1"/>
                                    </a:solidFill>
                                    <a:latin typeface="Cambria Math"/>
                                  </a:rPr>
                                  <m:t>𝑢𝑟𝑏𝑎𝑛</m:t>
                                </m:r>
                              </m:e>
                            </m:d>
                          </m:e>
                        </m:func>
                      </m:den>
                    </m:f>
                  </m:oMath>
                </a14:m>
                <a:r>
                  <a:rPr lang="en-US" sz="2600" dirty="0">
                    <a:solidFill>
                      <a:schemeClr val="tx1"/>
                    </a:solidFill>
                  </a:rPr>
                  <a:t>,</a:t>
                </a:r>
                <a:endParaRPr lang="en-US" sz="2800" dirty="0">
                  <a:solidFill>
                    <a:schemeClr val="tx1"/>
                  </a:solidFill>
                </a:endParaRPr>
              </a:p>
              <a:p>
                <a:pPr algn="l"/>
                <a:r>
                  <a:rPr lang="en-US" sz="2800" dirty="0">
                    <a:solidFill>
                      <a:schemeClr val="tx1"/>
                    </a:solidFill>
                  </a:rPr>
                  <a:t>    and </a:t>
                </a:r>
                <a14:m>
                  <m:oMath xmlns:m="http://schemas.openxmlformats.org/officeDocument/2006/math">
                    <m:acc>
                      <m:accPr>
                        <m:chr m:val="̂"/>
                        <m:ctrlPr>
                          <a:rPr lang="en-US" sz="2800" i="1">
                            <a:solidFill>
                              <a:schemeClr val="tx1"/>
                            </a:solidFill>
                            <a:latin typeface="Cambria Math" panose="02040503050406030204" pitchFamily="18" charset="0"/>
                            <a:ea typeface="Cambria Math"/>
                          </a:rPr>
                        </m:ctrlPr>
                      </m:accPr>
                      <m:e>
                        <m:r>
                          <a:rPr lang="en-US" sz="2800" i="1">
                            <a:solidFill>
                              <a:schemeClr val="tx1"/>
                            </a:solidFill>
                            <a:latin typeface="Cambria Math"/>
                            <a:ea typeface="Cambria Math"/>
                          </a:rPr>
                          <m:t>𝜙</m:t>
                        </m:r>
                      </m:e>
                    </m:acc>
                    <m:r>
                      <a:rPr lang="en-US" sz="2800" b="0" i="1" smtClean="0">
                        <a:solidFill>
                          <a:schemeClr val="tx1"/>
                        </a:solidFill>
                        <a:latin typeface="Cambria Math"/>
                        <a:ea typeface="Cambria Math"/>
                      </a:rPr>
                      <m:t>=</m:t>
                    </m:r>
                  </m:oMath>
                </a14:m>
                <a:r>
                  <a:rPr lang="en-US" sz="2800" dirty="0">
                    <a:solidFill>
                      <a:schemeClr val="tx1"/>
                    </a:solidFill>
                  </a:rPr>
                  <a:t>20.648.</a:t>
                </a:r>
              </a:p>
              <a:p>
                <a:pPr algn="l"/>
                <a:endParaRPr lang="en-US" sz="1300" dirty="0">
                  <a:solidFill>
                    <a:schemeClr val="tx1"/>
                  </a:solidFill>
                </a:endParaRPr>
              </a:p>
              <a:p>
                <a:pPr marL="457200" indent="-457200" algn="l">
                  <a:buClr>
                    <a:srgbClr val="7030A0"/>
                  </a:buClr>
                  <a:buFont typeface="Wingdings" panose="05000000000000000000" pitchFamily="2" charset="2"/>
                  <a:buChar char="q"/>
                </a:pPr>
                <a:r>
                  <a:rPr lang="en-US" sz="2800" dirty="0">
                    <a:solidFill>
                      <a:schemeClr val="tx1"/>
                    </a:solidFill>
                  </a:rPr>
                  <a:t>Interpretation of the estimated regression coefficients. For example, </a:t>
                </a:r>
              </a:p>
              <a:p>
                <a:pPr algn="l"/>
                <a:r>
                  <a:rPr lang="en-US" sz="2800" dirty="0">
                    <a:solidFill>
                      <a:schemeClr val="tx1"/>
                    </a:solidFill>
                  </a:rPr>
                  <a:t>   </a:t>
                </a:r>
                <a:r>
                  <a:rPr lang="en-US" sz="2800" dirty="0">
                    <a:solidFill>
                      <a:schemeClr val="tx1"/>
                    </a:solidFill>
                    <a:latin typeface="Segoe UI"/>
                    <a:ea typeface="Segoe UI"/>
                    <a:cs typeface="Segoe UI"/>
                  </a:rPr>
                  <a:t>●  </a:t>
                </a:r>
                <a:r>
                  <a:rPr lang="en-US" sz="2600" dirty="0">
                    <a:solidFill>
                      <a:schemeClr val="tx1"/>
                    </a:solidFill>
                  </a:rPr>
                  <a:t>As the number of books increases by one thousand, the estimated ratio of the </a:t>
                </a:r>
              </a:p>
              <a:p>
                <a:pPr algn="l"/>
                <a:r>
                  <a:rPr lang="en-US" sz="2600" dirty="0">
                    <a:solidFill>
                      <a:schemeClr val="tx1"/>
                    </a:solidFill>
                  </a:rPr>
                  <a:t>         mean proportion of books returned on-time and the mean proportion of books </a:t>
                </a:r>
              </a:p>
              <a:p>
                <a:pPr algn="l"/>
                <a:r>
                  <a:rPr lang="en-US" sz="2600" dirty="0">
                    <a:solidFill>
                      <a:schemeClr val="tx1"/>
                    </a:solidFill>
                  </a:rPr>
                  <a:t>         not returned on-time increases by </a:t>
                </a:r>
                <a14:m>
                  <m:oMath xmlns:m="http://schemas.openxmlformats.org/officeDocument/2006/math">
                    <m:d>
                      <m:dPr>
                        <m:ctrlPr>
                          <a:rPr lang="en-US" sz="2600" b="0" i="1" smtClean="0">
                            <a:solidFill>
                              <a:schemeClr val="tx1"/>
                            </a:solidFill>
                            <a:latin typeface="Cambria Math" panose="02040503050406030204" pitchFamily="18" charset="0"/>
                          </a:rPr>
                        </m:ctrlPr>
                      </m:dPr>
                      <m:e>
                        <m:func>
                          <m:funcPr>
                            <m:ctrlPr>
                              <a:rPr lang="en-US" sz="2600" b="0" i="1" smtClean="0">
                                <a:solidFill>
                                  <a:schemeClr val="tx1"/>
                                </a:solidFill>
                                <a:latin typeface="Cambria Math" panose="02040503050406030204" pitchFamily="18" charset="0"/>
                              </a:rPr>
                            </m:ctrlPr>
                          </m:funcPr>
                          <m:fName>
                            <m:r>
                              <m:rPr>
                                <m:sty m:val="p"/>
                              </m:rPr>
                              <a:rPr lang="en-US" sz="2600" b="0" i="0" smtClean="0">
                                <a:solidFill>
                                  <a:schemeClr val="tx1"/>
                                </a:solidFill>
                                <a:latin typeface="Cambria Math"/>
                              </a:rPr>
                              <m:t>exp</m:t>
                            </m:r>
                          </m:fName>
                          <m:e>
                            <m:d>
                              <m:dPr>
                                <m:ctrlPr>
                                  <a:rPr lang="en-US" sz="2600" b="0" i="1" smtClean="0">
                                    <a:solidFill>
                                      <a:schemeClr val="tx1"/>
                                    </a:solidFill>
                                    <a:latin typeface="Cambria Math" panose="02040503050406030204" pitchFamily="18" charset="0"/>
                                  </a:rPr>
                                </m:ctrlPr>
                              </m:dPr>
                              <m:e>
                                <m:r>
                                  <a:rPr lang="en-US" sz="2600" b="0" i="1" smtClean="0">
                                    <a:solidFill>
                                      <a:schemeClr val="tx1"/>
                                    </a:solidFill>
                                    <a:latin typeface="Cambria Math" panose="02040503050406030204" pitchFamily="18" charset="0"/>
                                  </a:rPr>
                                  <m:t>0.0262</m:t>
                                </m:r>
                              </m:e>
                            </m:d>
                          </m:e>
                        </m:func>
                        <m:r>
                          <a:rPr lang="en-US" sz="2600" b="0" i="1" smtClean="0">
                            <a:solidFill>
                              <a:schemeClr val="tx1"/>
                            </a:solidFill>
                            <a:latin typeface="Cambria Math"/>
                          </a:rPr>
                          <m:t>−1</m:t>
                        </m:r>
                      </m:e>
                    </m:d>
                    <m:r>
                      <a:rPr lang="el-GR" sz="2600" i="1">
                        <a:solidFill>
                          <a:schemeClr val="tx1"/>
                        </a:solidFill>
                        <a:latin typeface="Cambria Math"/>
                        <a:ea typeface="Cambria Math"/>
                      </a:rPr>
                      <m:t>∙</m:t>
                    </m:r>
                    <m:r>
                      <a:rPr lang="en-US" sz="2600" b="0" i="1" smtClean="0">
                        <a:solidFill>
                          <a:schemeClr val="tx1"/>
                        </a:solidFill>
                        <a:latin typeface="Cambria Math"/>
                        <a:ea typeface="Cambria Math"/>
                      </a:rPr>
                      <m:t>100%=2.64%. </m:t>
                    </m:r>
                  </m:oMath>
                </a14:m>
                <a:endParaRPr lang="en-US" sz="2600" b="0" dirty="0">
                  <a:solidFill>
                    <a:schemeClr val="tx1"/>
                  </a:solidFill>
                  <a:ea typeface="Cambria Math"/>
                </a:endParaRPr>
              </a:p>
              <a:p>
                <a:pPr algn="l"/>
                <a:r>
                  <a:rPr lang="en-US" sz="2800" dirty="0">
                    <a:solidFill>
                      <a:schemeClr val="tx1"/>
                    </a:solidFill>
                    <a:latin typeface="Segoe UI"/>
                    <a:ea typeface="Segoe UI"/>
                    <a:cs typeface="Segoe UI"/>
                  </a:rPr>
                  <a:t>   ● </a:t>
                </a:r>
                <a:r>
                  <a:rPr lang="en-US" sz="2800" dirty="0">
                    <a:solidFill>
                      <a:schemeClr val="tx1"/>
                    </a:solidFill>
                  </a:rPr>
                  <a:t>This ratio for urban libraries is </a:t>
                </a:r>
                <a14:m>
                  <m:oMath xmlns:m="http://schemas.openxmlformats.org/officeDocument/2006/math">
                    <m:func>
                      <m:funcPr>
                        <m:ctrlPr>
                          <a:rPr lang="en-US" sz="2800" b="0" i="1" dirty="0" smtClean="0">
                            <a:solidFill>
                              <a:schemeClr val="tx1"/>
                            </a:solidFill>
                            <a:latin typeface="Cambria Math" panose="02040503050406030204" pitchFamily="18" charset="0"/>
                          </a:rPr>
                        </m:ctrlPr>
                      </m:funcPr>
                      <m:fName>
                        <m:r>
                          <m:rPr>
                            <m:sty m:val="p"/>
                          </m:rPr>
                          <a:rPr lang="en-US" sz="2800" b="0" i="0" dirty="0" smtClean="0">
                            <a:solidFill>
                              <a:schemeClr val="tx1"/>
                            </a:solidFill>
                            <a:latin typeface="Cambria Math" panose="02040503050406030204" pitchFamily="18" charset="0"/>
                          </a:rPr>
                          <m:t>exp</m:t>
                        </m:r>
                      </m:fName>
                      <m:e>
                        <m:d>
                          <m:dPr>
                            <m:ctrlPr>
                              <a:rPr lang="en-US" sz="2800" b="0" i="1" dirty="0" smtClean="0">
                                <a:solidFill>
                                  <a:schemeClr val="tx1"/>
                                </a:solidFill>
                                <a:latin typeface="Cambria Math" panose="02040503050406030204" pitchFamily="18" charset="0"/>
                              </a:rPr>
                            </m:ctrlPr>
                          </m:dPr>
                          <m:e>
                            <m:r>
                              <a:rPr lang="en-US" sz="2800" b="0" i="1" dirty="0" smtClean="0">
                                <a:solidFill>
                                  <a:schemeClr val="tx1"/>
                                </a:solidFill>
                                <a:latin typeface="Cambria Math" panose="02040503050406030204" pitchFamily="18" charset="0"/>
                              </a:rPr>
                              <m:t>0.5236</m:t>
                            </m:r>
                          </m:e>
                        </m:d>
                      </m:e>
                    </m:func>
                    <m:r>
                      <a:rPr lang="en-US" sz="2800" b="0" i="1" dirty="0" smtClean="0">
                        <a:solidFill>
                          <a:schemeClr val="tx1"/>
                        </a:solidFill>
                        <a:latin typeface="Cambria Math"/>
                        <a:ea typeface="Cambria Math"/>
                      </a:rPr>
                      <m:t>∙100%=168.81%</m:t>
                    </m:r>
                  </m:oMath>
                </a14:m>
                <a:r>
                  <a:rPr lang="en-US" sz="2800" dirty="0">
                    <a:solidFill>
                      <a:schemeClr val="tx1"/>
                    </a:solidFill>
                  </a:rPr>
                  <a:t> of that for </a:t>
                </a:r>
              </a:p>
              <a:p>
                <a:pPr algn="l"/>
                <a:r>
                  <a:rPr lang="en-US" sz="2800" dirty="0">
                    <a:solidFill>
                      <a:schemeClr val="tx1"/>
                    </a:solidFill>
                  </a:rPr>
                  <a:t>        rural libraries.</a:t>
                </a:r>
              </a:p>
              <a:p>
                <a:pPr algn="l"/>
                <a:endParaRPr lang="en-US" sz="2600" dirty="0">
                  <a:solidFill>
                    <a:schemeClr val="tx1"/>
                  </a:solidFill>
                </a:endParaRPr>
              </a:p>
              <a:p>
                <a:pPr algn="l"/>
                <a:endParaRPr lang="en-US" sz="3000" i="1" dirty="0">
                  <a:solidFill>
                    <a:schemeClr val="tx1"/>
                  </a:solidFill>
                </a:endParaRPr>
              </a:p>
              <a:p>
                <a:pPr algn="l"/>
                <a:endParaRPr lang="en-US" sz="3000" i="1" dirty="0"/>
              </a:p>
              <a:p>
                <a:endParaRPr lang="en-US" sz="1600" i="1" dirty="0"/>
              </a:p>
              <a:p>
                <a:endParaRPr lang="en-US" sz="1600" i="1" dirty="0"/>
              </a:p>
              <a:p>
                <a:endParaRPr lang="en-US" sz="1600" i="1" dirty="0"/>
              </a:p>
              <a:p>
                <a:endParaRPr lang="en-US" sz="1600" i="1" dirty="0"/>
              </a:p>
              <a:p>
                <a:endParaRPr lang="en-US" sz="1600" i="1" dirty="0"/>
              </a:p>
              <a:p>
                <a:endParaRPr lang="en-US" sz="1600" i="1" dirty="0"/>
              </a:p>
              <a:p>
                <a:endParaRPr lang="en-US" sz="1600" i="1" dirty="0"/>
              </a:p>
              <a:p>
                <a:endParaRPr lang="en-US" sz="1700" i="1" dirty="0"/>
              </a:p>
              <a:p>
                <a:endParaRPr lang="en-US" sz="1600" dirty="0">
                  <a:solidFill>
                    <a:schemeClr val="bg2">
                      <a:lumMod val="75000"/>
                    </a:schemeClr>
                  </a:solidFill>
                </a:endParaRPr>
              </a:p>
            </p:txBody>
          </p:sp>
        </mc:Choice>
        <mc:Fallback xmlns="">
          <p:sp>
            <p:nvSpPr>
              <p:cNvPr id="3" name="Subtitle 2">
                <a:extLst>
                  <a:ext uri="{FF2B5EF4-FFF2-40B4-BE49-F238E27FC236}">
                    <a16:creationId xmlns:a16="http://schemas.microsoft.com/office/drawing/2014/main" id="{937977FE-7060-4554-8802-D380BB4E77D1}"/>
                  </a:ext>
                </a:extLst>
              </p:cNvPr>
              <p:cNvSpPr>
                <a:spLocks noGrp="1" noRot="1" noChangeAspect="1" noMove="1" noResize="1" noEditPoints="1" noAdjustHandles="1" noChangeArrowheads="1" noChangeShapeType="1" noTextEdit="1"/>
              </p:cNvSpPr>
              <p:nvPr>
                <p:ph type="subTitle" idx="1"/>
              </p:nvPr>
            </p:nvSpPr>
            <p:spPr>
              <a:xfrm>
                <a:off x="690837" y="1233427"/>
                <a:ext cx="11501163" cy="4990776"/>
              </a:xfrm>
              <a:blipFill>
                <a:blip r:embed="rId2"/>
                <a:stretch>
                  <a:fillRect l="-901" t="-1099"/>
                </a:stretch>
              </a:blipFill>
            </p:spPr>
            <p:txBody>
              <a:bodyPr/>
              <a:lstStyle/>
              <a:p>
                <a:r>
                  <a:rPr lang="en-US">
                    <a:noFill/>
                  </a:rPr>
                  <a:t> </a:t>
                </a:r>
              </a:p>
            </p:txBody>
          </p:sp>
        </mc:Fallback>
      </mc:AlternateContent>
      <p:sp>
        <p:nvSpPr>
          <p:cNvPr id="5" name="Title 1">
            <a:extLst>
              <a:ext uri="{FF2B5EF4-FFF2-40B4-BE49-F238E27FC236}">
                <a16:creationId xmlns:a16="http://schemas.microsoft.com/office/drawing/2014/main" id="{8FDE2D6A-EB0F-4F67-8847-35AECB8A3F6B}"/>
              </a:ext>
            </a:extLst>
          </p:cNvPr>
          <p:cNvSpPr txBox="1">
            <a:spLocks/>
          </p:cNvSpPr>
          <p:nvPr/>
        </p:nvSpPr>
        <p:spPr>
          <a:xfrm>
            <a:off x="834060" y="406039"/>
            <a:ext cx="10527128" cy="804481"/>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400" dirty="0"/>
              <a:t>BETA REGRESSION: EXAMPLE (CONT.)</a:t>
            </a:r>
          </a:p>
        </p:txBody>
      </p:sp>
      <p:pic>
        <p:nvPicPr>
          <p:cNvPr id="4" name="Picture 3">
            <a:extLst>
              <a:ext uri="{FF2B5EF4-FFF2-40B4-BE49-F238E27FC236}">
                <a16:creationId xmlns:a16="http://schemas.microsoft.com/office/drawing/2014/main" id="{7E5BD724-EB56-4F5D-B1CD-05C3A10DA2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983914" y="1123919"/>
            <a:ext cx="10349837" cy="120423"/>
          </a:xfrm>
          <a:prstGeom prst="rect">
            <a:avLst/>
          </a:prstGeom>
        </p:spPr>
      </p:pic>
      <p:pic>
        <p:nvPicPr>
          <p:cNvPr id="6" name="Picture 5">
            <a:extLst>
              <a:ext uri="{FF2B5EF4-FFF2-40B4-BE49-F238E27FC236}">
                <a16:creationId xmlns:a16="http://schemas.microsoft.com/office/drawing/2014/main" id="{7A798D3D-62DA-4A3E-8531-7E170E6C17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3915" y="6236038"/>
            <a:ext cx="9332670" cy="108588"/>
          </a:xfrm>
          <a:prstGeom prst="rect">
            <a:avLst/>
          </a:prstGeom>
        </p:spPr>
      </p:pic>
      <p:pic>
        <p:nvPicPr>
          <p:cNvPr id="7" name="Picture 6">
            <a:extLst>
              <a:ext uri="{FF2B5EF4-FFF2-40B4-BE49-F238E27FC236}">
                <a16:creationId xmlns:a16="http://schemas.microsoft.com/office/drawing/2014/main" id="{CD27B12B-B90A-4BED-BCB5-48396CF7578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10154" y="6037529"/>
            <a:ext cx="700390" cy="823031"/>
          </a:xfrm>
          <a:prstGeom prst="rect">
            <a:avLst/>
          </a:prstGeom>
        </p:spPr>
      </p:pic>
      <p:sp>
        <p:nvSpPr>
          <p:cNvPr id="8" name="Slide Number Placeholder 3">
            <a:extLst>
              <a:ext uri="{FF2B5EF4-FFF2-40B4-BE49-F238E27FC236}">
                <a16:creationId xmlns:a16="http://schemas.microsoft.com/office/drawing/2014/main" id="{23769130-1887-46A3-B4BC-B350B6998031}"/>
              </a:ext>
            </a:extLst>
          </p:cNvPr>
          <p:cNvSpPr txBox="1">
            <a:spLocks/>
          </p:cNvSpPr>
          <p:nvPr/>
        </p:nvSpPr>
        <p:spPr>
          <a:xfrm>
            <a:off x="10807431" y="6081483"/>
            <a:ext cx="526320" cy="569779"/>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3A98EE3D-8CD1-4C3F-BD1C-C98C9596463C}" type="slidenum">
              <a:rPr lang="en-US" sz="2600" smtClean="0">
                <a:solidFill>
                  <a:schemeClr val="bg1"/>
                </a:solidFill>
              </a:rPr>
              <a:pPr algn="ctr"/>
              <a:t>72</a:t>
            </a:fld>
            <a:endParaRPr lang="en-US" sz="2600" dirty="0">
              <a:solidFill>
                <a:schemeClr val="bg1"/>
              </a:solidFill>
            </a:endParaRPr>
          </a:p>
        </p:txBody>
      </p:sp>
    </p:spTree>
    <p:extLst>
      <p:ext uri="{BB962C8B-B14F-4D97-AF65-F5344CB8AC3E}">
        <p14:creationId xmlns:p14="http://schemas.microsoft.com/office/powerpoint/2010/main" val="103623507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Subtitle 2">
                <a:extLst>
                  <a:ext uri="{FF2B5EF4-FFF2-40B4-BE49-F238E27FC236}">
                    <a16:creationId xmlns:a16="http://schemas.microsoft.com/office/drawing/2014/main" id="{937977FE-7060-4554-8802-D380BB4E77D1}"/>
                  </a:ext>
                </a:extLst>
              </p:cNvPr>
              <p:cNvSpPr>
                <a:spLocks noGrp="1"/>
              </p:cNvSpPr>
              <p:nvPr>
                <p:ph type="subTitle" idx="1"/>
              </p:nvPr>
            </p:nvSpPr>
            <p:spPr>
              <a:xfrm>
                <a:off x="781456" y="1160439"/>
                <a:ext cx="11501163" cy="5291522"/>
              </a:xfrm>
            </p:spPr>
            <p:txBody>
              <a:bodyPr>
                <a:normAutofit/>
              </a:bodyPr>
              <a:lstStyle/>
              <a:p>
                <a:pPr algn="l"/>
                <a:endParaRPr lang="en-US" sz="1300" dirty="0">
                  <a:solidFill>
                    <a:schemeClr val="tx1"/>
                  </a:solidFill>
                </a:endParaRPr>
              </a:p>
              <a:p>
                <a:pPr marL="457200" indent="-457200" algn="l">
                  <a:buClr>
                    <a:srgbClr val="7030A0"/>
                  </a:buClr>
                  <a:buFont typeface="Wingdings" panose="05000000000000000000" pitchFamily="2" charset="2"/>
                  <a:buChar char="q"/>
                </a:pPr>
                <a:r>
                  <a:rPr lang="en-US" sz="2800" dirty="0">
                    <a:solidFill>
                      <a:schemeClr val="tx1"/>
                    </a:solidFill>
                  </a:rPr>
                  <a:t>Suppose we would like to predict the proportion of books that are returned on </a:t>
                </a:r>
              </a:p>
              <a:p>
                <a:pPr algn="l"/>
                <a:r>
                  <a:rPr lang="en-US" sz="2800" dirty="0">
                    <a:solidFill>
                      <a:schemeClr val="tx1"/>
                    </a:solidFill>
                  </a:rPr>
                  <a:t>      time for a library in a rural area with 15,000 books and 2,500 card holders.</a:t>
                </a:r>
              </a:p>
              <a:p>
                <a:pPr algn="l"/>
                <a:r>
                  <a:rPr lang="en-US" sz="2800" dirty="0">
                    <a:solidFill>
                      <a:schemeClr val="tx1"/>
                    </a:solidFill>
                  </a:rPr>
                  <a:t>      We calculate</a:t>
                </a:r>
              </a:p>
              <a:p>
                <a:pPr algn="l"/>
                <a:r>
                  <a:rPr lang="en-US" sz="2600" dirty="0">
                    <a:solidFill>
                      <a:schemeClr val="tx1"/>
                    </a:solidFill>
                    <a:ea typeface="Cambria Math"/>
                  </a:rPr>
                  <a:t>        </a:t>
                </a:r>
                <a14:m>
                  <m:oMath xmlns:m="http://schemas.openxmlformats.org/officeDocument/2006/math">
                    <m:sSup>
                      <m:sSupPr>
                        <m:ctrlPr>
                          <a:rPr lang="en-US" sz="2600" i="1" smtClean="0">
                            <a:solidFill>
                              <a:schemeClr val="tx1"/>
                            </a:solidFill>
                            <a:latin typeface="Cambria Math" panose="02040503050406030204" pitchFamily="18" charset="0"/>
                            <a:ea typeface="Cambria Math"/>
                          </a:rPr>
                        </m:ctrlPr>
                      </m:sSupPr>
                      <m:e>
                        <m:r>
                          <a:rPr lang="en-US" sz="2600" i="1">
                            <a:solidFill>
                              <a:schemeClr val="tx1"/>
                            </a:solidFill>
                            <a:latin typeface="Cambria Math"/>
                            <a:ea typeface="Cambria Math"/>
                          </a:rPr>
                          <m:t>𝑝𝑟𝑜𝑝</m:t>
                        </m:r>
                        <m:r>
                          <a:rPr lang="en-US" sz="2600" i="1">
                            <a:solidFill>
                              <a:schemeClr val="tx1"/>
                            </a:solidFill>
                            <a:latin typeface="Cambria Math"/>
                            <a:ea typeface="Cambria Math"/>
                          </a:rPr>
                          <m:t> </m:t>
                        </m:r>
                        <m:r>
                          <a:rPr lang="en-US" sz="2600" i="1">
                            <a:solidFill>
                              <a:schemeClr val="tx1"/>
                            </a:solidFill>
                            <a:latin typeface="Cambria Math"/>
                            <a:ea typeface="Cambria Math"/>
                          </a:rPr>
                          <m:t>𝑜𝑛𝑡𝑖𝑚𝑒</m:t>
                        </m:r>
                      </m:e>
                      <m:sup>
                        <m:r>
                          <a:rPr lang="en-US" sz="2600" b="0" i="1" smtClean="0">
                            <a:solidFill>
                              <a:schemeClr val="tx1"/>
                            </a:solidFill>
                            <a:latin typeface="Cambria Math"/>
                            <a:ea typeface="Cambria Math"/>
                          </a:rPr>
                          <m:t>0</m:t>
                        </m:r>
                      </m:sup>
                    </m:sSup>
                    <m:r>
                      <a:rPr lang="en-US" sz="2600" i="1">
                        <a:solidFill>
                          <a:schemeClr val="tx1"/>
                        </a:solidFill>
                        <a:latin typeface="Cambria Math"/>
                        <a:ea typeface="Cambria Math"/>
                      </a:rPr>
                      <m:t>=</m:t>
                    </m:r>
                    <m:f>
                      <m:fPr>
                        <m:ctrlPr>
                          <a:rPr lang="en-US" sz="2600" i="1">
                            <a:solidFill>
                              <a:schemeClr val="tx1"/>
                            </a:solidFill>
                            <a:latin typeface="Cambria Math" panose="02040503050406030204" pitchFamily="18" charset="0"/>
                          </a:rPr>
                        </m:ctrlPr>
                      </m:fPr>
                      <m:num>
                        <m:func>
                          <m:funcPr>
                            <m:ctrlPr>
                              <a:rPr lang="en-US" sz="2600" b="0" i="1" smtClean="0">
                                <a:solidFill>
                                  <a:schemeClr val="tx1"/>
                                </a:solidFill>
                                <a:latin typeface="Cambria Math" panose="02040503050406030204" pitchFamily="18" charset="0"/>
                              </a:rPr>
                            </m:ctrlPr>
                          </m:funcPr>
                          <m:fName>
                            <m:r>
                              <m:rPr>
                                <m:sty m:val="p"/>
                              </m:rPr>
                              <a:rPr lang="en-US" sz="2600" b="0" i="0" smtClean="0">
                                <a:solidFill>
                                  <a:schemeClr val="tx1"/>
                                </a:solidFill>
                                <a:latin typeface="Cambria Math" panose="02040503050406030204" pitchFamily="18" charset="0"/>
                              </a:rPr>
                              <m:t>exp</m:t>
                            </m:r>
                          </m:fName>
                          <m:e>
                            <m:d>
                              <m:dPr>
                                <m:ctrlPr>
                                  <a:rPr lang="en-US" sz="2600" b="0" i="1" smtClean="0">
                                    <a:solidFill>
                                      <a:schemeClr val="tx1"/>
                                    </a:solidFill>
                                    <a:latin typeface="Cambria Math" panose="02040503050406030204" pitchFamily="18" charset="0"/>
                                  </a:rPr>
                                </m:ctrlPr>
                              </m:dPr>
                              <m:e>
                                <m:r>
                                  <a:rPr lang="en-US" sz="2600" i="1">
                                    <a:solidFill>
                                      <a:schemeClr val="tx1"/>
                                    </a:solidFill>
                                    <a:latin typeface="Cambria Math"/>
                                  </a:rPr>
                                  <m:t>−0.2058+0.0262</m:t>
                                </m:r>
                                <m:r>
                                  <a:rPr lang="en-US" sz="2600" i="1">
                                    <a:solidFill>
                                      <a:schemeClr val="tx1"/>
                                    </a:solidFill>
                                    <a:latin typeface="Cambria Math" panose="02040503050406030204" pitchFamily="18" charset="0"/>
                                    <a:ea typeface="Cambria Math" panose="02040503050406030204" pitchFamily="18" charset="0"/>
                                  </a:rPr>
                                  <m:t>∙</m:t>
                                </m:r>
                                <m:r>
                                  <a:rPr lang="en-US" sz="2600" i="1">
                                    <a:solidFill>
                                      <a:schemeClr val="tx1"/>
                                    </a:solidFill>
                                    <a:latin typeface="Cambria Math"/>
                                  </a:rPr>
                                  <m:t>15+0.0449</m:t>
                                </m:r>
                                <m:r>
                                  <a:rPr lang="en-US" sz="2600" i="1">
                                    <a:solidFill>
                                      <a:schemeClr val="tx1"/>
                                    </a:solidFill>
                                    <a:latin typeface="Cambria Math" panose="02040503050406030204" pitchFamily="18" charset="0"/>
                                    <a:ea typeface="Cambria Math" panose="02040503050406030204" pitchFamily="18" charset="0"/>
                                  </a:rPr>
                                  <m:t>∙</m:t>
                                </m:r>
                                <m:r>
                                  <a:rPr lang="en-US" sz="2600" i="1">
                                    <a:solidFill>
                                      <a:schemeClr val="tx1"/>
                                    </a:solidFill>
                                    <a:latin typeface="Cambria Math"/>
                                  </a:rPr>
                                  <m:t>2.5</m:t>
                                </m:r>
                              </m:e>
                            </m:d>
                          </m:e>
                        </m:func>
                      </m:num>
                      <m:den>
                        <m:r>
                          <a:rPr lang="en-US" sz="2600" i="1">
                            <a:solidFill>
                              <a:schemeClr val="tx1"/>
                            </a:solidFill>
                            <a:latin typeface="Cambria Math"/>
                          </a:rPr>
                          <m:t>1+</m:t>
                        </m:r>
                        <m:func>
                          <m:funcPr>
                            <m:ctrlPr>
                              <a:rPr lang="en-US" sz="2600" i="1">
                                <a:solidFill>
                                  <a:schemeClr val="tx1"/>
                                </a:solidFill>
                                <a:latin typeface="Cambria Math" panose="02040503050406030204" pitchFamily="18" charset="0"/>
                              </a:rPr>
                            </m:ctrlPr>
                          </m:funcPr>
                          <m:fName>
                            <m:r>
                              <m:rPr>
                                <m:sty m:val="p"/>
                              </m:rPr>
                              <a:rPr lang="en-US" sz="2600">
                                <a:solidFill>
                                  <a:schemeClr val="tx1"/>
                                </a:solidFill>
                                <a:latin typeface="Cambria Math" panose="02040503050406030204" pitchFamily="18" charset="0"/>
                              </a:rPr>
                              <m:t>exp</m:t>
                            </m:r>
                          </m:fName>
                          <m:e>
                            <m:d>
                              <m:dPr>
                                <m:ctrlPr>
                                  <a:rPr lang="en-US" sz="2600" i="1">
                                    <a:solidFill>
                                      <a:schemeClr val="tx1"/>
                                    </a:solidFill>
                                    <a:latin typeface="Cambria Math" panose="02040503050406030204" pitchFamily="18" charset="0"/>
                                  </a:rPr>
                                </m:ctrlPr>
                              </m:dPr>
                              <m:e>
                                <m:r>
                                  <a:rPr lang="en-US" sz="2600" i="1">
                                    <a:solidFill>
                                      <a:schemeClr val="tx1"/>
                                    </a:solidFill>
                                    <a:latin typeface="Cambria Math"/>
                                  </a:rPr>
                                  <m:t>−0.2058+0.0262</m:t>
                                </m:r>
                                <m:r>
                                  <a:rPr lang="en-US" sz="2600" i="1">
                                    <a:solidFill>
                                      <a:schemeClr val="tx1"/>
                                    </a:solidFill>
                                    <a:latin typeface="Cambria Math" panose="02040503050406030204" pitchFamily="18" charset="0"/>
                                    <a:ea typeface="Cambria Math" panose="02040503050406030204" pitchFamily="18" charset="0"/>
                                  </a:rPr>
                                  <m:t>∙</m:t>
                                </m:r>
                                <m:r>
                                  <a:rPr lang="en-US" sz="2600" i="1">
                                    <a:solidFill>
                                      <a:schemeClr val="tx1"/>
                                    </a:solidFill>
                                    <a:latin typeface="Cambria Math"/>
                                  </a:rPr>
                                  <m:t>15+0.0449</m:t>
                                </m:r>
                                <m:r>
                                  <a:rPr lang="en-US" sz="2600" i="1">
                                    <a:solidFill>
                                      <a:schemeClr val="tx1"/>
                                    </a:solidFill>
                                    <a:latin typeface="Cambria Math" panose="02040503050406030204" pitchFamily="18" charset="0"/>
                                    <a:ea typeface="Cambria Math" panose="02040503050406030204" pitchFamily="18" charset="0"/>
                                  </a:rPr>
                                  <m:t>∙</m:t>
                                </m:r>
                                <m:r>
                                  <a:rPr lang="en-US" sz="2600" i="1">
                                    <a:solidFill>
                                      <a:schemeClr val="tx1"/>
                                    </a:solidFill>
                                    <a:latin typeface="Cambria Math"/>
                                  </a:rPr>
                                  <m:t>2.5</m:t>
                                </m:r>
                              </m:e>
                            </m:d>
                          </m:e>
                        </m:func>
                      </m:den>
                    </m:f>
                    <m:r>
                      <a:rPr lang="en-US" sz="2600" b="0" i="0" smtClean="0">
                        <a:solidFill>
                          <a:schemeClr val="tx1"/>
                        </a:solidFill>
                        <a:latin typeface="Cambria Math"/>
                      </a:rPr>
                      <m:t>=</m:t>
                    </m:r>
                    <m:r>
                      <m:rPr>
                        <m:nor/>
                      </m:rPr>
                      <a:rPr lang="en-US" sz="2800" smtClean="0">
                        <a:solidFill>
                          <a:schemeClr val="tx1"/>
                        </a:solidFill>
                      </a:rPr>
                      <m:t>0</m:t>
                    </m:r>
                    <m:r>
                      <m:rPr>
                        <m:nor/>
                      </m:rPr>
                      <a:rPr lang="en-US" sz="2800" b="0" i="0" smtClean="0">
                        <a:solidFill>
                          <a:schemeClr val="tx1"/>
                        </a:solidFill>
                      </a:rPr>
                      <m:t>.5</m:t>
                    </m:r>
                    <m:r>
                      <m:rPr>
                        <m:nor/>
                      </m:rPr>
                      <a:rPr lang="en-US" sz="2800" smtClean="0">
                        <a:solidFill>
                          <a:schemeClr val="tx1"/>
                        </a:solidFill>
                      </a:rPr>
                      <m:t>7448</m:t>
                    </m:r>
                  </m:oMath>
                </a14:m>
                <a:r>
                  <a:rPr lang="en-US" sz="2600" dirty="0">
                    <a:solidFill>
                      <a:schemeClr val="tx1"/>
                    </a:solidFill>
                  </a:rPr>
                  <a:t>.</a:t>
                </a:r>
              </a:p>
              <a:p>
                <a:pPr algn="l"/>
                <a:endParaRPr lang="en-US" sz="2600" dirty="0">
                  <a:solidFill>
                    <a:schemeClr val="tx1"/>
                  </a:solidFill>
                </a:endParaRPr>
              </a:p>
              <a:p>
                <a:pPr algn="l"/>
                <a:r>
                  <a:rPr lang="en-US" sz="2000" dirty="0">
                    <a:solidFill>
                      <a:schemeClr val="tx1"/>
                    </a:solidFill>
                    <a:latin typeface="Courier New" panose="02070309020205020404" pitchFamily="49" charset="0"/>
                    <a:cs typeface="Courier New" panose="02070309020205020404" pitchFamily="49" charset="0"/>
                  </a:rPr>
                  <a:t>print(predict(</a:t>
                </a:r>
                <a:r>
                  <a:rPr lang="en-US" sz="2000" dirty="0" err="1">
                    <a:solidFill>
                      <a:schemeClr val="tx1"/>
                    </a:solidFill>
                    <a:latin typeface="Courier New" panose="02070309020205020404" pitchFamily="49" charset="0"/>
                    <a:cs typeface="Courier New" panose="02070309020205020404" pitchFamily="49" charset="0"/>
                  </a:rPr>
                  <a:t>fitted.model</a:t>
                </a:r>
                <a:r>
                  <a:rPr lang="en-US" sz="2000" dirty="0">
                    <a:solidFill>
                      <a:schemeClr val="tx1"/>
                    </a:solidFill>
                    <a:latin typeface="Courier New" panose="02070309020205020404" pitchFamily="49" charset="0"/>
                    <a:cs typeface="Courier New" panose="02070309020205020404" pitchFamily="49" charset="0"/>
                  </a:rPr>
                  <a:t>,  </a:t>
                </a:r>
                <a:r>
                  <a:rPr lang="en-US" sz="2000" dirty="0" err="1">
                    <a:solidFill>
                      <a:schemeClr val="tx1"/>
                    </a:solidFill>
                    <a:latin typeface="Courier New" panose="02070309020205020404" pitchFamily="49" charset="0"/>
                    <a:cs typeface="Courier New" panose="02070309020205020404" pitchFamily="49" charset="0"/>
                  </a:rPr>
                  <a:t>data.frame</a:t>
                </a:r>
                <a:r>
                  <a:rPr lang="en-US" sz="2000" dirty="0">
                    <a:solidFill>
                      <a:schemeClr val="tx1"/>
                    </a:solidFill>
                    <a:latin typeface="Courier New" panose="02070309020205020404" pitchFamily="49" charset="0"/>
                    <a:cs typeface="Courier New" panose="02070309020205020404" pitchFamily="49" charset="0"/>
                  </a:rPr>
                  <a:t>(</a:t>
                </a:r>
                <a:r>
                  <a:rPr lang="en-US" sz="2000" dirty="0" err="1">
                    <a:solidFill>
                      <a:schemeClr val="tx1"/>
                    </a:solidFill>
                    <a:latin typeface="Courier New" panose="02070309020205020404" pitchFamily="49" charset="0"/>
                    <a:cs typeface="Courier New" panose="02070309020205020404" pitchFamily="49" charset="0"/>
                  </a:rPr>
                  <a:t>nbooks</a:t>
                </a:r>
                <a:r>
                  <a:rPr lang="en-US" sz="2000" dirty="0">
                    <a:solidFill>
                      <a:schemeClr val="tx1"/>
                    </a:solidFill>
                    <a:latin typeface="Courier New" panose="02070309020205020404" pitchFamily="49" charset="0"/>
                    <a:cs typeface="Courier New" panose="02070309020205020404" pitchFamily="49" charset="0"/>
                  </a:rPr>
                  <a:t>=15, </a:t>
                </a:r>
                <a:r>
                  <a:rPr lang="en-US" sz="2000" dirty="0" err="1">
                    <a:solidFill>
                      <a:schemeClr val="tx1"/>
                    </a:solidFill>
                    <a:latin typeface="Courier New" panose="02070309020205020404" pitchFamily="49" charset="0"/>
                    <a:cs typeface="Courier New" panose="02070309020205020404" pitchFamily="49" charset="0"/>
                  </a:rPr>
                  <a:t>ncardholders</a:t>
                </a:r>
                <a:r>
                  <a:rPr lang="en-US" sz="2000" dirty="0">
                    <a:solidFill>
                      <a:schemeClr val="tx1"/>
                    </a:solidFill>
                    <a:latin typeface="Courier New" panose="02070309020205020404" pitchFamily="49" charset="0"/>
                    <a:cs typeface="Courier New" panose="02070309020205020404" pitchFamily="49" charset="0"/>
                  </a:rPr>
                  <a:t>=2.5, location="rural")))</a:t>
                </a:r>
              </a:p>
              <a:p>
                <a:pPr algn="l"/>
                <a:endParaRPr lang="en-US" sz="1300" dirty="0">
                  <a:solidFill>
                    <a:schemeClr val="tx1"/>
                  </a:solidFill>
                </a:endParaRPr>
              </a:p>
              <a:p>
                <a:pPr algn="l"/>
                <a:r>
                  <a:rPr lang="en-US" sz="2800" dirty="0">
                    <a:solidFill>
                      <a:schemeClr val="tx1"/>
                    </a:solidFill>
                  </a:rPr>
                  <a:t>0.5744721</a:t>
                </a:r>
                <a:endParaRPr lang="en-US" sz="2600" dirty="0">
                  <a:solidFill>
                    <a:schemeClr val="tx1"/>
                  </a:solidFill>
                </a:endParaRPr>
              </a:p>
              <a:p>
                <a:pPr algn="l"/>
                <a:endParaRPr lang="en-US" sz="3000" i="1" dirty="0"/>
              </a:p>
              <a:p>
                <a:endParaRPr lang="en-US" sz="1600" i="1" dirty="0"/>
              </a:p>
              <a:p>
                <a:endParaRPr lang="en-US" sz="1600" i="1" dirty="0"/>
              </a:p>
              <a:p>
                <a:endParaRPr lang="en-US" sz="1600" i="1" dirty="0"/>
              </a:p>
              <a:p>
                <a:endParaRPr lang="en-US" sz="1600" i="1" dirty="0"/>
              </a:p>
              <a:p>
                <a:endParaRPr lang="en-US" sz="1600" i="1" dirty="0"/>
              </a:p>
              <a:p>
                <a:endParaRPr lang="en-US" sz="1600" i="1" dirty="0"/>
              </a:p>
              <a:p>
                <a:endParaRPr lang="en-US" sz="1600" i="1" dirty="0"/>
              </a:p>
              <a:p>
                <a:endParaRPr lang="en-US" sz="1700" i="1" dirty="0"/>
              </a:p>
              <a:p>
                <a:endParaRPr lang="en-US" sz="1600" dirty="0">
                  <a:solidFill>
                    <a:schemeClr val="bg2">
                      <a:lumMod val="75000"/>
                    </a:schemeClr>
                  </a:solidFill>
                </a:endParaRPr>
              </a:p>
            </p:txBody>
          </p:sp>
        </mc:Choice>
        <mc:Fallback xmlns="">
          <p:sp>
            <p:nvSpPr>
              <p:cNvPr id="3" name="Subtitle 2">
                <a:extLst>
                  <a:ext uri="{FF2B5EF4-FFF2-40B4-BE49-F238E27FC236}">
                    <a16:creationId xmlns:a16="http://schemas.microsoft.com/office/drawing/2014/main" id="{937977FE-7060-4554-8802-D380BB4E77D1}"/>
                  </a:ext>
                </a:extLst>
              </p:cNvPr>
              <p:cNvSpPr>
                <a:spLocks noGrp="1" noRot="1" noChangeAspect="1" noMove="1" noResize="1" noEditPoints="1" noAdjustHandles="1" noChangeArrowheads="1" noChangeShapeType="1" noTextEdit="1"/>
              </p:cNvSpPr>
              <p:nvPr>
                <p:ph type="subTitle" idx="1"/>
              </p:nvPr>
            </p:nvSpPr>
            <p:spPr>
              <a:xfrm>
                <a:off x="781456" y="1160439"/>
                <a:ext cx="11501163" cy="5291522"/>
              </a:xfrm>
              <a:blipFill>
                <a:blip r:embed="rId2"/>
                <a:stretch>
                  <a:fillRect l="-1060"/>
                </a:stretch>
              </a:blipFill>
            </p:spPr>
            <p:txBody>
              <a:bodyPr/>
              <a:lstStyle/>
              <a:p>
                <a:r>
                  <a:rPr lang="en-US">
                    <a:noFill/>
                  </a:rPr>
                  <a:t> </a:t>
                </a:r>
              </a:p>
            </p:txBody>
          </p:sp>
        </mc:Fallback>
      </mc:AlternateContent>
      <p:sp>
        <p:nvSpPr>
          <p:cNvPr id="5" name="Title 1">
            <a:extLst>
              <a:ext uri="{FF2B5EF4-FFF2-40B4-BE49-F238E27FC236}">
                <a16:creationId xmlns:a16="http://schemas.microsoft.com/office/drawing/2014/main" id="{8FDE2D6A-EB0F-4F67-8847-35AECB8A3F6B}"/>
              </a:ext>
            </a:extLst>
          </p:cNvPr>
          <p:cNvSpPr txBox="1">
            <a:spLocks/>
          </p:cNvSpPr>
          <p:nvPr/>
        </p:nvSpPr>
        <p:spPr>
          <a:xfrm>
            <a:off x="834060" y="406039"/>
            <a:ext cx="10527128" cy="804481"/>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400" dirty="0"/>
              <a:t>BETA REGRESSION: EXAMPLE (CONT.)</a:t>
            </a:r>
          </a:p>
        </p:txBody>
      </p:sp>
      <p:pic>
        <p:nvPicPr>
          <p:cNvPr id="4" name="Picture 3">
            <a:extLst>
              <a:ext uri="{FF2B5EF4-FFF2-40B4-BE49-F238E27FC236}">
                <a16:creationId xmlns:a16="http://schemas.microsoft.com/office/drawing/2014/main" id="{28B6737D-28DB-4838-83C0-79DECEBC00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983914" y="1123919"/>
            <a:ext cx="10349837" cy="120423"/>
          </a:xfrm>
          <a:prstGeom prst="rect">
            <a:avLst/>
          </a:prstGeom>
        </p:spPr>
      </p:pic>
      <p:pic>
        <p:nvPicPr>
          <p:cNvPr id="6" name="Picture 5">
            <a:extLst>
              <a:ext uri="{FF2B5EF4-FFF2-40B4-BE49-F238E27FC236}">
                <a16:creationId xmlns:a16="http://schemas.microsoft.com/office/drawing/2014/main" id="{1B4C6503-DCDD-41A4-BF9D-2BD132F66D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3914" y="6439855"/>
            <a:ext cx="9354186" cy="108838"/>
          </a:xfrm>
          <a:prstGeom prst="rect">
            <a:avLst/>
          </a:prstGeom>
        </p:spPr>
      </p:pic>
      <p:pic>
        <p:nvPicPr>
          <p:cNvPr id="7" name="Picture 6">
            <a:extLst>
              <a:ext uri="{FF2B5EF4-FFF2-40B4-BE49-F238E27FC236}">
                <a16:creationId xmlns:a16="http://schemas.microsoft.com/office/drawing/2014/main" id="{2C7D7E89-D13E-497B-AA0C-0215F1719DF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10154" y="6037529"/>
            <a:ext cx="700390" cy="823031"/>
          </a:xfrm>
          <a:prstGeom prst="rect">
            <a:avLst/>
          </a:prstGeom>
        </p:spPr>
      </p:pic>
      <p:sp>
        <p:nvSpPr>
          <p:cNvPr id="8" name="Slide Number Placeholder 3">
            <a:extLst>
              <a:ext uri="{FF2B5EF4-FFF2-40B4-BE49-F238E27FC236}">
                <a16:creationId xmlns:a16="http://schemas.microsoft.com/office/drawing/2014/main" id="{CCAB2077-5123-495A-BC25-320FC247E954}"/>
              </a:ext>
            </a:extLst>
          </p:cNvPr>
          <p:cNvSpPr txBox="1">
            <a:spLocks/>
          </p:cNvSpPr>
          <p:nvPr/>
        </p:nvSpPr>
        <p:spPr>
          <a:xfrm>
            <a:off x="10807431" y="6081483"/>
            <a:ext cx="526320" cy="569779"/>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3A98EE3D-8CD1-4C3F-BD1C-C98C9596463C}" type="slidenum">
              <a:rPr lang="en-US" sz="2600" smtClean="0">
                <a:solidFill>
                  <a:schemeClr val="bg1"/>
                </a:solidFill>
              </a:rPr>
              <a:pPr algn="ctr"/>
              <a:t>73</a:t>
            </a:fld>
            <a:endParaRPr lang="en-US" sz="2600" dirty="0">
              <a:solidFill>
                <a:schemeClr val="bg1"/>
              </a:solidFill>
            </a:endParaRPr>
          </a:p>
        </p:txBody>
      </p:sp>
    </p:spTree>
    <p:extLst>
      <p:ext uri="{BB962C8B-B14F-4D97-AF65-F5344CB8AC3E}">
        <p14:creationId xmlns:p14="http://schemas.microsoft.com/office/powerpoint/2010/main" val="227926955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937977FE-7060-4554-8802-D380BB4E77D1}"/>
              </a:ext>
            </a:extLst>
          </p:cNvPr>
          <p:cNvSpPr>
            <a:spLocks noGrp="1"/>
          </p:cNvSpPr>
          <p:nvPr>
            <p:ph type="subTitle" idx="1"/>
          </p:nvPr>
        </p:nvSpPr>
        <p:spPr>
          <a:xfrm>
            <a:off x="435687" y="1288297"/>
            <a:ext cx="11501163" cy="5237067"/>
          </a:xfrm>
        </p:spPr>
        <p:txBody>
          <a:bodyPr>
            <a:normAutofit fontScale="92500"/>
          </a:bodyPr>
          <a:lstStyle/>
          <a:p>
            <a:pPr marL="457200" indent="-457200" algn="just">
              <a:buClr>
                <a:srgbClr val="7030A0"/>
              </a:buClr>
              <a:buFont typeface="Wingdings" panose="05000000000000000000" pitchFamily="2" charset="2"/>
              <a:buChar char="q"/>
            </a:pPr>
            <a:r>
              <a:rPr lang="en-US" sz="2600" dirty="0">
                <a:solidFill>
                  <a:schemeClr val="tx1"/>
                </a:solidFill>
              </a:rPr>
              <a:t>Ornithologists have collected data on migration of birds. They ringed 19 flocks of migratory birds prior to migration, and recorded for each flock the number of ringed birds, average mass (in kg), and average wingspan (in cm). The ringed flocks were observed later at the wintering grounds and the number of successfully migrated birds were counted. Proportion of successfully migrated birds was computed. The distances traveled (in </a:t>
            </a:r>
            <a:r>
              <a:rPr lang="en-US" sz="2600" dirty="0" err="1">
                <a:solidFill>
                  <a:schemeClr val="tx1"/>
                </a:solidFill>
              </a:rPr>
              <a:t>Kkm</a:t>
            </a:r>
            <a:r>
              <a:rPr lang="en-US" sz="2600" dirty="0">
                <a:solidFill>
                  <a:schemeClr val="tx1"/>
                </a:solidFill>
              </a:rPr>
              <a:t>) were also observed. The data are presented </a:t>
            </a:r>
            <a:r>
              <a:rPr lang="en-US" sz="2600" dirty="0">
                <a:solidFill>
                  <a:schemeClr val="tx1"/>
                </a:solidFill>
                <a:hlinkClick r:id="rId2" action="ppaction://hlinkfile"/>
              </a:rPr>
              <a:t>here</a:t>
            </a:r>
            <a:r>
              <a:rPr lang="en-US" sz="2600" dirty="0">
                <a:solidFill>
                  <a:schemeClr val="tx1"/>
                </a:solidFill>
              </a:rPr>
              <a:t>.</a:t>
            </a:r>
          </a:p>
          <a:p>
            <a:pPr marL="514350" indent="-514350" algn="just">
              <a:buAutoNum type="arabicParenBoth"/>
            </a:pPr>
            <a:r>
              <a:rPr lang="en-US" sz="2600" dirty="0">
                <a:solidFill>
                  <a:schemeClr val="tx1"/>
                </a:solidFill>
              </a:rPr>
              <a:t>Fit a beta regression to model the proportion of successfully migrated </a:t>
            </a:r>
          </a:p>
          <a:p>
            <a:pPr algn="just"/>
            <a:r>
              <a:rPr lang="en-US" sz="2600" dirty="0">
                <a:solidFill>
                  <a:schemeClr val="tx1"/>
                </a:solidFill>
              </a:rPr>
              <a:t>       birds (compute this variable first). Write down the fitted model.</a:t>
            </a:r>
          </a:p>
          <a:p>
            <a:pPr algn="just"/>
            <a:r>
              <a:rPr lang="en-US" sz="2600" b="0" dirty="0">
                <a:solidFill>
                  <a:schemeClr val="tx1"/>
                </a:solidFill>
              </a:rPr>
              <a:t>(2)  Interpret estimated regression coefficients.</a:t>
            </a:r>
          </a:p>
          <a:p>
            <a:pPr marL="514350" indent="-514350" algn="just">
              <a:buAutoNum type="arabicParenBoth" startAt="3"/>
            </a:pPr>
            <a:r>
              <a:rPr lang="en-US" sz="2600" dirty="0">
                <a:solidFill>
                  <a:schemeClr val="tx1"/>
                </a:solidFill>
              </a:rPr>
              <a:t>Predict the </a:t>
            </a:r>
            <a:r>
              <a:rPr lang="en-US" sz="2600" u="sng" dirty="0">
                <a:solidFill>
                  <a:schemeClr val="tx1"/>
                </a:solidFill>
              </a:rPr>
              <a:t>number</a:t>
            </a:r>
            <a:r>
              <a:rPr lang="en-US" sz="2600" dirty="0">
                <a:solidFill>
                  <a:schemeClr val="tx1"/>
                </a:solidFill>
              </a:rPr>
              <a:t> of birds that successfully reach the winter grounds for a flock of </a:t>
            </a:r>
          </a:p>
          <a:p>
            <a:pPr algn="just"/>
            <a:r>
              <a:rPr lang="en-US" sz="2600" dirty="0">
                <a:solidFill>
                  <a:schemeClr val="tx1"/>
                </a:solidFill>
              </a:rPr>
              <a:t>       birds with average mass of 600 g, average wingspan of 65 cm, that travel a distance of </a:t>
            </a:r>
          </a:p>
          <a:p>
            <a:pPr algn="just"/>
            <a:r>
              <a:rPr lang="en-US" sz="2600" dirty="0">
                <a:solidFill>
                  <a:schemeClr val="tx1"/>
                </a:solidFill>
              </a:rPr>
              <a:t>       1650 km, and typically travel in flocks of about 70 birds.</a:t>
            </a:r>
            <a:endParaRPr lang="en-US" sz="2600" b="0" dirty="0">
              <a:solidFill>
                <a:schemeClr val="tx1"/>
              </a:solidFill>
            </a:endParaRPr>
          </a:p>
          <a:p>
            <a:pPr algn="l"/>
            <a:endParaRPr lang="en-US" sz="2600" i="1" dirty="0">
              <a:solidFill>
                <a:schemeClr val="tx1"/>
              </a:solidFill>
            </a:endParaRPr>
          </a:p>
          <a:p>
            <a:endParaRPr lang="en-US" sz="1600" i="1" dirty="0"/>
          </a:p>
          <a:p>
            <a:endParaRPr lang="en-US" sz="1600" i="1" dirty="0"/>
          </a:p>
          <a:p>
            <a:endParaRPr lang="en-US" sz="1600" i="1" dirty="0"/>
          </a:p>
          <a:p>
            <a:endParaRPr lang="en-US" sz="1600" i="1" dirty="0"/>
          </a:p>
          <a:p>
            <a:endParaRPr lang="en-US" sz="1600" i="1" dirty="0"/>
          </a:p>
          <a:p>
            <a:endParaRPr lang="en-US" sz="1600" i="1" dirty="0"/>
          </a:p>
          <a:p>
            <a:endParaRPr lang="en-US" sz="1600" i="1" dirty="0"/>
          </a:p>
          <a:p>
            <a:endParaRPr lang="en-US" sz="1600" i="1" dirty="0"/>
          </a:p>
          <a:p>
            <a:endParaRPr lang="en-US" sz="1700" i="1" dirty="0"/>
          </a:p>
          <a:p>
            <a:endParaRPr lang="en-US" sz="1600" dirty="0">
              <a:solidFill>
                <a:schemeClr val="bg2">
                  <a:lumMod val="75000"/>
                </a:schemeClr>
              </a:solidFill>
            </a:endParaRPr>
          </a:p>
        </p:txBody>
      </p:sp>
      <p:sp>
        <p:nvSpPr>
          <p:cNvPr id="5" name="Title 1">
            <a:extLst>
              <a:ext uri="{FF2B5EF4-FFF2-40B4-BE49-F238E27FC236}">
                <a16:creationId xmlns:a16="http://schemas.microsoft.com/office/drawing/2014/main" id="{8FDE2D6A-EB0F-4F67-8847-35AECB8A3F6B}"/>
              </a:ext>
            </a:extLst>
          </p:cNvPr>
          <p:cNvSpPr txBox="1">
            <a:spLocks/>
          </p:cNvSpPr>
          <p:nvPr/>
        </p:nvSpPr>
        <p:spPr>
          <a:xfrm>
            <a:off x="834060" y="406039"/>
            <a:ext cx="10527128" cy="804481"/>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400" dirty="0"/>
              <a:t>BETA REGRESSION: EXERCISE</a:t>
            </a:r>
          </a:p>
        </p:txBody>
      </p:sp>
      <p:pic>
        <p:nvPicPr>
          <p:cNvPr id="6" name="Picture 5">
            <a:extLst>
              <a:ext uri="{FF2B5EF4-FFF2-40B4-BE49-F238E27FC236}">
                <a16:creationId xmlns:a16="http://schemas.microsoft.com/office/drawing/2014/main" id="{55C4FE06-7A1B-451E-B742-93D0E7B77E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983914" y="1123919"/>
            <a:ext cx="10349837" cy="120423"/>
          </a:xfrm>
          <a:prstGeom prst="rect">
            <a:avLst/>
          </a:prstGeom>
        </p:spPr>
      </p:pic>
      <p:pic>
        <p:nvPicPr>
          <p:cNvPr id="7" name="Picture 6">
            <a:extLst>
              <a:ext uri="{FF2B5EF4-FFF2-40B4-BE49-F238E27FC236}">
                <a16:creationId xmlns:a16="http://schemas.microsoft.com/office/drawing/2014/main" id="{B521DD84-D497-4BEA-A672-1B0A27A8A3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3913" y="6410245"/>
            <a:ext cx="9504793" cy="110591"/>
          </a:xfrm>
          <a:prstGeom prst="rect">
            <a:avLst/>
          </a:prstGeom>
        </p:spPr>
      </p:pic>
      <p:pic>
        <p:nvPicPr>
          <p:cNvPr id="8" name="Picture 7">
            <a:extLst>
              <a:ext uri="{FF2B5EF4-FFF2-40B4-BE49-F238E27FC236}">
                <a16:creationId xmlns:a16="http://schemas.microsoft.com/office/drawing/2014/main" id="{C7ECC9B7-865E-49A2-8FEB-FE85DC5AAC1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10154" y="6037529"/>
            <a:ext cx="700390" cy="823031"/>
          </a:xfrm>
          <a:prstGeom prst="rect">
            <a:avLst/>
          </a:prstGeom>
        </p:spPr>
      </p:pic>
      <p:sp>
        <p:nvSpPr>
          <p:cNvPr id="9" name="Slide Number Placeholder 3">
            <a:extLst>
              <a:ext uri="{FF2B5EF4-FFF2-40B4-BE49-F238E27FC236}">
                <a16:creationId xmlns:a16="http://schemas.microsoft.com/office/drawing/2014/main" id="{9099E9D9-60F4-4F26-896C-FCA778159214}"/>
              </a:ext>
            </a:extLst>
          </p:cNvPr>
          <p:cNvSpPr txBox="1">
            <a:spLocks/>
          </p:cNvSpPr>
          <p:nvPr/>
        </p:nvSpPr>
        <p:spPr>
          <a:xfrm>
            <a:off x="10807431" y="6081483"/>
            <a:ext cx="526320" cy="569779"/>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3A98EE3D-8CD1-4C3F-BD1C-C98C9596463C}" type="slidenum">
              <a:rPr lang="en-US" sz="2600" smtClean="0">
                <a:solidFill>
                  <a:schemeClr val="bg1"/>
                </a:solidFill>
              </a:rPr>
              <a:pPr algn="ctr"/>
              <a:t>74</a:t>
            </a:fld>
            <a:endParaRPr lang="en-US" sz="2600" dirty="0">
              <a:solidFill>
                <a:schemeClr val="bg1"/>
              </a:solidFill>
            </a:endParaRPr>
          </a:p>
        </p:txBody>
      </p:sp>
    </p:spTree>
    <p:extLst>
      <p:ext uri="{BB962C8B-B14F-4D97-AF65-F5344CB8AC3E}">
        <p14:creationId xmlns:p14="http://schemas.microsoft.com/office/powerpoint/2010/main" val="10463638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937977FE-7060-4554-8802-D380BB4E77D1}"/>
              </a:ext>
            </a:extLst>
          </p:cNvPr>
          <p:cNvSpPr>
            <a:spLocks noGrp="1"/>
          </p:cNvSpPr>
          <p:nvPr>
            <p:ph type="subTitle" idx="1"/>
          </p:nvPr>
        </p:nvSpPr>
        <p:spPr>
          <a:xfrm>
            <a:off x="781456" y="1264588"/>
            <a:ext cx="11501163" cy="5237067"/>
          </a:xfrm>
        </p:spPr>
        <p:txBody>
          <a:bodyPr>
            <a:normAutofit/>
          </a:bodyPr>
          <a:lstStyle/>
          <a:p>
            <a:pPr marL="457200" indent="-457200" algn="l">
              <a:buClr>
                <a:srgbClr val="7030A0"/>
              </a:buClr>
              <a:buFont typeface="Wingdings" panose="05000000000000000000" pitchFamily="2" charset="2"/>
              <a:buChar char="q"/>
            </a:pPr>
            <a:r>
              <a:rPr lang="en-US" sz="2800" dirty="0">
                <a:solidFill>
                  <a:schemeClr val="tx1"/>
                </a:solidFill>
              </a:rPr>
              <a:t>We fit the beta regression.</a:t>
            </a:r>
          </a:p>
          <a:p>
            <a:pPr algn="l"/>
            <a:r>
              <a:rPr lang="en-US" sz="2000" dirty="0" err="1">
                <a:solidFill>
                  <a:schemeClr val="tx1"/>
                </a:solidFill>
                <a:latin typeface="Courier New" panose="02070309020205020404" pitchFamily="49" charset="0"/>
                <a:cs typeface="Courier New" panose="02070309020205020404" pitchFamily="49" charset="0"/>
              </a:rPr>
              <a:t>birds.data</a:t>
            </a:r>
            <a:r>
              <a:rPr lang="en-US" sz="2000" dirty="0">
                <a:solidFill>
                  <a:schemeClr val="tx1"/>
                </a:solidFill>
                <a:latin typeface="Courier New" panose="02070309020205020404" pitchFamily="49" charset="0"/>
                <a:cs typeface="Courier New" panose="02070309020205020404" pitchFamily="49" charset="0"/>
              </a:rPr>
              <a:t>&lt;- read.csv(file="./BetaExerciseData.csv", header=TRUE, </a:t>
            </a:r>
          </a:p>
          <a:p>
            <a:pPr algn="l"/>
            <a:r>
              <a:rPr lang="en-US" sz="2000" dirty="0" err="1">
                <a:solidFill>
                  <a:schemeClr val="tx1"/>
                </a:solidFill>
                <a:latin typeface="Courier New" panose="02070309020205020404" pitchFamily="49" charset="0"/>
                <a:cs typeface="Courier New" panose="02070309020205020404" pitchFamily="49" charset="0"/>
              </a:rPr>
              <a:t>sep</a:t>
            </a:r>
            <a:r>
              <a:rPr lang="en-US" sz="2000" dirty="0">
                <a:solidFill>
                  <a:schemeClr val="tx1"/>
                </a:solidFill>
                <a:latin typeface="Courier New" panose="02070309020205020404" pitchFamily="49" charset="0"/>
                <a:cs typeface="Courier New" panose="02070309020205020404" pitchFamily="49" charset="0"/>
              </a:rPr>
              <a:t>=",")</a:t>
            </a:r>
          </a:p>
          <a:p>
            <a:pPr algn="l"/>
            <a:endParaRPr lang="en-US" sz="800" dirty="0">
              <a:solidFill>
                <a:schemeClr val="tx1"/>
              </a:solidFill>
              <a:latin typeface="Courier New" panose="02070309020205020404" pitchFamily="49" charset="0"/>
              <a:cs typeface="Courier New" panose="02070309020205020404" pitchFamily="49" charset="0"/>
            </a:endParaRPr>
          </a:p>
          <a:p>
            <a:pPr algn="l"/>
            <a:r>
              <a:rPr lang="en-US" sz="2000" dirty="0">
                <a:solidFill>
                  <a:schemeClr val="tx1"/>
                </a:solidFill>
                <a:latin typeface="Courier New" panose="02070309020205020404" pitchFamily="49" charset="0"/>
                <a:cs typeface="Courier New" panose="02070309020205020404" pitchFamily="49" charset="0"/>
              </a:rPr>
              <a:t>library(</a:t>
            </a:r>
            <a:r>
              <a:rPr lang="en-US" sz="2000" dirty="0" err="1">
                <a:solidFill>
                  <a:schemeClr val="tx1"/>
                </a:solidFill>
                <a:latin typeface="Courier New" panose="02070309020205020404" pitchFamily="49" charset="0"/>
                <a:cs typeface="Courier New" panose="02070309020205020404" pitchFamily="49" charset="0"/>
              </a:rPr>
              <a:t>betareg</a:t>
            </a:r>
            <a:r>
              <a:rPr lang="en-US" sz="2000" dirty="0">
                <a:solidFill>
                  <a:schemeClr val="tx1"/>
                </a:solidFill>
                <a:latin typeface="Courier New" panose="02070309020205020404" pitchFamily="49" charset="0"/>
                <a:cs typeface="Courier New" panose="02070309020205020404" pitchFamily="49" charset="0"/>
              </a:rPr>
              <a:t>)</a:t>
            </a:r>
          </a:p>
          <a:p>
            <a:pPr algn="l"/>
            <a:r>
              <a:rPr lang="en-US" sz="2000" dirty="0">
                <a:solidFill>
                  <a:schemeClr val="tx1"/>
                </a:solidFill>
                <a:latin typeface="Courier New" panose="02070309020205020404" pitchFamily="49" charset="0"/>
                <a:cs typeface="Courier New" panose="02070309020205020404" pitchFamily="49" charset="0"/>
              </a:rPr>
              <a:t>summary(</a:t>
            </a:r>
            <a:r>
              <a:rPr lang="en-US" sz="2000" dirty="0" err="1">
                <a:solidFill>
                  <a:schemeClr val="tx1"/>
                </a:solidFill>
                <a:latin typeface="Courier New" panose="02070309020205020404" pitchFamily="49" charset="0"/>
                <a:cs typeface="Courier New" panose="02070309020205020404" pitchFamily="49" charset="0"/>
              </a:rPr>
              <a:t>fitted.model</a:t>
            </a:r>
            <a:r>
              <a:rPr lang="en-US" sz="2000" dirty="0">
                <a:solidFill>
                  <a:schemeClr val="tx1"/>
                </a:solidFill>
                <a:latin typeface="Courier New" panose="02070309020205020404" pitchFamily="49" charset="0"/>
                <a:cs typeface="Courier New" panose="02070309020205020404" pitchFamily="49" charset="0"/>
              </a:rPr>
              <a:t>&lt;- </a:t>
            </a:r>
            <a:r>
              <a:rPr lang="en-US" sz="2000" dirty="0" err="1">
                <a:solidFill>
                  <a:schemeClr val="tx1"/>
                </a:solidFill>
                <a:latin typeface="Courier New" panose="02070309020205020404" pitchFamily="49" charset="0"/>
                <a:cs typeface="Courier New" panose="02070309020205020404" pitchFamily="49" charset="0"/>
              </a:rPr>
              <a:t>betareg</a:t>
            </a:r>
            <a:r>
              <a:rPr lang="en-US" sz="2000" dirty="0">
                <a:solidFill>
                  <a:schemeClr val="tx1"/>
                </a:solidFill>
                <a:latin typeface="Courier New" panose="02070309020205020404" pitchFamily="49" charset="0"/>
                <a:cs typeface="Courier New" panose="02070309020205020404" pitchFamily="49" charset="0"/>
              </a:rPr>
              <a:t>(</a:t>
            </a:r>
            <a:r>
              <a:rPr lang="en-US" sz="2000" dirty="0" err="1">
                <a:solidFill>
                  <a:schemeClr val="tx1"/>
                </a:solidFill>
                <a:latin typeface="Courier New" panose="02070309020205020404" pitchFamily="49" charset="0"/>
                <a:cs typeface="Courier New" panose="02070309020205020404" pitchFamily="49" charset="0"/>
              </a:rPr>
              <a:t>propmigrated</a:t>
            </a:r>
            <a:r>
              <a:rPr lang="en-US" sz="2000" dirty="0">
                <a:solidFill>
                  <a:schemeClr val="tx1"/>
                </a:solidFill>
                <a:latin typeface="Courier New" panose="02070309020205020404" pitchFamily="49" charset="0"/>
                <a:cs typeface="Courier New" panose="02070309020205020404" pitchFamily="49" charset="0"/>
              </a:rPr>
              <a:t> ~ mass + wingspan + distance, </a:t>
            </a:r>
          </a:p>
          <a:p>
            <a:pPr algn="l"/>
            <a:r>
              <a:rPr lang="en-US" sz="2000" dirty="0">
                <a:solidFill>
                  <a:schemeClr val="tx1"/>
                </a:solidFill>
                <a:latin typeface="Courier New" panose="02070309020205020404" pitchFamily="49" charset="0"/>
                <a:cs typeface="Courier New" panose="02070309020205020404" pitchFamily="49" charset="0"/>
              </a:rPr>
              <a:t>data = </a:t>
            </a:r>
            <a:r>
              <a:rPr lang="en-US" sz="2000" dirty="0" err="1">
                <a:solidFill>
                  <a:schemeClr val="tx1"/>
                </a:solidFill>
                <a:latin typeface="Courier New" panose="02070309020205020404" pitchFamily="49" charset="0"/>
                <a:cs typeface="Courier New" panose="02070309020205020404" pitchFamily="49" charset="0"/>
              </a:rPr>
              <a:t>birds.data</a:t>
            </a:r>
            <a:r>
              <a:rPr lang="en-US" sz="2000" dirty="0">
                <a:solidFill>
                  <a:schemeClr val="tx1"/>
                </a:solidFill>
                <a:latin typeface="Courier New" panose="02070309020205020404" pitchFamily="49" charset="0"/>
                <a:cs typeface="Courier New" panose="02070309020205020404" pitchFamily="49" charset="0"/>
              </a:rPr>
              <a:t>, link="logit"))</a:t>
            </a:r>
          </a:p>
          <a:p>
            <a:pPr algn="l"/>
            <a:endParaRPr lang="en-US" sz="2800" dirty="0">
              <a:solidFill>
                <a:schemeClr val="tx1"/>
              </a:solidFill>
            </a:endParaRPr>
          </a:p>
          <a:p>
            <a:pPr algn="l"/>
            <a:endParaRPr lang="en-US" sz="2800" dirty="0">
              <a:solidFill>
                <a:schemeClr val="tx1"/>
              </a:solidFill>
            </a:endParaRPr>
          </a:p>
          <a:p>
            <a:pPr algn="l"/>
            <a:endParaRPr lang="en-US" sz="2800" dirty="0">
              <a:solidFill>
                <a:schemeClr val="tx1"/>
              </a:solidFill>
            </a:endParaRPr>
          </a:p>
          <a:p>
            <a:pPr algn="l"/>
            <a:endParaRPr lang="en-US" sz="2800" dirty="0">
              <a:solidFill>
                <a:schemeClr val="tx1"/>
              </a:solidFill>
            </a:endParaRPr>
          </a:p>
          <a:p>
            <a:pPr algn="l"/>
            <a:endParaRPr lang="en-US" sz="2800" dirty="0">
              <a:solidFill>
                <a:schemeClr val="tx1"/>
              </a:solidFill>
            </a:endParaRPr>
          </a:p>
          <a:p>
            <a:endParaRPr lang="en-US" sz="1600" i="1" dirty="0"/>
          </a:p>
          <a:p>
            <a:endParaRPr lang="en-US" sz="1600" i="1" dirty="0"/>
          </a:p>
          <a:p>
            <a:endParaRPr lang="en-US" sz="1700" i="1" dirty="0"/>
          </a:p>
          <a:p>
            <a:endParaRPr lang="en-US" sz="1600" dirty="0">
              <a:solidFill>
                <a:schemeClr val="bg2">
                  <a:lumMod val="75000"/>
                </a:schemeClr>
              </a:solidFill>
            </a:endParaRPr>
          </a:p>
        </p:txBody>
      </p:sp>
      <p:sp>
        <p:nvSpPr>
          <p:cNvPr id="5" name="Title 1">
            <a:extLst>
              <a:ext uri="{FF2B5EF4-FFF2-40B4-BE49-F238E27FC236}">
                <a16:creationId xmlns:a16="http://schemas.microsoft.com/office/drawing/2014/main" id="{8FDE2D6A-EB0F-4F67-8847-35AECB8A3F6B}"/>
              </a:ext>
            </a:extLst>
          </p:cNvPr>
          <p:cNvSpPr txBox="1">
            <a:spLocks/>
          </p:cNvSpPr>
          <p:nvPr/>
        </p:nvSpPr>
        <p:spPr>
          <a:xfrm>
            <a:off x="834060" y="406039"/>
            <a:ext cx="10527128" cy="804481"/>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400" dirty="0"/>
              <a:t>BETA REGRESSION: EXERCISE SOLUTION</a:t>
            </a:r>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66246" y="5795166"/>
            <a:ext cx="1714739" cy="485843"/>
          </a:xfrm>
          <a:prstGeom prst="rect">
            <a:avLst/>
          </a:prstGeo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67993" y="4018828"/>
            <a:ext cx="6258799" cy="1505160"/>
          </a:xfrm>
          <a:prstGeom prst="rect">
            <a:avLst/>
          </a:prstGeom>
        </p:spPr>
      </p:pic>
      <p:sp>
        <p:nvSpPr>
          <p:cNvPr id="11" name="Oval 10"/>
          <p:cNvSpPr/>
          <p:nvPr/>
        </p:nvSpPr>
        <p:spPr>
          <a:xfrm>
            <a:off x="3281800" y="3883121"/>
            <a:ext cx="1556733" cy="198729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F07A823F-0F0D-4FDA-9C70-463A33E6B0B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0800000">
            <a:off x="983914" y="1123919"/>
            <a:ext cx="10349837" cy="120423"/>
          </a:xfrm>
          <a:prstGeom prst="rect">
            <a:avLst/>
          </a:prstGeom>
        </p:spPr>
      </p:pic>
      <p:pic>
        <p:nvPicPr>
          <p:cNvPr id="12" name="Picture 11">
            <a:extLst>
              <a:ext uri="{FF2B5EF4-FFF2-40B4-BE49-F238E27FC236}">
                <a16:creationId xmlns:a16="http://schemas.microsoft.com/office/drawing/2014/main" id="{6AD5DDA1-9F32-4B95-ABCD-9AFEDE6794F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1081" y="6451961"/>
            <a:ext cx="9449291" cy="109945"/>
          </a:xfrm>
          <a:prstGeom prst="rect">
            <a:avLst/>
          </a:prstGeom>
        </p:spPr>
      </p:pic>
      <p:pic>
        <p:nvPicPr>
          <p:cNvPr id="13" name="Picture 12">
            <a:extLst>
              <a:ext uri="{FF2B5EF4-FFF2-40B4-BE49-F238E27FC236}">
                <a16:creationId xmlns:a16="http://schemas.microsoft.com/office/drawing/2014/main" id="{CCAAFC8A-AE42-4C09-9D97-E41E827D3A7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10154" y="6037529"/>
            <a:ext cx="700390" cy="823031"/>
          </a:xfrm>
          <a:prstGeom prst="rect">
            <a:avLst/>
          </a:prstGeom>
        </p:spPr>
      </p:pic>
      <p:sp>
        <p:nvSpPr>
          <p:cNvPr id="14" name="Slide Number Placeholder 3">
            <a:extLst>
              <a:ext uri="{FF2B5EF4-FFF2-40B4-BE49-F238E27FC236}">
                <a16:creationId xmlns:a16="http://schemas.microsoft.com/office/drawing/2014/main" id="{945FC158-2B1D-4480-BDF8-C72C461376E5}"/>
              </a:ext>
            </a:extLst>
          </p:cNvPr>
          <p:cNvSpPr txBox="1">
            <a:spLocks/>
          </p:cNvSpPr>
          <p:nvPr/>
        </p:nvSpPr>
        <p:spPr>
          <a:xfrm>
            <a:off x="10807431" y="6081483"/>
            <a:ext cx="526320" cy="569779"/>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3A98EE3D-8CD1-4C3F-BD1C-C98C9596463C}" type="slidenum">
              <a:rPr lang="en-US" sz="2600" smtClean="0">
                <a:solidFill>
                  <a:schemeClr val="bg1"/>
                </a:solidFill>
              </a:rPr>
              <a:pPr algn="ctr"/>
              <a:t>75</a:t>
            </a:fld>
            <a:endParaRPr lang="en-US" sz="2600" dirty="0">
              <a:solidFill>
                <a:schemeClr val="bg1"/>
              </a:solidFill>
            </a:endParaRPr>
          </a:p>
        </p:txBody>
      </p:sp>
    </p:spTree>
    <p:extLst>
      <p:ext uri="{BB962C8B-B14F-4D97-AF65-F5344CB8AC3E}">
        <p14:creationId xmlns:p14="http://schemas.microsoft.com/office/powerpoint/2010/main" val="418187674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Subtitle 2">
                <a:extLst>
                  <a:ext uri="{FF2B5EF4-FFF2-40B4-BE49-F238E27FC236}">
                    <a16:creationId xmlns:a16="http://schemas.microsoft.com/office/drawing/2014/main" id="{937977FE-7060-4554-8802-D380BB4E77D1}"/>
                  </a:ext>
                </a:extLst>
              </p:cNvPr>
              <p:cNvSpPr>
                <a:spLocks noGrp="1"/>
              </p:cNvSpPr>
              <p:nvPr>
                <p:ph type="subTitle" idx="1"/>
              </p:nvPr>
            </p:nvSpPr>
            <p:spPr>
              <a:xfrm>
                <a:off x="690837" y="1264382"/>
                <a:ext cx="11501163" cy="5237067"/>
              </a:xfrm>
            </p:spPr>
            <p:txBody>
              <a:bodyPr>
                <a:normAutofit/>
              </a:bodyPr>
              <a:lstStyle/>
              <a:p>
                <a:pPr marL="457200" indent="-457200" algn="l">
                  <a:buClr>
                    <a:srgbClr val="7030A0"/>
                  </a:buClr>
                  <a:buFont typeface="Wingdings" panose="05000000000000000000" pitchFamily="2" charset="2"/>
                  <a:buChar char="q"/>
                </a:pPr>
                <a:r>
                  <a:rPr lang="en-US" sz="2800" dirty="0">
                    <a:solidFill>
                      <a:schemeClr val="tx1"/>
                    </a:solidFill>
                  </a:rPr>
                  <a:t>The fitted model is</a:t>
                </a:r>
              </a:p>
              <a:p>
                <a:pPr algn="l"/>
                <a14:m>
                  <m:oMath xmlns:m="http://schemas.openxmlformats.org/officeDocument/2006/math">
                    <m:acc>
                      <m:accPr>
                        <m:chr m:val="̂"/>
                        <m:ctrlPr>
                          <a:rPr lang="en-US" sz="2600" i="1">
                            <a:solidFill>
                              <a:schemeClr val="tx1"/>
                            </a:solidFill>
                            <a:latin typeface="Cambria Math" panose="02040503050406030204" pitchFamily="18" charset="0"/>
                          </a:rPr>
                        </m:ctrlPr>
                      </m:accPr>
                      <m:e>
                        <m:r>
                          <a:rPr lang="en-US" sz="2600" i="1">
                            <a:solidFill>
                              <a:schemeClr val="tx1"/>
                            </a:solidFill>
                            <a:latin typeface="Cambria Math"/>
                          </a:rPr>
                          <m:t>𝐸</m:t>
                        </m:r>
                      </m:e>
                    </m:acc>
                    <m:r>
                      <a:rPr lang="en-US" sz="2600" i="1">
                        <a:solidFill>
                          <a:schemeClr val="tx1"/>
                        </a:solidFill>
                        <a:latin typeface="Cambria Math"/>
                        <a:ea typeface="Cambria Math"/>
                      </a:rPr>
                      <m:t>(</m:t>
                    </m:r>
                    <m:r>
                      <a:rPr lang="en-US" sz="2600" b="0" i="1" smtClean="0">
                        <a:solidFill>
                          <a:schemeClr val="tx1"/>
                        </a:solidFill>
                        <a:latin typeface="Cambria Math"/>
                        <a:ea typeface="Cambria Math"/>
                      </a:rPr>
                      <m:t>𝑝𝑟𝑜𝑝</m:t>
                    </m:r>
                    <m:r>
                      <a:rPr lang="en-US" sz="2600" b="0" i="1" smtClean="0">
                        <a:solidFill>
                          <a:schemeClr val="tx1"/>
                        </a:solidFill>
                        <a:latin typeface="Cambria Math"/>
                        <a:ea typeface="Cambria Math"/>
                      </a:rPr>
                      <m:t> </m:t>
                    </m:r>
                    <m:r>
                      <a:rPr lang="en-US" sz="2600" b="0" i="1" smtClean="0">
                        <a:solidFill>
                          <a:schemeClr val="tx1"/>
                        </a:solidFill>
                        <a:latin typeface="Cambria Math"/>
                        <a:ea typeface="Cambria Math"/>
                      </a:rPr>
                      <m:t>𝑚𝑖𝑔𝑟𝑎𝑡𝑒𝑑</m:t>
                    </m:r>
                    <m:r>
                      <a:rPr lang="en-US" sz="2600" b="0" i="1" smtClean="0">
                        <a:solidFill>
                          <a:schemeClr val="tx1"/>
                        </a:solidFill>
                        <a:latin typeface="Cambria Math"/>
                        <a:ea typeface="Cambria Math"/>
                      </a:rPr>
                      <m:t> )=</m:t>
                    </m:r>
                    <m:f>
                      <m:fPr>
                        <m:ctrlPr>
                          <a:rPr lang="en-US" sz="2600" i="1">
                            <a:solidFill>
                              <a:schemeClr val="tx1"/>
                            </a:solidFill>
                            <a:latin typeface="Cambria Math" panose="02040503050406030204" pitchFamily="18" charset="0"/>
                          </a:rPr>
                        </m:ctrlPr>
                      </m:fPr>
                      <m:num>
                        <m:func>
                          <m:funcPr>
                            <m:ctrlPr>
                              <a:rPr lang="en-US" sz="2600" b="0" i="1" smtClean="0">
                                <a:solidFill>
                                  <a:schemeClr val="tx1"/>
                                </a:solidFill>
                                <a:latin typeface="Cambria Math" panose="02040503050406030204" pitchFamily="18" charset="0"/>
                              </a:rPr>
                            </m:ctrlPr>
                          </m:funcPr>
                          <m:fName>
                            <m:r>
                              <m:rPr>
                                <m:sty m:val="p"/>
                              </m:rPr>
                              <a:rPr lang="en-US" sz="2600" b="0" i="0" smtClean="0">
                                <a:solidFill>
                                  <a:schemeClr val="tx1"/>
                                </a:solidFill>
                                <a:latin typeface="Cambria Math" panose="02040503050406030204" pitchFamily="18" charset="0"/>
                              </a:rPr>
                              <m:t>exp</m:t>
                            </m:r>
                          </m:fName>
                          <m:e>
                            <m:d>
                              <m:dPr>
                                <m:ctrlPr>
                                  <a:rPr lang="en-US" sz="2600" b="0" i="1" smtClean="0">
                                    <a:solidFill>
                                      <a:schemeClr val="tx1"/>
                                    </a:solidFill>
                                    <a:latin typeface="Cambria Math" panose="02040503050406030204" pitchFamily="18" charset="0"/>
                                  </a:rPr>
                                </m:ctrlPr>
                              </m:dPr>
                              <m:e>
                                <m:r>
                                  <a:rPr lang="en-US" sz="2600" i="1">
                                    <a:solidFill>
                                      <a:schemeClr val="tx1"/>
                                    </a:solidFill>
                                    <a:latin typeface="Cambria Math"/>
                                  </a:rPr>
                                  <m:t>2.7830−0.0015</m:t>
                                </m:r>
                                <m:r>
                                  <a:rPr lang="en-US" sz="2600" i="1" smtClean="0">
                                    <a:solidFill>
                                      <a:schemeClr val="tx1"/>
                                    </a:solidFill>
                                    <a:latin typeface="Cambria Math" panose="02040503050406030204" pitchFamily="18" charset="0"/>
                                    <a:ea typeface="Cambria Math" panose="02040503050406030204" pitchFamily="18" charset="0"/>
                                  </a:rPr>
                                  <m:t>∙</m:t>
                                </m:r>
                                <m:r>
                                  <a:rPr lang="en-US" sz="2600" i="1">
                                    <a:solidFill>
                                      <a:schemeClr val="tx1"/>
                                    </a:solidFill>
                                    <a:latin typeface="Cambria Math"/>
                                  </a:rPr>
                                  <m:t>𝑚𝑎𝑠𝑠</m:t>
                                </m:r>
                                <m:r>
                                  <a:rPr lang="en-US" sz="2600" i="1">
                                    <a:solidFill>
                                      <a:schemeClr val="tx1"/>
                                    </a:solidFill>
                                    <a:latin typeface="Cambria Math"/>
                                  </a:rPr>
                                  <m:t>+0.0004∙</m:t>
                                </m:r>
                                <m:r>
                                  <a:rPr lang="en-US" sz="2600" i="1">
                                    <a:solidFill>
                                      <a:schemeClr val="tx1"/>
                                    </a:solidFill>
                                    <a:latin typeface="Cambria Math"/>
                                  </a:rPr>
                                  <m:t>𝑤𝑖𝑛𝑔𝑠𝑝𝑎𝑛</m:t>
                                </m:r>
                                <m:r>
                                  <a:rPr lang="en-US" sz="2600" i="1">
                                    <a:solidFill>
                                      <a:schemeClr val="tx1"/>
                                    </a:solidFill>
                                    <a:latin typeface="Cambria Math"/>
                                  </a:rPr>
                                  <m:t>−1.3186∙</m:t>
                                </m:r>
                                <m:r>
                                  <a:rPr lang="en-US" sz="2600" i="1">
                                    <a:solidFill>
                                      <a:schemeClr val="tx1"/>
                                    </a:solidFill>
                                    <a:latin typeface="Cambria Math"/>
                                  </a:rPr>
                                  <m:t>𝑑𝑖𝑠𝑡𝑎𝑛𝑐𝑒</m:t>
                                </m:r>
                              </m:e>
                            </m:d>
                          </m:e>
                        </m:func>
                      </m:num>
                      <m:den>
                        <m:r>
                          <a:rPr lang="en-US" sz="2600" i="1">
                            <a:solidFill>
                              <a:schemeClr val="tx1"/>
                            </a:solidFill>
                            <a:latin typeface="Cambria Math"/>
                          </a:rPr>
                          <m:t>1+</m:t>
                        </m:r>
                        <m:func>
                          <m:funcPr>
                            <m:ctrlPr>
                              <a:rPr lang="en-US" sz="2600" i="1">
                                <a:solidFill>
                                  <a:schemeClr val="tx1"/>
                                </a:solidFill>
                                <a:latin typeface="Cambria Math" panose="02040503050406030204" pitchFamily="18" charset="0"/>
                              </a:rPr>
                            </m:ctrlPr>
                          </m:funcPr>
                          <m:fName>
                            <m:r>
                              <m:rPr>
                                <m:sty m:val="p"/>
                              </m:rPr>
                              <a:rPr lang="en-US" sz="2600">
                                <a:solidFill>
                                  <a:schemeClr val="tx1"/>
                                </a:solidFill>
                                <a:latin typeface="Cambria Math" panose="02040503050406030204" pitchFamily="18" charset="0"/>
                              </a:rPr>
                              <m:t>exp</m:t>
                            </m:r>
                          </m:fName>
                          <m:e>
                            <m:d>
                              <m:dPr>
                                <m:ctrlPr>
                                  <a:rPr lang="en-US" sz="2600" i="1">
                                    <a:solidFill>
                                      <a:schemeClr val="tx1"/>
                                    </a:solidFill>
                                    <a:latin typeface="Cambria Math" panose="02040503050406030204" pitchFamily="18" charset="0"/>
                                  </a:rPr>
                                </m:ctrlPr>
                              </m:dPr>
                              <m:e>
                                <m:r>
                                  <a:rPr lang="en-US" sz="2600" i="1">
                                    <a:solidFill>
                                      <a:schemeClr val="tx1"/>
                                    </a:solidFill>
                                    <a:latin typeface="Cambria Math"/>
                                  </a:rPr>
                                  <m:t>2.7830−0.0015</m:t>
                                </m:r>
                                <m:r>
                                  <a:rPr lang="en-US" sz="2600" i="1">
                                    <a:solidFill>
                                      <a:schemeClr val="tx1"/>
                                    </a:solidFill>
                                    <a:latin typeface="Cambria Math" panose="02040503050406030204" pitchFamily="18" charset="0"/>
                                    <a:ea typeface="Cambria Math" panose="02040503050406030204" pitchFamily="18" charset="0"/>
                                  </a:rPr>
                                  <m:t>∙</m:t>
                                </m:r>
                                <m:r>
                                  <a:rPr lang="en-US" sz="2600" i="1">
                                    <a:solidFill>
                                      <a:schemeClr val="tx1"/>
                                    </a:solidFill>
                                    <a:latin typeface="Cambria Math"/>
                                  </a:rPr>
                                  <m:t>𝑚𝑎𝑠𝑠</m:t>
                                </m:r>
                                <m:r>
                                  <a:rPr lang="en-US" sz="2600" i="1">
                                    <a:solidFill>
                                      <a:schemeClr val="tx1"/>
                                    </a:solidFill>
                                    <a:latin typeface="Cambria Math"/>
                                  </a:rPr>
                                  <m:t>+0.0004∙</m:t>
                                </m:r>
                                <m:r>
                                  <a:rPr lang="en-US" sz="2600" i="1">
                                    <a:solidFill>
                                      <a:schemeClr val="tx1"/>
                                    </a:solidFill>
                                    <a:latin typeface="Cambria Math"/>
                                  </a:rPr>
                                  <m:t>𝑤𝑖𝑛𝑔𝑠𝑝𝑎𝑛</m:t>
                                </m:r>
                                <m:r>
                                  <a:rPr lang="en-US" sz="2600" i="1">
                                    <a:solidFill>
                                      <a:schemeClr val="tx1"/>
                                    </a:solidFill>
                                    <a:latin typeface="Cambria Math"/>
                                  </a:rPr>
                                  <m:t>−1.3186∙</m:t>
                                </m:r>
                                <m:r>
                                  <a:rPr lang="en-US" sz="2600" i="1">
                                    <a:solidFill>
                                      <a:schemeClr val="tx1"/>
                                    </a:solidFill>
                                    <a:latin typeface="Cambria Math"/>
                                  </a:rPr>
                                  <m:t>𝑑𝑖𝑠𝑡𝑎𝑛𝑐𝑒</m:t>
                                </m:r>
                              </m:e>
                            </m:d>
                          </m:e>
                        </m:func>
                      </m:den>
                    </m:f>
                  </m:oMath>
                </a14:m>
                <a:r>
                  <a:rPr lang="en-US" sz="2600" dirty="0">
                    <a:solidFill>
                      <a:schemeClr val="tx1"/>
                    </a:solidFill>
                  </a:rPr>
                  <a:t>,</a:t>
                </a:r>
                <a:endParaRPr lang="en-US" sz="2800" dirty="0">
                  <a:solidFill>
                    <a:schemeClr val="tx1"/>
                  </a:solidFill>
                </a:endParaRPr>
              </a:p>
              <a:p>
                <a:pPr algn="l"/>
                <a:r>
                  <a:rPr lang="en-US" sz="2800" dirty="0">
                    <a:solidFill>
                      <a:schemeClr val="tx1"/>
                    </a:solidFill>
                  </a:rPr>
                  <a:t>    and </a:t>
                </a:r>
                <a14:m>
                  <m:oMath xmlns:m="http://schemas.openxmlformats.org/officeDocument/2006/math">
                    <m:acc>
                      <m:accPr>
                        <m:chr m:val="̂"/>
                        <m:ctrlPr>
                          <a:rPr lang="en-US" sz="2800" i="1">
                            <a:solidFill>
                              <a:schemeClr val="tx1"/>
                            </a:solidFill>
                            <a:latin typeface="Cambria Math" panose="02040503050406030204" pitchFamily="18" charset="0"/>
                            <a:ea typeface="Cambria Math"/>
                          </a:rPr>
                        </m:ctrlPr>
                      </m:accPr>
                      <m:e>
                        <m:r>
                          <a:rPr lang="en-US" sz="2800" i="1">
                            <a:solidFill>
                              <a:schemeClr val="tx1"/>
                            </a:solidFill>
                            <a:latin typeface="Cambria Math"/>
                            <a:ea typeface="Cambria Math"/>
                          </a:rPr>
                          <m:t>𝜙</m:t>
                        </m:r>
                      </m:e>
                    </m:acc>
                    <m:r>
                      <a:rPr lang="en-US" sz="2800" i="1">
                        <a:solidFill>
                          <a:schemeClr val="tx1"/>
                        </a:solidFill>
                        <a:latin typeface="Cambria Math"/>
                        <a:ea typeface="Cambria Math"/>
                      </a:rPr>
                      <m:t>=</m:t>
                    </m:r>
                  </m:oMath>
                </a14:m>
                <a:r>
                  <a:rPr lang="en-US" sz="2800" dirty="0">
                    <a:solidFill>
                      <a:schemeClr val="tx1"/>
                    </a:solidFill>
                  </a:rPr>
                  <a:t>4.173.</a:t>
                </a:r>
              </a:p>
              <a:p>
                <a:pPr algn="l"/>
                <a:endParaRPr lang="en-US" sz="800" i="1" dirty="0">
                  <a:solidFill>
                    <a:schemeClr val="tx1"/>
                  </a:solidFill>
                </a:endParaRPr>
              </a:p>
              <a:p>
                <a:pPr marL="457200" indent="-457200" algn="l">
                  <a:buClr>
                    <a:srgbClr val="7030A0"/>
                  </a:buClr>
                  <a:buFont typeface="Wingdings" panose="05000000000000000000" pitchFamily="2" charset="2"/>
                  <a:buChar char="q"/>
                </a:pPr>
                <a:r>
                  <a:rPr lang="en-US" sz="2600" dirty="0">
                    <a:solidFill>
                      <a:schemeClr val="tx1"/>
                    </a:solidFill>
                  </a:rPr>
                  <a:t>Interpretation of the estimated regression coefficients. For example, </a:t>
                </a:r>
              </a:p>
              <a:p>
                <a:pPr algn="l"/>
                <a:r>
                  <a:rPr lang="en-US" sz="2600" dirty="0">
                    <a:solidFill>
                      <a:schemeClr val="tx1"/>
                    </a:solidFill>
                  </a:rPr>
                  <a:t>   </a:t>
                </a:r>
                <a:r>
                  <a:rPr lang="en-US" sz="2600" dirty="0">
                    <a:solidFill>
                      <a:schemeClr val="tx1"/>
                    </a:solidFill>
                    <a:latin typeface="Segoe UI"/>
                    <a:ea typeface="Segoe UI"/>
                    <a:cs typeface="Segoe UI"/>
                  </a:rPr>
                  <a:t>●  </a:t>
                </a:r>
                <a:r>
                  <a:rPr lang="en-US" sz="2600" dirty="0">
                    <a:solidFill>
                      <a:schemeClr val="tx1"/>
                    </a:solidFill>
                  </a:rPr>
                  <a:t>As the wing span increases by 1 cm, the estimated ratio of the mean </a:t>
                </a:r>
              </a:p>
              <a:p>
                <a:pPr algn="l"/>
                <a:r>
                  <a:rPr lang="en-US" sz="2600" dirty="0">
                    <a:solidFill>
                      <a:schemeClr val="tx1"/>
                    </a:solidFill>
                  </a:rPr>
                  <a:t>         proportion of successfully migrated birds and those who didn’t succeed</a:t>
                </a:r>
              </a:p>
              <a:p>
                <a:pPr algn="l"/>
                <a:r>
                  <a:rPr lang="en-US" sz="2600" dirty="0">
                    <a:solidFill>
                      <a:schemeClr val="tx1"/>
                    </a:solidFill>
                  </a:rPr>
                  <a:t>         increases by  </a:t>
                </a:r>
                <a14:m>
                  <m:oMath xmlns:m="http://schemas.openxmlformats.org/officeDocument/2006/math">
                    <m:d>
                      <m:dPr>
                        <m:ctrlPr>
                          <a:rPr lang="en-US" sz="2600" i="1">
                            <a:solidFill>
                              <a:schemeClr val="tx1"/>
                            </a:solidFill>
                            <a:latin typeface="Cambria Math" panose="02040503050406030204" pitchFamily="18" charset="0"/>
                          </a:rPr>
                        </m:ctrlPr>
                      </m:dPr>
                      <m:e>
                        <m:func>
                          <m:funcPr>
                            <m:ctrlPr>
                              <a:rPr lang="en-US" sz="2600" i="1">
                                <a:solidFill>
                                  <a:schemeClr val="tx1"/>
                                </a:solidFill>
                                <a:latin typeface="Cambria Math" panose="02040503050406030204" pitchFamily="18" charset="0"/>
                              </a:rPr>
                            </m:ctrlPr>
                          </m:funcPr>
                          <m:fName>
                            <m:r>
                              <m:rPr>
                                <m:sty m:val="p"/>
                              </m:rPr>
                              <a:rPr lang="en-US" sz="2600">
                                <a:solidFill>
                                  <a:schemeClr val="tx1"/>
                                </a:solidFill>
                                <a:latin typeface="Cambria Math"/>
                              </a:rPr>
                              <m:t>exp</m:t>
                            </m:r>
                          </m:fName>
                          <m:e>
                            <m:d>
                              <m:dPr>
                                <m:ctrlPr>
                                  <a:rPr lang="en-US" sz="2600" i="1" smtClean="0">
                                    <a:solidFill>
                                      <a:schemeClr val="tx1"/>
                                    </a:solidFill>
                                    <a:latin typeface="Cambria Math" panose="02040503050406030204" pitchFamily="18" charset="0"/>
                                  </a:rPr>
                                </m:ctrlPr>
                              </m:dPr>
                              <m:e>
                                <m:r>
                                  <a:rPr lang="en-US" sz="2600" b="0" i="1" smtClean="0">
                                    <a:solidFill>
                                      <a:schemeClr val="tx1"/>
                                    </a:solidFill>
                                    <a:latin typeface="Cambria Math" panose="02040503050406030204" pitchFamily="18" charset="0"/>
                                  </a:rPr>
                                  <m:t>0.0004</m:t>
                                </m:r>
                              </m:e>
                            </m:d>
                          </m:e>
                        </m:func>
                        <m:r>
                          <a:rPr lang="en-US" sz="2600" i="1">
                            <a:solidFill>
                              <a:schemeClr val="tx1"/>
                            </a:solidFill>
                            <a:latin typeface="Cambria Math"/>
                          </a:rPr>
                          <m:t>−1</m:t>
                        </m:r>
                      </m:e>
                    </m:d>
                    <m:r>
                      <a:rPr lang="el-GR" sz="2600" i="1">
                        <a:solidFill>
                          <a:schemeClr val="tx1"/>
                        </a:solidFill>
                        <a:latin typeface="Cambria Math"/>
                        <a:ea typeface="Cambria Math"/>
                      </a:rPr>
                      <m:t>∙</m:t>
                    </m:r>
                    <m:r>
                      <a:rPr lang="en-US" sz="2600" i="1">
                        <a:solidFill>
                          <a:schemeClr val="tx1"/>
                        </a:solidFill>
                        <a:latin typeface="Cambria Math"/>
                        <a:ea typeface="Cambria Math"/>
                      </a:rPr>
                      <m:t>100%=</m:t>
                    </m:r>
                    <m:r>
                      <a:rPr lang="en-US" sz="2600" b="0" i="1" smtClean="0">
                        <a:solidFill>
                          <a:schemeClr val="tx1"/>
                        </a:solidFill>
                        <a:latin typeface="Cambria Math"/>
                        <a:ea typeface="Cambria Math"/>
                      </a:rPr>
                      <m:t>0.04</m:t>
                    </m:r>
                    <m:r>
                      <a:rPr lang="en-US" sz="2600" i="1">
                        <a:solidFill>
                          <a:schemeClr val="tx1"/>
                        </a:solidFill>
                        <a:latin typeface="Cambria Math"/>
                        <a:ea typeface="Cambria Math"/>
                      </a:rPr>
                      <m:t>%. </m:t>
                    </m:r>
                  </m:oMath>
                </a14:m>
                <a:endParaRPr lang="en-US" sz="2600" dirty="0">
                  <a:solidFill>
                    <a:schemeClr val="tx1"/>
                  </a:solidFill>
                  <a:ea typeface="Cambria Math"/>
                </a:endParaRPr>
              </a:p>
              <a:p>
                <a:pPr algn="l"/>
                <a:r>
                  <a:rPr lang="en-US" sz="2600" dirty="0">
                    <a:solidFill>
                      <a:schemeClr val="tx1"/>
                    </a:solidFill>
                    <a:latin typeface="Segoe UI"/>
                    <a:ea typeface="Segoe UI"/>
                    <a:cs typeface="Segoe UI"/>
                  </a:rPr>
                  <a:t>   ● </a:t>
                </a:r>
                <a:r>
                  <a:rPr lang="en-US" sz="2600" dirty="0">
                    <a:solidFill>
                      <a:schemeClr val="tx1"/>
                    </a:solidFill>
                  </a:rPr>
                  <a:t>If the distance increases by one thousand km, his ratio changes by </a:t>
                </a:r>
              </a:p>
              <a:p>
                <a:pPr algn="l"/>
                <a:r>
                  <a:rPr lang="en-US" sz="2600" dirty="0">
                    <a:solidFill>
                      <a:schemeClr val="tx1"/>
                    </a:solidFill>
                  </a:rPr>
                  <a:t>        </a:t>
                </a:r>
                <a14:m>
                  <m:oMath xmlns:m="http://schemas.openxmlformats.org/officeDocument/2006/math">
                    <m:d>
                      <m:dPr>
                        <m:ctrlPr>
                          <a:rPr lang="en-US" sz="2600" i="1">
                            <a:solidFill>
                              <a:schemeClr val="tx1"/>
                            </a:solidFill>
                            <a:latin typeface="Cambria Math" panose="02040503050406030204" pitchFamily="18" charset="0"/>
                          </a:rPr>
                        </m:ctrlPr>
                      </m:dPr>
                      <m:e>
                        <m:func>
                          <m:funcPr>
                            <m:ctrlPr>
                              <a:rPr lang="en-US" sz="2600" i="1">
                                <a:solidFill>
                                  <a:schemeClr val="tx1"/>
                                </a:solidFill>
                                <a:latin typeface="Cambria Math" panose="02040503050406030204" pitchFamily="18" charset="0"/>
                              </a:rPr>
                            </m:ctrlPr>
                          </m:funcPr>
                          <m:fName>
                            <m:r>
                              <m:rPr>
                                <m:sty m:val="p"/>
                              </m:rPr>
                              <a:rPr lang="en-US" sz="2600">
                                <a:solidFill>
                                  <a:schemeClr val="tx1"/>
                                </a:solidFill>
                                <a:latin typeface="Cambria Math"/>
                              </a:rPr>
                              <m:t>exp</m:t>
                            </m:r>
                          </m:fName>
                          <m:e>
                            <m:d>
                              <m:dPr>
                                <m:ctrlPr>
                                  <a:rPr lang="en-US" sz="2600" i="1" smtClean="0">
                                    <a:solidFill>
                                      <a:schemeClr val="tx1"/>
                                    </a:solidFill>
                                    <a:latin typeface="Cambria Math" panose="02040503050406030204" pitchFamily="18" charset="0"/>
                                  </a:rPr>
                                </m:ctrlPr>
                              </m:dPr>
                              <m:e>
                                <m:r>
                                  <a:rPr lang="en-US" sz="2600" i="1">
                                    <a:solidFill>
                                      <a:schemeClr val="tx1"/>
                                    </a:solidFill>
                                    <a:latin typeface="Cambria Math"/>
                                  </a:rPr>
                                  <m:t>−1.3186</m:t>
                                </m:r>
                              </m:e>
                            </m:d>
                          </m:e>
                        </m:func>
                        <m:r>
                          <a:rPr lang="en-US" sz="2600" i="1">
                            <a:solidFill>
                              <a:schemeClr val="tx1"/>
                            </a:solidFill>
                            <a:latin typeface="Cambria Math"/>
                          </a:rPr>
                          <m:t>−1</m:t>
                        </m:r>
                      </m:e>
                    </m:d>
                    <m:r>
                      <a:rPr lang="el-GR" sz="2600" i="1">
                        <a:solidFill>
                          <a:schemeClr val="tx1"/>
                        </a:solidFill>
                        <a:latin typeface="Cambria Math"/>
                        <a:ea typeface="Cambria Math"/>
                      </a:rPr>
                      <m:t>∙</m:t>
                    </m:r>
                    <m:r>
                      <a:rPr lang="en-US" sz="2600" i="1">
                        <a:solidFill>
                          <a:schemeClr val="tx1"/>
                        </a:solidFill>
                        <a:latin typeface="Cambria Math"/>
                        <a:ea typeface="Cambria Math"/>
                      </a:rPr>
                      <m:t>100%=−73.2</m:t>
                    </m:r>
                    <m:r>
                      <a:rPr lang="en-US" sz="2600" b="0" i="1" smtClean="0">
                        <a:solidFill>
                          <a:schemeClr val="tx1"/>
                        </a:solidFill>
                        <a:latin typeface="Cambria Math"/>
                        <a:ea typeface="Cambria Math"/>
                      </a:rPr>
                      <m:t>5</m:t>
                    </m:r>
                    <m:r>
                      <a:rPr lang="en-US" sz="2600" i="1">
                        <a:solidFill>
                          <a:schemeClr val="tx1"/>
                        </a:solidFill>
                        <a:latin typeface="Cambria Math"/>
                        <a:ea typeface="Cambria Math"/>
                      </a:rPr>
                      <m:t>%</m:t>
                    </m:r>
                    <m:r>
                      <a:rPr lang="en-US" sz="2600" b="0" i="1" smtClean="0">
                        <a:solidFill>
                          <a:schemeClr val="tx1"/>
                        </a:solidFill>
                        <a:latin typeface="Cambria Math"/>
                        <a:ea typeface="Cambria Math"/>
                      </a:rPr>
                      <m:t>,</m:t>
                    </m:r>
                  </m:oMath>
                </a14:m>
                <a:r>
                  <a:rPr lang="en-US" sz="2600" dirty="0">
                    <a:solidFill>
                      <a:schemeClr val="tx1"/>
                    </a:solidFill>
                    <a:ea typeface="Cambria Math"/>
                  </a:rPr>
                  <a:t> that is, decreases by 73.25%.</a:t>
                </a:r>
              </a:p>
              <a:p>
                <a:pPr algn="l"/>
                <a:endParaRPr lang="en-US" sz="2600" dirty="0">
                  <a:solidFill>
                    <a:schemeClr val="tx1"/>
                  </a:solidFill>
                </a:endParaRPr>
              </a:p>
              <a:p>
                <a:pPr algn="l"/>
                <a:endParaRPr lang="en-US" sz="1600" i="1" dirty="0"/>
              </a:p>
              <a:p>
                <a:endParaRPr lang="en-US" sz="1600" i="1" dirty="0"/>
              </a:p>
              <a:p>
                <a:endParaRPr lang="en-US" sz="1600" i="1" dirty="0"/>
              </a:p>
              <a:p>
                <a:endParaRPr lang="en-US" sz="1600" i="1" dirty="0"/>
              </a:p>
              <a:p>
                <a:endParaRPr lang="en-US" sz="1600" i="1" dirty="0"/>
              </a:p>
              <a:p>
                <a:endParaRPr lang="en-US" sz="1600" i="1" dirty="0"/>
              </a:p>
              <a:p>
                <a:endParaRPr lang="en-US" sz="1600" i="1" dirty="0"/>
              </a:p>
              <a:p>
                <a:endParaRPr lang="en-US" sz="1600" i="1" dirty="0"/>
              </a:p>
              <a:p>
                <a:endParaRPr lang="en-US" sz="1700" i="1" dirty="0"/>
              </a:p>
              <a:p>
                <a:endParaRPr lang="en-US" sz="1600" dirty="0">
                  <a:solidFill>
                    <a:schemeClr val="bg2">
                      <a:lumMod val="75000"/>
                    </a:schemeClr>
                  </a:solidFill>
                </a:endParaRPr>
              </a:p>
            </p:txBody>
          </p:sp>
        </mc:Choice>
        <mc:Fallback xmlns="">
          <p:sp>
            <p:nvSpPr>
              <p:cNvPr id="3" name="Subtitle 2">
                <a:extLst>
                  <a:ext uri="{FF2B5EF4-FFF2-40B4-BE49-F238E27FC236}">
                    <a16:creationId xmlns:a16="http://schemas.microsoft.com/office/drawing/2014/main" id="{937977FE-7060-4554-8802-D380BB4E77D1}"/>
                  </a:ext>
                </a:extLst>
              </p:cNvPr>
              <p:cNvSpPr>
                <a:spLocks noGrp="1" noRot="1" noChangeAspect="1" noMove="1" noResize="1" noEditPoints="1" noAdjustHandles="1" noChangeArrowheads="1" noChangeShapeType="1" noTextEdit="1"/>
              </p:cNvSpPr>
              <p:nvPr>
                <p:ph type="subTitle" idx="1"/>
              </p:nvPr>
            </p:nvSpPr>
            <p:spPr>
              <a:xfrm>
                <a:off x="690837" y="1264382"/>
                <a:ext cx="11501163" cy="5237067"/>
              </a:xfrm>
              <a:blipFill>
                <a:blip r:embed="rId2"/>
                <a:stretch>
                  <a:fillRect l="-901" t="-1047"/>
                </a:stretch>
              </a:blipFill>
            </p:spPr>
            <p:txBody>
              <a:bodyPr/>
              <a:lstStyle/>
              <a:p>
                <a:r>
                  <a:rPr lang="en-US">
                    <a:noFill/>
                  </a:rPr>
                  <a:t> </a:t>
                </a:r>
              </a:p>
            </p:txBody>
          </p:sp>
        </mc:Fallback>
      </mc:AlternateContent>
      <p:sp>
        <p:nvSpPr>
          <p:cNvPr id="5" name="Title 1">
            <a:extLst>
              <a:ext uri="{FF2B5EF4-FFF2-40B4-BE49-F238E27FC236}">
                <a16:creationId xmlns:a16="http://schemas.microsoft.com/office/drawing/2014/main" id="{8FDE2D6A-EB0F-4F67-8847-35AECB8A3F6B}"/>
              </a:ext>
            </a:extLst>
          </p:cNvPr>
          <p:cNvSpPr txBox="1">
            <a:spLocks/>
          </p:cNvSpPr>
          <p:nvPr/>
        </p:nvSpPr>
        <p:spPr>
          <a:xfrm>
            <a:off x="834060" y="406039"/>
            <a:ext cx="10527128" cy="804481"/>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400" dirty="0"/>
              <a:t>BETA REGRESSION: EXERCISE SOLUTION (CONT.)</a:t>
            </a:r>
          </a:p>
        </p:txBody>
      </p:sp>
      <p:pic>
        <p:nvPicPr>
          <p:cNvPr id="6" name="Picture 5">
            <a:extLst>
              <a:ext uri="{FF2B5EF4-FFF2-40B4-BE49-F238E27FC236}">
                <a16:creationId xmlns:a16="http://schemas.microsoft.com/office/drawing/2014/main" id="{1744B83E-CD52-4A74-AF46-421D87E237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983914" y="1123919"/>
            <a:ext cx="10349837" cy="120423"/>
          </a:xfrm>
          <a:prstGeom prst="rect">
            <a:avLst/>
          </a:prstGeom>
        </p:spPr>
      </p:pic>
      <p:pic>
        <p:nvPicPr>
          <p:cNvPr id="7" name="Picture 6">
            <a:extLst>
              <a:ext uri="{FF2B5EF4-FFF2-40B4-BE49-F238E27FC236}">
                <a16:creationId xmlns:a16="http://schemas.microsoft.com/office/drawing/2014/main" id="{C4502627-6222-4099-BBF6-33534AA0E1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3914" y="6501449"/>
            <a:ext cx="9273251" cy="107897"/>
          </a:xfrm>
          <a:prstGeom prst="rect">
            <a:avLst/>
          </a:prstGeom>
        </p:spPr>
      </p:pic>
      <p:pic>
        <p:nvPicPr>
          <p:cNvPr id="8" name="Picture 7">
            <a:extLst>
              <a:ext uri="{FF2B5EF4-FFF2-40B4-BE49-F238E27FC236}">
                <a16:creationId xmlns:a16="http://schemas.microsoft.com/office/drawing/2014/main" id="{6DB45C76-9CAE-4C1A-A9F6-E99D438B8A7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10154" y="6037529"/>
            <a:ext cx="700390" cy="823031"/>
          </a:xfrm>
          <a:prstGeom prst="rect">
            <a:avLst/>
          </a:prstGeom>
        </p:spPr>
      </p:pic>
      <p:sp>
        <p:nvSpPr>
          <p:cNvPr id="9" name="Slide Number Placeholder 3">
            <a:extLst>
              <a:ext uri="{FF2B5EF4-FFF2-40B4-BE49-F238E27FC236}">
                <a16:creationId xmlns:a16="http://schemas.microsoft.com/office/drawing/2014/main" id="{27CCF17A-F467-4932-84B9-1CC14EE35134}"/>
              </a:ext>
            </a:extLst>
          </p:cNvPr>
          <p:cNvSpPr txBox="1">
            <a:spLocks/>
          </p:cNvSpPr>
          <p:nvPr/>
        </p:nvSpPr>
        <p:spPr>
          <a:xfrm>
            <a:off x="10807431" y="6081483"/>
            <a:ext cx="526320" cy="569779"/>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3A98EE3D-8CD1-4C3F-BD1C-C98C9596463C}" type="slidenum">
              <a:rPr lang="en-US" sz="2600" smtClean="0">
                <a:solidFill>
                  <a:schemeClr val="bg1"/>
                </a:solidFill>
              </a:rPr>
              <a:pPr algn="ctr"/>
              <a:t>76</a:t>
            </a:fld>
            <a:endParaRPr lang="en-US" sz="2600" dirty="0">
              <a:solidFill>
                <a:schemeClr val="bg1"/>
              </a:solidFill>
            </a:endParaRPr>
          </a:p>
        </p:txBody>
      </p:sp>
    </p:spTree>
    <p:extLst>
      <p:ext uri="{BB962C8B-B14F-4D97-AF65-F5344CB8AC3E}">
        <p14:creationId xmlns:p14="http://schemas.microsoft.com/office/powerpoint/2010/main" val="326566226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Subtitle 2">
                <a:extLst>
                  <a:ext uri="{FF2B5EF4-FFF2-40B4-BE49-F238E27FC236}">
                    <a16:creationId xmlns:a16="http://schemas.microsoft.com/office/drawing/2014/main" id="{937977FE-7060-4554-8802-D380BB4E77D1}"/>
                  </a:ext>
                </a:extLst>
              </p:cNvPr>
              <p:cNvSpPr>
                <a:spLocks noGrp="1"/>
              </p:cNvSpPr>
              <p:nvPr>
                <p:ph type="subTitle" idx="1"/>
              </p:nvPr>
            </p:nvSpPr>
            <p:spPr>
              <a:xfrm>
                <a:off x="528240" y="1288297"/>
                <a:ext cx="11501163" cy="5237067"/>
              </a:xfrm>
            </p:spPr>
            <p:txBody>
              <a:bodyPr>
                <a:normAutofit/>
              </a:bodyPr>
              <a:lstStyle/>
              <a:p>
                <a:pPr marL="514350" indent="-514350" algn="l">
                  <a:buAutoNum type="arabicParenBoth" startAt="3"/>
                </a:pPr>
                <a:r>
                  <a:rPr lang="en-US" sz="2800" dirty="0">
                    <a:solidFill>
                      <a:schemeClr val="tx1"/>
                    </a:solidFill>
                  </a:rPr>
                  <a:t>Predict the </a:t>
                </a:r>
                <a:r>
                  <a:rPr lang="en-US" sz="2800" u="sng" dirty="0">
                    <a:solidFill>
                      <a:schemeClr val="tx1"/>
                    </a:solidFill>
                  </a:rPr>
                  <a:t>number</a:t>
                </a:r>
                <a:r>
                  <a:rPr lang="en-US" sz="2800" dirty="0">
                    <a:solidFill>
                      <a:schemeClr val="tx1"/>
                    </a:solidFill>
                  </a:rPr>
                  <a:t> of birds that successfully reach the winter grounds for a flock of birds with average mass of 600 g, average wingspan of 65 cm, that  travel a distance of 1650 km, and typically travel in flocks of about 70 birds.  We compute</a:t>
                </a:r>
              </a:p>
              <a:p>
                <a:pPr algn="l"/>
                <a:endParaRPr lang="en-US" sz="200" dirty="0">
                  <a:solidFill>
                    <a:schemeClr val="tx1"/>
                  </a:solidFill>
                </a:endParaRPr>
              </a:p>
              <a:p>
                <a:pPr algn="l"/>
                <a:r>
                  <a:rPr lang="en-US" sz="2600" dirty="0">
                    <a:solidFill>
                      <a:schemeClr val="tx1"/>
                    </a:solidFill>
                    <a:ea typeface="Cambria Math"/>
                  </a:rPr>
                  <a:t>            </a:t>
                </a:r>
                <a14:m>
                  <m:oMath xmlns:m="http://schemas.openxmlformats.org/officeDocument/2006/math">
                    <m:sSup>
                      <m:sSupPr>
                        <m:ctrlPr>
                          <a:rPr lang="en-US" sz="2600" i="1" smtClean="0">
                            <a:solidFill>
                              <a:schemeClr val="tx1"/>
                            </a:solidFill>
                            <a:latin typeface="Cambria Math" panose="02040503050406030204" pitchFamily="18" charset="0"/>
                            <a:ea typeface="Cambria Math"/>
                          </a:rPr>
                        </m:ctrlPr>
                      </m:sSupPr>
                      <m:e>
                        <m:r>
                          <a:rPr lang="en-US" sz="2600" i="1">
                            <a:solidFill>
                              <a:schemeClr val="tx1"/>
                            </a:solidFill>
                            <a:latin typeface="Cambria Math"/>
                            <a:ea typeface="Cambria Math"/>
                          </a:rPr>
                          <m:t>𝑝𝑟𝑜𝑝</m:t>
                        </m:r>
                        <m:r>
                          <a:rPr lang="en-US" sz="2600" i="1">
                            <a:solidFill>
                              <a:schemeClr val="tx1"/>
                            </a:solidFill>
                            <a:latin typeface="Cambria Math"/>
                            <a:ea typeface="Cambria Math"/>
                          </a:rPr>
                          <m:t> </m:t>
                        </m:r>
                        <m:r>
                          <a:rPr lang="en-US" sz="2600" i="1">
                            <a:solidFill>
                              <a:schemeClr val="tx1"/>
                            </a:solidFill>
                            <a:latin typeface="Cambria Math"/>
                            <a:ea typeface="Cambria Math"/>
                          </a:rPr>
                          <m:t>𝑚𝑖𝑔𝑟𝑎𝑡𝑒𝑑</m:t>
                        </m:r>
                      </m:e>
                      <m:sup>
                        <m:r>
                          <a:rPr lang="en-US" sz="2600" b="0" i="1" smtClean="0">
                            <a:solidFill>
                              <a:schemeClr val="tx1"/>
                            </a:solidFill>
                            <a:latin typeface="Cambria Math"/>
                            <a:ea typeface="Cambria Math"/>
                          </a:rPr>
                          <m:t>0</m:t>
                        </m:r>
                      </m:sup>
                    </m:sSup>
                    <m:r>
                      <a:rPr lang="en-US" sz="2600" i="1">
                        <a:solidFill>
                          <a:schemeClr val="tx1"/>
                        </a:solidFill>
                        <a:latin typeface="Cambria Math"/>
                        <a:ea typeface="Cambria Math"/>
                      </a:rPr>
                      <m:t>∙</m:t>
                    </m:r>
                    <m:r>
                      <a:rPr lang="en-US" sz="2600" b="0" i="1" smtClean="0">
                        <a:solidFill>
                          <a:schemeClr val="tx1"/>
                        </a:solidFill>
                        <a:latin typeface="Cambria Math"/>
                        <a:ea typeface="Cambria Math"/>
                      </a:rPr>
                      <m:t>70=</m:t>
                    </m:r>
                    <m:f>
                      <m:fPr>
                        <m:ctrlPr>
                          <a:rPr lang="en-US" sz="2600" i="1">
                            <a:solidFill>
                              <a:schemeClr val="tx1"/>
                            </a:solidFill>
                            <a:latin typeface="Cambria Math" panose="02040503050406030204" pitchFamily="18" charset="0"/>
                          </a:rPr>
                        </m:ctrlPr>
                      </m:fPr>
                      <m:num>
                        <m:func>
                          <m:funcPr>
                            <m:ctrlPr>
                              <a:rPr lang="en-US" sz="2600" i="1">
                                <a:solidFill>
                                  <a:schemeClr val="tx1"/>
                                </a:solidFill>
                                <a:latin typeface="Cambria Math" panose="02040503050406030204" pitchFamily="18" charset="0"/>
                              </a:rPr>
                            </m:ctrlPr>
                          </m:funcPr>
                          <m:fName>
                            <m:r>
                              <m:rPr>
                                <m:sty m:val="p"/>
                              </m:rPr>
                              <a:rPr lang="en-US" sz="2600">
                                <a:solidFill>
                                  <a:schemeClr val="tx1"/>
                                </a:solidFill>
                                <a:latin typeface="Cambria Math"/>
                              </a:rPr>
                              <m:t>exp</m:t>
                            </m:r>
                          </m:fName>
                          <m:e>
                            <m:d>
                              <m:dPr>
                                <m:ctrlPr>
                                  <a:rPr lang="en-US" sz="2600" i="1" smtClean="0">
                                    <a:solidFill>
                                      <a:schemeClr val="tx1"/>
                                    </a:solidFill>
                                    <a:latin typeface="Cambria Math" panose="02040503050406030204" pitchFamily="18" charset="0"/>
                                  </a:rPr>
                                </m:ctrlPr>
                              </m:dPr>
                              <m:e>
                                <m:r>
                                  <a:rPr lang="en-US" sz="2600" i="1">
                                    <a:solidFill>
                                      <a:schemeClr val="tx1"/>
                                    </a:solidFill>
                                    <a:latin typeface="Cambria Math"/>
                                  </a:rPr>
                                  <m:t>2.7830−0.0015</m:t>
                                </m:r>
                                <m:r>
                                  <a:rPr lang="en-US" sz="2600" i="1" smtClean="0">
                                    <a:solidFill>
                                      <a:schemeClr val="tx1"/>
                                    </a:solidFill>
                                    <a:latin typeface="Cambria Math" panose="02040503050406030204" pitchFamily="18" charset="0"/>
                                    <a:ea typeface="Cambria Math" panose="02040503050406030204" pitchFamily="18" charset="0"/>
                                  </a:rPr>
                                  <m:t>∙</m:t>
                                </m:r>
                                <m:r>
                                  <a:rPr lang="en-US" sz="2600" i="1">
                                    <a:solidFill>
                                      <a:schemeClr val="tx1"/>
                                    </a:solidFill>
                                    <a:latin typeface="Cambria Math"/>
                                  </a:rPr>
                                  <m:t>0.6+0.0004</m:t>
                                </m:r>
                                <m:r>
                                  <a:rPr lang="en-US" sz="2600" i="1" smtClean="0">
                                    <a:solidFill>
                                      <a:schemeClr val="tx1"/>
                                    </a:solidFill>
                                    <a:latin typeface="Cambria Math" panose="02040503050406030204" pitchFamily="18" charset="0"/>
                                    <a:ea typeface="Cambria Math" panose="02040503050406030204" pitchFamily="18" charset="0"/>
                                  </a:rPr>
                                  <m:t>∙</m:t>
                                </m:r>
                                <m:r>
                                  <a:rPr lang="en-US" sz="2600" i="1">
                                    <a:solidFill>
                                      <a:schemeClr val="tx1"/>
                                    </a:solidFill>
                                    <a:latin typeface="Cambria Math"/>
                                  </a:rPr>
                                  <m:t>65−1.3186</m:t>
                                </m:r>
                                <m:r>
                                  <a:rPr lang="en-US" sz="2600" i="1" smtClean="0">
                                    <a:solidFill>
                                      <a:schemeClr val="tx1"/>
                                    </a:solidFill>
                                    <a:latin typeface="Cambria Math" panose="02040503050406030204" pitchFamily="18" charset="0"/>
                                    <a:ea typeface="Cambria Math" panose="02040503050406030204" pitchFamily="18" charset="0"/>
                                  </a:rPr>
                                  <m:t>∙</m:t>
                                </m:r>
                                <m:r>
                                  <a:rPr lang="en-US" sz="2600" i="1">
                                    <a:solidFill>
                                      <a:schemeClr val="tx1"/>
                                    </a:solidFill>
                                    <a:latin typeface="Cambria Math"/>
                                  </a:rPr>
                                  <m:t>1.65</m:t>
                                </m:r>
                              </m:e>
                            </m:d>
                          </m:e>
                        </m:func>
                      </m:num>
                      <m:den>
                        <m:r>
                          <a:rPr lang="en-US" sz="2600" i="1">
                            <a:solidFill>
                              <a:schemeClr val="tx1"/>
                            </a:solidFill>
                            <a:latin typeface="Cambria Math"/>
                          </a:rPr>
                          <m:t>1+</m:t>
                        </m:r>
                        <m:func>
                          <m:funcPr>
                            <m:ctrlPr>
                              <a:rPr lang="en-US" sz="2600" i="1">
                                <a:solidFill>
                                  <a:schemeClr val="tx1"/>
                                </a:solidFill>
                                <a:latin typeface="Cambria Math" panose="02040503050406030204" pitchFamily="18" charset="0"/>
                              </a:rPr>
                            </m:ctrlPr>
                          </m:funcPr>
                          <m:fName>
                            <m:r>
                              <m:rPr>
                                <m:sty m:val="p"/>
                              </m:rPr>
                              <a:rPr lang="en-US" sz="2600">
                                <a:solidFill>
                                  <a:schemeClr val="tx1"/>
                                </a:solidFill>
                                <a:latin typeface="Cambria Math"/>
                              </a:rPr>
                              <m:t>exp</m:t>
                            </m:r>
                          </m:fName>
                          <m:e>
                            <m:d>
                              <m:dPr>
                                <m:ctrlPr>
                                  <a:rPr lang="en-US" sz="2600" i="1">
                                    <a:solidFill>
                                      <a:schemeClr val="tx1"/>
                                    </a:solidFill>
                                    <a:latin typeface="Cambria Math" panose="02040503050406030204" pitchFamily="18" charset="0"/>
                                  </a:rPr>
                                </m:ctrlPr>
                              </m:dPr>
                              <m:e>
                                <m:r>
                                  <a:rPr lang="en-US" sz="2600" i="1">
                                    <a:solidFill>
                                      <a:schemeClr val="tx1"/>
                                    </a:solidFill>
                                    <a:latin typeface="Cambria Math"/>
                                  </a:rPr>
                                  <m:t>2.7830−0.0015</m:t>
                                </m:r>
                                <m:r>
                                  <a:rPr lang="en-US" sz="2600" i="1">
                                    <a:solidFill>
                                      <a:schemeClr val="tx1"/>
                                    </a:solidFill>
                                    <a:latin typeface="Cambria Math" panose="02040503050406030204" pitchFamily="18" charset="0"/>
                                    <a:ea typeface="Cambria Math" panose="02040503050406030204" pitchFamily="18" charset="0"/>
                                  </a:rPr>
                                  <m:t>∙</m:t>
                                </m:r>
                                <m:r>
                                  <a:rPr lang="en-US" sz="2600" i="1">
                                    <a:solidFill>
                                      <a:schemeClr val="tx1"/>
                                    </a:solidFill>
                                    <a:latin typeface="Cambria Math"/>
                                  </a:rPr>
                                  <m:t>0.6+0.0004</m:t>
                                </m:r>
                                <m:r>
                                  <a:rPr lang="en-US" sz="2600" i="1">
                                    <a:solidFill>
                                      <a:schemeClr val="tx1"/>
                                    </a:solidFill>
                                    <a:latin typeface="Cambria Math" panose="02040503050406030204" pitchFamily="18" charset="0"/>
                                    <a:ea typeface="Cambria Math" panose="02040503050406030204" pitchFamily="18" charset="0"/>
                                  </a:rPr>
                                  <m:t>∙</m:t>
                                </m:r>
                                <m:r>
                                  <a:rPr lang="en-US" sz="2600" i="1">
                                    <a:solidFill>
                                      <a:schemeClr val="tx1"/>
                                    </a:solidFill>
                                    <a:latin typeface="Cambria Math"/>
                                  </a:rPr>
                                  <m:t>65−1.3186</m:t>
                                </m:r>
                                <m:r>
                                  <a:rPr lang="en-US" sz="2600" i="1">
                                    <a:solidFill>
                                      <a:schemeClr val="tx1"/>
                                    </a:solidFill>
                                    <a:latin typeface="Cambria Math" panose="02040503050406030204" pitchFamily="18" charset="0"/>
                                    <a:ea typeface="Cambria Math" panose="02040503050406030204" pitchFamily="18" charset="0"/>
                                  </a:rPr>
                                  <m:t>∙</m:t>
                                </m:r>
                                <m:r>
                                  <a:rPr lang="en-US" sz="2600" i="1">
                                    <a:solidFill>
                                      <a:schemeClr val="tx1"/>
                                    </a:solidFill>
                                    <a:latin typeface="Cambria Math"/>
                                  </a:rPr>
                                  <m:t>1.65</m:t>
                                </m:r>
                              </m:e>
                            </m:d>
                          </m:e>
                        </m:func>
                      </m:den>
                    </m:f>
                    <m:r>
                      <a:rPr lang="en-US" sz="2600">
                        <a:solidFill>
                          <a:schemeClr val="tx1"/>
                        </a:solidFill>
                        <a:latin typeface="Cambria Math"/>
                        <a:ea typeface="Cambria Math"/>
                      </a:rPr>
                      <m:t>∙</m:t>
                    </m:r>
                    <m:r>
                      <a:rPr lang="en-US" sz="2600" b="0" i="0" smtClean="0">
                        <a:solidFill>
                          <a:schemeClr val="tx1"/>
                        </a:solidFill>
                        <a:latin typeface="Cambria Math"/>
                        <a:ea typeface="Cambria Math"/>
                      </a:rPr>
                      <m:t>70</m:t>
                    </m:r>
                  </m:oMath>
                </a14:m>
                <a:r>
                  <a:rPr lang="en-US" sz="2600" b="0" dirty="0">
                    <a:solidFill>
                      <a:schemeClr val="tx1"/>
                    </a:solidFill>
                    <a:ea typeface="Cambria Math"/>
                  </a:rPr>
                  <a:t>         </a:t>
                </a:r>
              </a:p>
              <a:p>
                <a:pPr algn="l"/>
                <a:r>
                  <a:rPr lang="en-US" sz="2600" dirty="0">
                    <a:solidFill>
                      <a:schemeClr val="tx1"/>
                    </a:solidFill>
                    <a:ea typeface="Cambria Math"/>
                  </a:rPr>
                  <a:t>          =</a:t>
                </a:r>
                <a14:m>
                  <m:oMath xmlns:m="http://schemas.openxmlformats.org/officeDocument/2006/math">
                    <m:d>
                      <m:dPr>
                        <m:ctrlPr>
                          <a:rPr lang="en-US" sz="2600" b="0" i="1" smtClean="0">
                            <a:solidFill>
                              <a:schemeClr val="tx1"/>
                            </a:solidFill>
                            <a:latin typeface="Cambria Math" panose="02040503050406030204" pitchFamily="18" charset="0"/>
                            <a:ea typeface="Cambria Math"/>
                          </a:rPr>
                        </m:ctrlPr>
                      </m:dPr>
                      <m:e>
                        <m:r>
                          <a:rPr lang="en-US" sz="2600" b="0" i="0" smtClean="0">
                            <a:solidFill>
                              <a:schemeClr val="tx1"/>
                            </a:solidFill>
                            <a:latin typeface="Cambria Math"/>
                            <a:ea typeface="Cambria Math"/>
                          </a:rPr>
                          <m:t>0.6530</m:t>
                        </m:r>
                      </m:e>
                    </m:d>
                    <m:d>
                      <m:dPr>
                        <m:ctrlPr>
                          <a:rPr lang="en-US" sz="2600" b="0" i="1" smtClean="0">
                            <a:solidFill>
                              <a:schemeClr val="tx1"/>
                            </a:solidFill>
                            <a:latin typeface="Cambria Math" panose="02040503050406030204" pitchFamily="18" charset="0"/>
                            <a:ea typeface="Cambria Math"/>
                          </a:rPr>
                        </m:ctrlPr>
                      </m:dPr>
                      <m:e>
                        <m:r>
                          <a:rPr lang="en-US" sz="2600" b="0" i="0" smtClean="0">
                            <a:solidFill>
                              <a:schemeClr val="tx1"/>
                            </a:solidFill>
                            <a:latin typeface="Cambria Math"/>
                            <a:ea typeface="Cambria Math"/>
                          </a:rPr>
                          <m:t>70</m:t>
                        </m:r>
                      </m:e>
                    </m:d>
                    <m:r>
                      <a:rPr lang="en-US" sz="2600" b="0" i="0" smtClean="0">
                        <a:solidFill>
                          <a:schemeClr val="tx1"/>
                        </a:solidFill>
                        <a:latin typeface="Cambria Math"/>
                        <a:ea typeface="Cambria Math"/>
                      </a:rPr>
                      <m:t>=</m:t>
                    </m:r>
                  </m:oMath>
                </a14:m>
                <a:r>
                  <a:rPr lang="en-US" sz="2800" dirty="0">
                    <a:solidFill>
                      <a:schemeClr val="tx1"/>
                    </a:solidFill>
                  </a:rPr>
                  <a:t>45.71.</a:t>
                </a:r>
              </a:p>
              <a:p>
                <a:pPr algn="l"/>
                <a:endParaRPr lang="en-US" sz="900" dirty="0">
                  <a:solidFill>
                    <a:schemeClr val="tx1"/>
                  </a:solidFill>
                </a:endParaRPr>
              </a:p>
              <a:p>
                <a:pPr algn="l"/>
                <a:r>
                  <a:rPr lang="en-US" sz="2200" dirty="0">
                    <a:solidFill>
                      <a:schemeClr val="tx1"/>
                    </a:solidFill>
                    <a:latin typeface="Courier New" panose="02070309020205020404" pitchFamily="49" charset="0"/>
                    <a:cs typeface="Courier New" panose="02070309020205020404" pitchFamily="49" charset="0"/>
                  </a:rPr>
                  <a:t>print(70*predict(</a:t>
                </a:r>
                <a:r>
                  <a:rPr lang="en-US" sz="2200" dirty="0" err="1">
                    <a:solidFill>
                      <a:schemeClr val="tx1"/>
                    </a:solidFill>
                    <a:latin typeface="Courier New" panose="02070309020205020404" pitchFamily="49" charset="0"/>
                    <a:cs typeface="Courier New" panose="02070309020205020404" pitchFamily="49" charset="0"/>
                  </a:rPr>
                  <a:t>fitted.model</a:t>
                </a:r>
                <a:r>
                  <a:rPr lang="en-US" sz="2200" dirty="0">
                    <a:solidFill>
                      <a:schemeClr val="tx1"/>
                    </a:solidFill>
                    <a:latin typeface="Courier New" panose="02070309020205020404" pitchFamily="49" charset="0"/>
                    <a:cs typeface="Courier New" panose="02070309020205020404" pitchFamily="49" charset="0"/>
                  </a:rPr>
                  <a:t>, </a:t>
                </a:r>
                <a:r>
                  <a:rPr lang="en-US" sz="2200" dirty="0" err="1">
                    <a:solidFill>
                      <a:schemeClr val="tx1"/>
                    </a:solidFill>
                    <a:latin typeface="Courier New" panose="02070309020205020404" pitchFamily="49" charset="0"/>
                    <a:cs typeface="Courier New" panose="02070309020205020404" pitchFamily="49" charset="0"/>
                  </a:rPr>
                  <a:t>data.frame</a:t>
                </a:r>
                <a:r>
                  <a:rPr lang="en-US" sz="2200" dirty="0">
                    <a:solidFill>
                      <a:schemeClr val="tx1"/>
                    </a:solidFill>
                    <a:latin typeface="Courier New" panose="02070309020205020404" pitchFamily="49" charset="0"/>
                    <a:cs typeface="Courier New" panose="02070309020205020404" pitchFamily="49" charset="0"/>
                  </a:rPr>
                  <a:t>(mass=0.6, wingspan=65, distance=1.65)))</a:t>
                </a:r>
              </a:p>
              <a:p>
                <a:pPr algn="l"/>
                <a:r>
                  <a:rPr lang="en-US" sz="2800" dirty="0">
                    <a:solidFill>
                      <a:schemeClr val="tx1"/>
                    </a:solidFill>
                  </a:rPr>
                  <a:t>45.76414</a:t>
                </a:r>
                <a:endParaRPr lang="en-US" sz="2600" i="1" dirty="0">
                  <a:solidFill>
                    <a:schemeClr val="tx1"/>
                  </a:solidFill>
                </a:endParaRPr>
              </a:p>
              <a:p>
                <a:endParaRPr lang="en-US" sz="1600" i="1" dirty="0"/>
              </a:p>
              <a:p>
                <a:endParaRPr lang="en-US" sz="1600" i="1" dirty="0"/>
              </a:p>
              <a:p>
                <a:endParaRPr lang="en-US" sz="1600" i="1" dirty="0"/>
              </a:p>
              <a:p>
                <a:endParaRPr lang="en-US" sz="1600" i="1" dirty="0"/>
              </a:p>
              <a:p>
                <a:endParaRPr lang="en-US" sz="1700" i="1" dirty="0"/>
              </a:p>
              <a:p>
                <a:endParaRPr lang="en-US" sz="1600" dirty="0">
                  <a:solidFill>
                    <a:schemeClr val="bg2">
                      <a:lumMod val="75000"/>
                    </a:schemeClr>
                  </a:solidFill>
                </a:endParaRPr>
              </a:p>
            </p:txBody>
          </p:sp>
        </mc:Choice>
        <mc:Fallback xmlns="">
          <p:sp>
            <p:nvSpPr>
              <p:cNvPr id="3" name="Subtitle 2">
                <a:extLst>
                  <a:ext uri="{FF2B5EF4-FFF2-40B4-BE49-F238E27FC236}">
                    <a16:creationId xmlns:a16="http://schemas.microsoft.com/office/drawing/2014/main" id="{937977FE-7060-4554-8802-D380BB4E77D1}"/>
                  </a:ext>
                </a:extLst>
              </p:cNvPr>
              <p:cNvSpPr>
                <a:spLocks noGrp="1" noRot="1" noChangeAspect="1" noMove="1" noResize="1" noEditPoints="1" noAdjustHandles="1" noChangeArrowheads="1" noChangeShapeType="1" noTextEdit="1"/>
              </p:cNvSpPr>
              <p:nvPr>
                <p:ph type="subTitle" idx="1"/>
              </p:nvPr>
            </p:nvSpPr>
            <p:spPr>
              <a:xfrm>
                <a:off x="528240" y="1288297"/>
                <a:ext cx="11501163" cy="5237067"/>
              </a:xfrm>
              <a:blipFill>
                <a:blip r:embed="rId2"/>
                <a:stretch>
                  <a:fillRect l="-1113" t="-1164" r="-848"/>
                </a:stretch>
              </a:blipFill>
            </p:spPr>
            <p:txBody>
              <a:bodyPr/>
              <a:lstStyle/>
              <a:p>
                <a:r>
                  <a:rPr lang="en-US">
                    <a:noFill/>
                  </a:rPr>
                  <a:t> </a:t>
                </a:r>
              </a:p>
            </p:txBody>
          </p:sp>
        </mc:Fallback>
      </mc:AlternateContent>
      <p:sp>
        <p:nvSpPr>
          <p:cNvPr id="5" name="Title 1">
            <a:extLst>
              <a:ext uri="{FF2B5EF4-FFF2-40B4-BE49-F238E27FC236}">
                <a16:creationId xmlns:a16="http://schemas.microsoft.com/office/drawing/2014/main" id="{8FDE2D6A-EB0F-4F67-8847-35AECB8A3F6B}"/>
              </a:ext>
            </a:extLst>
          </p:cNvPr>
          <p:cNvSpPr txBox="1">
            <a:spLocks/>
          </p:cNvSpPr>
          <p:nvPr/>
        </p:nvSpPr>
        <p:spPr>
          <a:xfrm>
            <a:off x="834060" y="406039"/>
            <a:ext cx="10527128" cy="804481"/>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400" dirty="0"/>
              <a:t>BETA REGRESSION: EXERCISE SOLUTION (CONT.)</a:t>
            </a:r>
          </a:p>
        </p:txBody>
      </p:sp>
      <p:pic>
        <p:nvPicPr>
          <p:cNvPr id="6" name="Picture 5">
            <a:extLst>
              <a:ext uri="{FF2B5EF4-FFF2-40B4-BE49-F238E27FC236}">
                <a16:creationId xmlns:a16="http://schemas.microsoft.com/office/drawing/2014/main" id="{B7599913-98F8-455D-8EE7-2B21317650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983914" y="1123919"/>
            <a:ext cx="10349837" cy="120423"/>
          </a:xfrm>
          <a:prstGeom prst="rect">
            <a:avLst/>
          </a:prstGeom>
        </p:spPr>
      </p:pic>
      <p:pic>
        <p:nvPicPr>
          <p:cNvPr id="7" name="Picture 6">
            <a:extLst>
              <a:ext uri="{FF2B5EF4-FFF2-40B4-BE49-F238E27FC236}">
                <a16:creationId xmlns:a16="http://schemas.microsoft.com/office/drawing/2014/main" id="{127AF4C1-91CF-4763-837F-99AE0E256E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3915" y="6245949"/>
            <a:ext cx="9429488" cy="109715"/>
          </a:xfrm>
          <a:prstGeom prst="rect">
            <a:avLst/>
          </a:prstGeom>
        </p:spPr>
      </p:pic>
      <p:pic>
        <p:nvPicPr>
          <p:cNvPr id="8" name="Picture 7">
            <a:extLst>
              <a:ext uri="{FF2B5EF4-FFF2-40B4-BE49-F238E27FC236}">
                <a16:creationId xmlns:a16="http://schemas.microsoft.com/office/drawing/2014/main" id="{ADC46FAF-701A-4A3B-854C-68C79021E15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10154" y="6037529"/>
            <a:ext cx="700390" cy="823031"/>
          </a:xfrm>
          <a:prstGeom prst="rect">
            <a:avLst/>
          </a:prstGeom>
        </p:spPr>
      </p:pic>
      <p:sp>
        <p:nvSpPr>
          <p:cNvPr id="9" name="Slide Number Placeholder 3">
            <a:extLst>
              <a:ext uri="{FF2B5EF4-FFF2-40B4-BE49-F238E27FC236}">
                <a16:creationId xmlns:a16="http://schemas.microsoft.com/office/drawing/2014/main" id="{43F58C63-3174-4D0A-8002-CD3F92551078}"/>
              </a:ext>
            </a:extLst>
          </p:cNvPr>
          <p:cNvSpPr txBox="1">
            <a:spLocks/>
          </p:cNvSpPr>
          <p:nvPr/>
        </p:nvSpPr>
        <p:spPr>
          <a:xfrm>
            <a:off x="10807431" y="6081483"/>
            <a:ext cx="526320" cy="569779"/>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3A98EE3D-8CD1-4C3F-BD1C-C98C9596463C}" type="slidenum">
              <a:rPr lang="en-US" sz="2600" smtClean="0">
                <a:solidFill>
                  <a:schemeClr val="bg1"/>
                </a:solidFill>
              </a:rPr>
              <a:pPr algn="ctr"/>
              <a:t>77</a:t>
            </a:fld>
            <a:endParaRPr lang="en-US" sz="2600" dirty="0">
              <a:solidFill>
                <a:schemeClr val="bg1"/>
              </a:solidFill>
            </a:endParaRPr>
          </a:p>
        </p:txBody>
      </p:sp>
    </p:spTree>
    <p:extLst>
      <p:ext uri="{BB962C8B-B14F-4D97-AF65-F5344CB8AC3E}">
        <p14:creationId xmlns:p14="http://schemas.microsoft.com/office/powerpoint/2010/main" val="331608540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Subtitle 2">
                <a:extLst>
                  <a:ext uri="{FF2B5EF4-FFF2-40B4-BE49-F238E27FC236}">
                    <a16:creationId xmlns:a16="http://schemas.microsoft.com/office/drawing/2014/main" id="{937977FE-7060-4554-8802-D380BB4E77D1}"/>
                  </a:ext>
                </a:extLst>
              </p:cNvPr>
              <p:cNvSpPr>
                <a:spLocks noGrp="1"/>
              </p:cNvSpPr>
              <p:nvPr>
                <p:ph type="subTitle" idx="1"/>
              </p:nvPr>
            </p:nvSpPr>
            <p:spPr>
              <a:xfrm>
                <a:off x="781456" y="1412179"/>
                <a:ext cx="11020400" cy="5237067"/>
              </a:xfrm>
            </p:spPr>
            <p:txBody>
              <a:bodyPr>
                <a:normAutofit lnSpcReduction="10000"/>
              </a:bodyPr>
              <a:lstStyle/>
              <a:p>
                <a:pPr marL="285750" indent="-285750" algn="l">
                  <a:buClr>
                    <a:srgbClr val="7030A0"/>
                  </a:buClr>
                  <a:buFont typeface="Wingdings" panose="05000000000000000000" pitchFamily="2" charset="2"/>
                  <a:buChar char="q"/>
                </a:pPr>
                <a:r>
                  <a:rPr lang="en-US" sz="2500" i="1" dirty="0">
                    <a:solidFill>
                      <a:schemeClr val="tx1"/>
                    </a:solidFill>
                  </a:rPr>
                  <a:t> </a:t>
                </a:r>
                <a:r>
                  <a:rPr lang="en-US" sz="2500" dirty="0">
                    <a:solidFill>
                      <a:schemeClr val="tx1"/>
                    </a:solidFill>
                  </a:rPr>
                  <a:t>Suppose data are collected longitudinally at times </a:t>
                </a:r>
                <a14:m>
                  <m:oMath xmlns:m="http://schemas.openxmlformats.org/officeDocument/2006/math">
                    <m:sSub>
                      <m:sSubPr>
                        <m:ctrlPr>
                          <a:rPr lang="en-US" sz="2500" i="1" smtClean="0">
                            <a:solidFill>
                              <a:schemeClr val="tx1"/>
                            </a:solidFill>
                            <a:latin typeface="Cambria Math" panose="02040503050406030204" pitchFamily="18" charset="0"/>
                          </a:rPr>
                        </m:ctrlPr>
                      </m:sSubPr>
                      <m:e>
                        <m:r>
                          <a:rPr lang="en-US" sz="2500" b="0" i="1" smtClean="0">
                            <a:solidFill>
                              <a:schemeClr val="tx1"/>
                            </a:solidFill>
                            <a:latin typeface="Cambria Math"/>
                          </a:rPr>
                          <m:t>𝑡</m:t>
                        </m:r>
                      </m:e>
                      <m:sub>
                        <m:r>
                          <a:rPr lang="en-US" sz="2500" b="0" i="1" smtClean="0">
                            <a:solidFill>
                              <a:schemeClr val="tx1"/>
                            </a:solidFill>
                            <a:latin typeface="Cambria Math"/>
                          </a:rPr>
                          <m:t>1</m:t>
                        </m:r>
                      </m:sub>
                    </m:sSub>
                    <m:r>
                      <a:rPr lang="en-US" sz="2500" b="0" i="1" smtClean="0">
                        <a:solidFill>
                          <a:schemeClr val="tx1"/>
                        </a:solidFill>
                        <a:latin typeface="Cambria Math"/>
                      </a:rPr>
                      <m:t>, …, </m:t>
                    </m:r>
                    <m:sSub>
                      <m:sSubPr>
                        <m:ctrlPr>
                          <a:rPr lang="en-US" sz="2500" b="0" i="1" smtClean="0">
                            <a:solidFill>
                              <a:schemeClr val="tx1"/>
                            </a:solidFill>
                            <a:latin typeface="Cambria Math" panose="02040503050406030204" pitchFamily="18" charset="0"/>
                          </a:rPr>
                        </m:ctrlPr>
                      </m:sSubPr>
                      <m:e>
                        <m:r>
                          <a:rPr lang="en-US" sz="2500" b="0" i="1" smtClean="0">
                            <a:solidFill>
                              <a:schemeClr val="tx1"/>
                            </a:solidFill>
                            <a:latin typeface="Cambria Math"/>
                          </a:rPr>
                          <m:t>𝑡</m:t>
                        </m:r>
                      </m:e>
                      <m:sub>
                        <m:r>
                          <a:rPr lang="en-US" sz="2500" b="0" i="1" smtClean="0">
                            <a:solidFill>
                              <a:schemeClr val="tx1"/>
                            </a:solidFill>
                            <a:latin typeface="Cambria Math"/>
                          </a:rPr>
                          <m:t>𝑝</m:t>
                        </m:r>
                      </m:sub>
                    </m:sSub>
                    <m:r>
                      <a:rPr lang="en-US" sz="2500" b="0" i="1" smtClean="0">
                        <a:solidFill>
                          <a:schemeClr val="tx1"/>
                        </a:solidFill>
                        <a:latin typeface="Cambria Math"/>
                      </a:rPr>
                      <m:t>. </m:t>
                    </m:r>
                  </m:oMath>
                </a14:m>
                <a:r>
                  <a:rPr lang="en-US" sz="2500" dirty="0">
                    <a:solidFill>
                      <a:schemeClr val="tx1"/>
                    </a:solidFill>
                  </a:rPr>
                  <a:t> For each individual </a:t>
                </a:r>
                <a14:m>
                  <m:oMath xmlns:m="http://schemas.openxmlformats.org/officeDocument/2006/math">
                    <m:r>
                      <a:rPr lang="en-US" sz="2500" b="0" i="1" smtClean="0">
                        <a:solidFill>
                          <a:schemeClr val="tx1"/>
                        </a:solidFill>
                        <a:latin typeface="Cambria Math"/>
                      </a:rPr>
                      <m:t>𝑖</m:t>
                    </m:r>
                    <m:r>
                      <a:rPr lang="en-US" sz="2500" b="0" i="1" smtClean="0">
                        <a:solidFill>
                          <a:schemeClr val="tx1"/>
                        </a:solidFill>
                        <a:latin typeface="Cambria Math"/>
                      </a:rPr>
                      <m:t>,</m:t>
                    </m:r>
                  </m:oMath>
                </a14:m>
                <a:endParaRPr lang="en-US" sz="2500" b="0" i="1" dirty="0">
                  <a:solidFill>
                    <a:schemeClr val="tx1"/>
                  </a:solidFill>
                  <a:latin typeface="Cambria Math"/>
                </a:endParaRPr>
              </a:p>
              <a:p>
                <a:pPr algn="l">
                  <a:buClr>
                    <a:srgbClr val="7030A0"/>
                  </a:buClr>
                </a:pPr>
                <a:r>
                  <a:rPr lang="en-US" sz="2500" b="0" dirty="0">
                    <a:solidFill>
                      <a:schemeClr val="tx1"/>
                    </a:solidFill>
                  </a:rPr>
                  <a:t>    </a:t>
                </a:r>
                <a14:m>
                  <m:oMath xmlns:m="http://schemas.openxmlformats.org/officeDocument/2006/math">
                    <m:r>
                      <a:rPr lang="en-US" sz="2500" b="0" i="1" smtClean="0">
                        <a:solidFill>
                          <a:schemeClr val="tx1"/>
                        </a:solidFill>
                        <a:latin typeface="Cambria Math"/>
                      </a:rPr>
                      <m:t> </m:t>
                    </m:r>
                    <m:r>
                      <a:rPr lang="en-US" sz="2500" b="0" i="1" smtClean="0">
                        <a:solidFill>
                          <a:schemeClr val="tx1"/>
                        </a:solidFill>
                        <a:latin typeface="Cambria Math"/>
                      </a:rPr>
                      <m:t>𝑖</m:t>
                    </m:r>
                    <m:r>
                      <a:rPr lang="en-US" sz="2500" b="0" i="1" smtClean="0">
                        <a:solidFill>
                          <a:schemeClr val="tx1"/>
                        </a:solidFill>
                        <a:latin typeface="Cambria Math"/>
                      </a:rPr>
                      <m:t>=1, …, </m:t>
                    </m:r>
                    <m:r>
                      <a:rPr lang="en-US" sz="2500" b="0" i="1" smtClean="0">
                        <a:solidFill>
                          <a:schemeClr val="tx1"/>
                        </a:solidFill>
                        <a:latin typeface="Cambria Math"/>
                      </a:rPr>
                      <m:t>𝑛</m:t>
                    </m:r>
                    <m:r>
                      <a:rPr lang="en-US" sz="2500" b="0" i="1" smtClean="0">
                        <a:solidFill>
                          <a:schemeClr val="tx1"/>
                        </a:solidFill>
                        <a:latin typeface="Cambria Math"/>
                      </a:rPr>
                      <m:t>, </m:t>
                    </m:r>
                    <m:r>
                      <a:rPr lang="en-US" sz="2500" b="0" i="0" smtClean="0">
                        <a:solidFill>
                          <a:schemeClr val="tx1"/>
                        </a:solidFill>
                        <a:latin typeface="Cambria Math"/>
                      </a:rPr>
                      <m:t> </m:t>
                    </m:r>
                  </m:oMath>
                </a14:m>
                <a:r>
                  <a:rPr lang="en-US" sz="2500" dirty="0">
                    <a:solidFill>
                      <a:schemeClr val="tx1"/>
                    </a:solidFill>
                  </a:rPr>
                  <a:t>at time </a:t>
                </a:r>
                <a14:m>
                  <m:oMath xmlns:m="http://schemas.openxmlformats.org/officeDocument/2006/math">
                    <m:sSub>
                      <m:sSubPr>
                        <m:ctrlPr>
                          <a:rPr lang="en-US" sz="2500" i="1" smtClean="0">
                            <a:solidFill>
                              <a:schemeClr val="tx1"/>
                            </a:solidFill>
                            <a:latin typeface="Cambria Math" panose="02040503050406030204" pitchFamily="18" charset="0"/>
                          </a:rPr>
                        </m:ctrlPr>
                      </m:sSubPr>
                      <m:e>
                        <m:r>
                          <a:rPr lang="en-US" sz="2500" b="0" i="1" smtClean="0">
                            <a:solidFill>
                              <a:schemeClr val="tx1"/>
                            </a:solidFill>
                            <a:latin typeface="Cambria Math"/>
                          </a:rPr>
                          <m:t>𝑡</m:t>
                        </m:r>
                      </m:e>
                      <m:sub>
                        <m:r>
                          <a:rPr lang="en-US" sz="2500" b="0" i="1" smtClean="0">
                            <a:solidFill>
                              <a:schemeClr val="tx1"/>
                            </a:solidFill>
                            <a:latin typeface="Cambria Math"/>
                          </a:rPr>
                          <m:t>𝑗</m:t>
                        </m:r>
                      </m:sub>
                    </m:sSub>
                    <m:r>
                      <a:rPr lang="en-US" sz="2500" b="0" i="1" smtClean="0">
                        <a:solidFill>
                          <a:schemeClr val="tx1"/>
                        </a:solidFill>
                        <a:latin typeface="Cambria Math"/>
                      </a:rPr>
                      <m:t>, </m:t>
                    </m:r>
                    <m:r>
                      <a:rPr lang="en-US" sz="2500" b="0" i="1" smtClean="0">
                        <a:solidFill>
                          <a:schemeClr val="tx1"/>
                        </a:solidFill>
                        <a:latin typeface="Cambria Math"/>
                      </a:rPr>
                      <m:t>𝑗</m:t>
                    </m:r>
                    <m:r>
                      <a:rPr lang="en-US" sz="2500" b="0" i="1" smtClean="0">
                        <a:solidFill>
                          <a:schemeClr val="tx1"/>
                        </a:solidFill>
                        <a:latin typeface="Cambria Math"/>
                      </a:rPr>
                      <m:t>=1, …, </m:t>
                    </m:r>
                    <m:r>
                      <a:rPr lang="en-US" sz="2500" b="0" i="1" smtClean="0">
                        <a:solidFill>
                          <a:schemeClr val="tx1"/>
                        </a:solidFill>
                        <a:latin typeface="Cambria Math"/>
                      </a:rPr>
                      <m:t>𝑝</m:t>
                    </m:r>
                    <m:r>
                      <a:rPr lang="en-US" sz="2500" b="0" i="1" smtClean="0">
                        <a:solidFill>
                          <a:schemeClr val="tx1"/>
                        </a:solidFill>
                        <a:latin typeface="Cambria Math"/>
                      </a:rPr>
                      <m:t>, </m:t>
                    </m:r>
                  </m:oMath>
                </a14:m>
                <a:r>
                  <a:rPr lang="en-US" sz="2500" dirty="0">
                    <a:solidFill>
                      <a:schemeClr val="tx1"/>
                    </a:solidFill>
                  </a:rPr>
                  <a:t>the observations are </a:t>
                </a:r>
                <a14:m>
                  <m:oMath xmlns:m="http://schemas.openxmlformats.org/officeDocument/2006/math">
                    <m:sSub>
                      <m:sSubPr>
                        <m:ctrlPr>
                          <a:rPr lang="en-US" sz="2500" i="1" smtClean="0">
                            <a:solidFill>
                              <a:schemeClr val="tx1"/>
                            </a:solidFill>
                            <a:latin typeface="Cambria Math" panose="02040503050406030204" pitchFamily="18" charset="0"/>
                          </a:rPr>
                        </m:ctrlPr>
                      </m:sSubPr>
                      <m:e>
                        <m:r>
                          <a:rPr lang="en-US" sz="2500" b="0" i="1" smtClean="0">
                            <a:solidFill>
                              <a:schemeClr val="tx1"/>
                            </a:solidFill>
                            <a:latin typeface="Cambria Math"/>
                          </a:rPr>
                          <m:t>𝑥</m:t>
                        </m:r>
                      </m:e>
                      <m:sub>
                        <m:r>
                          <a:rPr lang="en-US" sz="2500" b="0" i="1" smtClean="0">
                            <a:solidFill>
                              <a:schemeClr val="tx1"/>
                            </a:solidFill>
                            <a:latin typeface="Cambria Math"/>
                          </a:rPr>
                          <m:t>1</m:t>
                        </m:r>
                        <m:r>
                          <a:rPr lang="en-US" sz="2500" b="0" i="1" smtClean="0">
                            <a:solidFill>
                              <a:schemeClr val="tx1"/>
                            </a:solidFill>
                            <a:latin typeface="Cambria Math"/>
                          </a:rPr>
                          <m:t>𝑖𝑗</m:t>
                        </m:r>
                      </m:sub>
                    </m:sSub>
                    <m:r>
                      <a:rPr lang="en-US" sz="2500" b="0" i="1" smtClean="0">
                        <a:solidFill>
                          <a:schemeClr val="tx1"/>
                        </a:solidFill>
                        <a:latin typeface="Cambria Math"/>
                      </a:rPr>
                      <m:t>, …, </m:t>
                    </m:r>
                    <m:sSub>
                      <m:sSubPr>
                        <m:ctrlPr>
                          <a:rPr lang="en-US" sz="2500" b="0" i="1" smtClean="0">
                            <a:solidFill>
                              <a:schemeClr val="tx1"/>
                            </a:solidFill>
                            <a:latin typeface="Cambria Math" panose="02040503050406030204" pitchFamily="18" charset="0"/>
                          </a:rPr>
                        </m:ctrlPr>
                      </m:sSubPr>
                      <m:e>
                        <m:r>
                          <a:rPr lang="en-US" sz="2500" b="0" i="1" smtClean="0">
                            <a:solidFill>
                              <a:schemeClr val="tx1"/>
                            </a:solidFill>
                            <a:latin typeface="Cambria Math"/>
                          </a:rPr>
                          <m:t>𝑥</m:t>
                        </m:r>
                      </m:e>
                      <m:sub>
                        <m:r>
                          <a:rPr lang="en-US" sz="2500" b="0" i="1" smtClean="0">
                            <a:solidFill>
                              <a:schemeClr val="tx1"/>
                            </a:solidFill>
                            <a:latin typeface="Cambria Math"/>
                          </a:rPr>
                          <m:t>𝑘𝑖𝑗</m:t>
                        </m:r>
                      </m:sub>
                    </m:sSub>
                    <m:r>
                      <a:rPr lang="en-US" sz="2500" b="0" i="1" smtClean="0">
                        <a:solidFill>
                          <a:schemeClr val="tx1"/>
                        </a:solidFill>
                        <a:latin typeface="Cambria Math"/>
                      </a:rPr>
                      <m:t>,  </m:t>
                    </m:r>
                    <m:r>
                      <m:rPr>
                        <m:sty m:val="p"/>
                      </m:rPr>
                      <a:rPr lang="en-US" sz="2500" b="0" i="0" smtClean="0">
                        <a:solidFill>
                          <a:schemeClr val="tx1"/>
                        </a:solidFill>
                        <a:latin typeface="Cambria Math"/>
                      </a:rPr>
                      <m:t>and</m:t>
                    </m:r>
                    <m:r>
                      <a:rPr lang="en-US" sz="2500" b="0" i="1" smtClean="0">
                        <a:solidFill>
                          <a:schemeClr val="tx1"/>
                        </a:solidFill>
                        <a:latin typeface="Cambria Math"/>
                      </a:rPr>
                      <m:t> </m:t>
                    </m:r>
                    <m:sSub>
                      <m:sSubPr>
                        <m:ctrlPr>
                          <a:rPr lang="en-US" sz="2500" b="0" i="1" smtClean="0">
                            <a:solidFill>
                              <a:schemeClr val="tx1"/>
                            </a:solidFill>
                            <a:latin typeface="Cambria Math" panose="02040503050406030204" pitchFamily="18" charset="0"/>
                          </a:rPr>
                        </m:ctrlPr>
                      </m:sSubPr>
                      <m:e>
                        <m:r>
                          <a:rPr lang="en-US" sz="2500" b="0" i="1" smtClean="0">
                            <a:solidFill>
                              <a:schemeClr val="tx1"/>
                            </a:solidFill>
                            <a:latin typeface="Cambria Math"/>
                          </a:rPr>
                          <m:t>𝑦</m:t>
                        </m:r>
                      </m:e>
                      <m:sub>
                        <m:r>
                          <a:rPr lang="en-US" sz="2500" b="0" i="1" smtClean="0">
                            <a:solidFill>
                              <a:schemeClr val="tx1"/>
                            </a:solidFill>
                            <a:latin typeface="Cambria Math"/>
                          </a:rPr>
                          <m:t>𝑖𝑗</m:t>
                        </m:r>
                      </m:sub>
                    </m:sSub>
                    <m:r>
                      <a:rPr lang="en-US" sz="2500" b="0" i="0" smtClean="0">
                        <a:solidFill>
                          <a:schemeClr val="tx1"/>
                        </a:solidFill>
                        <a:latin typeface="Cambria Math"/>
                      </a:rPr>
                      <m:t>.  </m:t>
                    </m:r>
                  </m:oMath>
                </a14:m>
                <a:endParaRPr lang="en-US" sz="2500" b="0" dirty="0">
                  <a:solidFill>
                    <a:schemeClr val="tx1"/>
                  </a:solidFill>
                </a:endParaRPr>
              </a:p>
              <a:p>
                <a:pPr algn="l"/>
                <a:r>
                  <a:rPr lang="en-US" sz="2500" dirty="0">
                    <a:solidFill>
                      <a:schemeClr val="tx1"/>
                    </a:solidFill>
                  </a:rPr>
                  <a:t>   The </a:t>
                </a:r>
                <a:r>
                  <a:rPr lang="en-US" sz="2500" i="1" dirty="0">
                    <a:solidFill>
                      <a:schemeClr val="tx1"/>
                    </a:solidFill>
                  </a:rPr>
                  <a:t>random slope and intercept model </a:t>
                </a:r>
                <a:r>
                  <a:rPr lang="en-US" sz="2500" dirty="0">
                    <a:solidFill>
                      <a:schemeClr val="tx1"/>
                    </a:solidFill>
                  </a:rPr>
                  <a:t>for a normally distributed response</a:t>
                </a:r>
              </a:p>
              <a:p>
                <a:pPr algn="l"/>
                <a:r>
                  <a:rPr lang="en-US" sz="2500" dirty="0">
                    <a:solidFill>
                      <a:schemeClr val="tx1"/>
                    </a:solidFill>
                  </a:rPr>
                  <a:t>    variable is defined as  </a:t>
                </a:r>
              </a:p>
              <a:p>
                <a:pPr algn="l"/>
                <a:r>
                  <a:rPr lang="en-US" sz="2500" dirty="0">
                    <a:solidFill>
                      <a:schemeClr val="tx1"/>
                    </a:solidFill>
                  </a:rPr>
                  <a:t>                   </a:t>
                </a:r>
                <a14:m>
                  <m:oMath xmlns:m="http://schemas.openxmlformats.org/officeDocument/2006/math">
                    <m:sSub>
                      <m:sSubPr>
                        <m:ctrlPr>
                          <a:rPr lang="en-US" sz="2500" i="1" smtClean="0">
                            <a:solidFill>
                              <a:schemeClr val="tx1"/>
                            </a:solidFill>
                            <a:latin typeface="Cambria Math" panose="02040503050406030204" pitchFamily="18" charset="0"/>
                          </a:rPr>
                        </m:ctrlPr>
                      </m:sSubPr>
                      <m:e>
                        <m:r>
                          <a:rPr lang="en-US" sz="2500" b="0" i="1" smtClean="0">
                            <a:solidFill>
                              <a:schemeClr val="tx1"/>
                            </a:solidFill>
                            <a:latin typeface="Cambria Math" panose="02040503050406030204" pitchFamily="18" charset="0"/>
                          </a:rPr>
                          <m:t>𝑦</m:t>
                        </m:r>
                      </m:e>
                      <m:sub>
                        <m:r>
                          <a:rPr lang="en-US" sz="2500" b="0" i="1" smtClean="0">
                            <a:solidFill>
                              <a:schemeClr val="tx1"/>
                            </a:solidFill>
                            <a:latin typeface="Cambria Math" panose="02040503050406030204" pitchFamily="18" charset="0"/>
                          </a:rPr>
                          <m:t>𝑖𝑗</m:t>
                        </m:r>
                      </m:sub>
                    </m:sSub>
                    <m:r>
                      <a:rPr lang="en-US" sz="2500" b="0" i="1" smtClean="0">
                        <a:solidFill>
                          <a:schemeClr val="tx1"/>
                        </a:solidFill>
                        <a:latin typeface="Cambria Math" panose="02040503050406030204" pitchFamily="18" charset="0"/>
                      </a:rPr>
                      <m:t>=</m:t>
                    </m:r>
                    <m:sSub>
                      <m:sSubPr>
                        <m:ctrlPr>
                          <a:rPr lang="en-US" sz="2500" b="0" i="1" smtClean="0">
                            <a:solidFill>
                              <a:schemeClr val="tx1"/>
                            </a:solidFill>
                            <a:latin typeface="Cambria Math" panose="02040503050406030204" pitchFamily="18" charset="0"/>
                          </a:rPr>
                        </m:ctrlPr>
                      </m:sSubPr>
                      <m:e>
                        <m:r>
                          <a:rPr lang="en-US" sz="2500" b="0" i="1" smtClean="0">
                            <a:solidFill>
                              <a:schemeClr val="tx1"/>
                            </a:solidFill>
                            <a:latin typeface="Cambria Math" panose="02040503050406030204" pitchFamily="18" charset="0"/>
                            <a:ea typeface="Cambria Math" panose="02040503050406030204" pitchFamily="18" charset="0"/>
                          </a:rPr>
                          <m:t>𝛽</m:t>
                        </m:r>
                      </m:e>
                      <m:sub>
                        <m:r>
                          <a:rPr lang="en-US" sz="2500" b="0" i="1" smtClean="0">
                            <a:solidFill>
                              <a:schemeClr val="tx1"/>
                            </a:solidFill>
                            <a:latin typeface="Cambria Math" panose="02040503050406030204" pitchFamily="18" charset="0"/>
                          </a:rPr>
                          <m:t>0</m:t>
                        </m:r>
                      </m:sub>
                    </m:sSub>
                    <m:r>
                      <a:rPr lang="en-US" sz="2500" b="0" i="1" smtClean="0">
                        <a:solidFill>
                          <a:schemeClr val="tx1"/>
                        </a:solidFill>
                        <a:latin typeface="Cambria Math" panose="02040503050406030204" pitchFamily="18" charset="0"/>
                      </a:rPr>
                      <m:t>+</m:t>
                    </m:r>
                    <m:sSub>
                      <m:sSubPr>
                        <m:ctrlPr>
                          <a:rPr lang="en-US" sz="2500" b="0" i="1" smtClean="0">
                            <a:solidFill>
                              <a:schemeClr val="tx1"/>
                            </a:solidFill>
                            <a:latin typeface="Cambria Math" panose="02040503050406030204" pitchFamily="18" charset="0"/>
                          </a:rPr>
                        </m:ctrlPr>
                      </m:sSubPr>
                      <m:e>
                        <m:r>
                          <a:rPr lang="en-US" sz="2500" b="0" i="1" smtClean="0">
                            <a:solidFill>
                              <a:schemeClr val="tx1"/>
                            </a:solidFill>
                            <a:latin typeface="Cambria Math" panose="02040503050406030204" pitchFamily="18" charset="0"/>
                            <a:ea typeface="Cambria Math" panose="02040503050406030204" pitchFamily="18" charset="0"/>
                          </a:rPr>
                          <m:t>𝛽</m:t>
                        </m:r>
                      </m:e>
                      <m:sub>
                        <m:r>
                          <a:rPr lang="en-US" sz="2500" b="0" i="1" smtClean="0">
                            <a:solidFill>
                              <a:schemeClr val="tx1"/>
                            </a:solidFill>
                            <a:latin typeface="Cambria Math" panose="02040503050406030204" pitchFamily="18" charset="0"/>
                          </a:rPr>
                          <m:t>1</m:t>
                        </m:r>
                      </m:sub>
                    </m:sSub>
                    <m:sSub>
                      <m:sSubPr>
                        <m:ctrlPr>
                          <a:rPr lang="en-US" sz="2500" b="0" i="1" smtClean="0">
                            <a:solidFill>
                              <a:schemeClr val="tx1"/>
                            </a:solidFill>
                            <a:latin typeface="Cambria Math" panose="02040503050406030204" pitchFamily="18" charset="0"/>
                          </a:rPr>
                        </m:ctrlPr>
                      </m:sSubPr>
                      <m:e>
                        <m:r>
                          <a:rPr lang="en-US" sz="2500" b="0" i="1" smtClean="0">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1</m:t>
                        </m:r>
                        <m:r>
                          <a:rPr lang="en-US" sz="2500" b="0" i="1" smtClean="0">
                            <a:solidFill>
                              <a:schemeClr val="tx1"/>
                            </a:solidFill>
                            <a:latin typeface="Cambria Math" panose="02040503050406030204" pitchFamily="18" charset="0"/>
                          </a:rPr>
                          <m:t>𝑖𝑗</m:t>
                        </m:r>
                      </m:sub>
                    </m:sSub>
                    <m:r>
                      <a:rPr lang="en-US" sz="2500" b="0" i="1" smtClean="0">
                        <a:solidFill>
                          <a:schemeClr val="tx1"/>
                        </a:solidFill>
                        <a:latin typeface="Cambria Math" panose="02040503050406030204" pitchFamily="18" charset="0"/>
                      </a:rPr>
                      <m:t>+…+</m:t>
                    </m:r>
                    <m:sSub>
                      <m:sSubPr>
                        <m:ctrlPr>
                          <a:rPr lang="en-US" sz="2500" b="0" i="1" smtClean="0">
                            <a:solidFill>
                              <a:schemeClr val="tx1"/>
                            </a:solidFill>
                            <a:latin typeface="Cambria Math" panose="02040503050406030204" pitchFamily="18" charset="0"/>
                          </a:rPr>
                        </m:ctrlPr>
                      </m:sSubPr>
                      <m:e>
                        <m:r>
                          <a:rPr lang="en-US" sz="2500" b="0" i="1" smtClean="0">
                            <a:solidFill>
                              <a:schemeClr val="tx1"/>
                            </a:solidFill>
                            <a:latin typeface="Cambria Math" panose="02040503050406030204" pitchFamily="18" charset="0"/>
                            <a:ea typeface="Cambria Math" panose="02040503050406030204" pitchFamily="18" charset="0"/>
                          </a:rPr>
                          <m:t>𝛽</m:t>
                        </m:r>
                      </m:e>
                      <m:sub>
                        <m:r>
                          <a:rPr lang="en-US" sz="2500" b="0" i="1" smtClean="0">
                            <a:solidFill>
                              <a:schemeClr val="tx1"/>
                            </a:solidFill>
                            <a:latin typeface="Cambria Math" panose="02040503050406030204" pitchFamily="18" charset="0"/>
                          </a:rPr>
                          <m:t>𝑘</m:t>
                        </m:r>
                      </m:sub>
                    </m:sSub>
                    <m:sSub>
                      <m:sSubPr>
                        <m:ctrlPr>
                          <a:rPr lang="en-US" sz="2500" b="0" i="1" smtClean="0">
                            <a:solidFill>
                              <a:schemeClr val="tx1"/>
                            </a:solidFill>
                            <a:latin typeface="Cambria Math" panose="02040503050406030204" pitchFamily="18" charset="0"/>
                          </a:rPr>
                        </m:ctrlPr>
                      </m:sSubPr>
                      <m:e>
                        <m:r>
                          <a:rPr lang="en-US" sz="2500" b="0" i="1" smtClean="0">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𝑘𝑖𝑗</m:t>
                        </m:r>
                      </m:sub>
                    </m:sSub>
                    <m:r>
                      <a:rPr lang="en-US" sz="2500" b="0" i="1" smtClean="0">
                        <a:solidFill>
                          <a:schemeClr val="tx1"/>
                        </a:solidFill>
                        <a:latin typeface="Cambria Math" panose="02040503050406030204" pitchFamily="18" charset="0"/>
                      </a:rPr>
                      <m:t>+</m:t>
                    </m:r>
                    <m:sSub>
                      <m:sSubPr>
                        <m:ctrlPr>
                          <a:rPr lang="en-US" sz="2500" b="0" i="1" smtClean="0">
                            <a:solidFill>
                              <a:schemeClr val="tx1"/>
                            </a:solidFill>
                            <a:latin typeface="Cambria Math" panose="02040503050406030204" pitchFamily="18" charset="0"/>
                          </a:rPr>
                        </m:ctrlPr>
                      </m:sSubPr>
                      <m:e>
                        <m:r>
                          <a:rPr lang="en-US" sz="2500" b="0" i="1" smtClean="0">
                            <a:solidFill>
                              <a:schemeClr val="tx1"/>
                            </a:solidFill>
                            <a:latin typeface="Cambria Math" panose="02040503050406030204" pitchFamily="18" charset="0"/>
                            <a:ea typeface="Cambria Math" panose="02040503050406030204" pitchFamily="18" charset="0"/>
                          </a:rPr>
                          <m:t>𝛽</m:t>
                        </m:r>
                      </m:e>
                      <m:sub>
                        <m:r>
                          <a:rPr lang="en-US" sz="2500" b="0" i="1" smtClean="0">
                            <a:solidFill>
                              <a:schemeClr val="tx1"/>
                            </a:solidFill>
                            <a:latin typeface="Cambria Math" panose="02040503050406030204" pitchFamily="18" charset="0"/>
                          </a:rPr>
                          <m:t>𝑘</m:t>
                        </m:r>
                        <m:r>
                          <a:rPr lang="en-US" sz="2500" b="0" i="1" smtClean="0">
                            <a:solidFill>
                              <a:schemeClr val="tx1"/>
                            </a:solidFill>
                            <a:latin typeface="Cambria Math" panose="02040503050406030204" pitchFamily="18" charset="0"/>
                          </a:rPr>
                          <m:t>+1</m:t>
                        </m:r>
                      </m:sub>
                    </m:sSub>
                    <m:sSub>
                      <m:sSubPr>
                        <m:ctrlPr>
                          <a:rPr lang="en-US" sz="2500" b="0" i="1" smtClean="0">
                            <a:solidFill>
                              <a:schemeClr val="tx1"/>
                            </a:solidFill>
                            <a:latin typeface="Cambria Math" panose="02040503050406030204" pitchFamily="18" charset="0"/>
                          </a:rPr>
                        </m:ctrlPr>
                      </m:sSubPr>
                      <m:e>
                        <m:r>
                          <a:rPr lang="en-US" sz="2500" b="0" i="1" smtClean="0">
                            <a:solidFill>
                              <a:schemeClr val="tx1"/>
                            </a:solidFill>
                            <a:latin typeface="Cambria Math" panose="02040503050406030204" pitchFamily="18" charset="0"/>
                          </a:rPr>
                          <m:t>𝑡</m:t>
                        </m:r>
                      </m:e>
                      <m:sub>
                        <m:r>
                          <a:rPr lang="en-US" sz="2500" b="0" i="1" smtClean="0">
                            <a:solidFill>
                              <a:schemeClr val="tx1"/>
                            </a:solidFill>
                            <a:latin typeface="Cambria Math" panose="02040503050406030204" pitchFamily="18" charset="0"/>
                          </a:rPr>
                          <m:t>𝑗</m:t>
                        </m:r>
                      </m:sub>
                    </m:sSub>
                    <m:r>
                      <a:rPr lang="en-US" sz="2500" b="0" i="1" smtClean="0">
                        <a:solidFill>
                          <a:schemeClr val="tx1"/>
                        </a:solidFill>
                        <a:latin typeface="Cambria Math" panose="02040503050406030204" pitchFamily="18" charset="0"/>
                      </a:rPr>
                      <m:t>+</m:t>
                    </m:r>
                    <m:sSub>
                      <m:sSubPr>
                        <m:ctrlPr>
                          <a:rPr lang="en-US" sz="2500" b="0" i="1" smtClean="0">
                            <a:solidFill>
                              <a:schemeClr val="tx1"/>
                            </a:solidFill>
                            <a:latin typeface="Cambria Math" panose="02040503050406030204" pitchFamily="18" charset="0"/>
                          </a:rPr>
                        </m:ctrlPr>
                      </m:sSubPr>
                      <m:e>
                        <m:r>
                          <a:rPr lang="en-US" sz="2500" b="0" i="1" smtClean="0">
                            <a:solidFill>
                              <a:schemeClr val="tx1"/>
                            </a:solidFill>
                            <a:latin typeface="Cambria Math" panose="02040503050406030204" pitchFamily="18" charset="0"/>
                          </a:rPr>
                          <m:t>𝑢</m:t>
                        </m:r>
                      </m:e>
                      <m:sub>
                        <m:r>
                          <a:rPr lang="en-US" sz="2500" b="0" i="1" smtClean="0">
                            <a:solidFill>
                              <a:schemeClr val="tx1"/>
                            </a:solidFill>
                            <a:latin typeface="Cambria Math" panose="02040503050406030204" pitchFamily="18" charset="0"/>
                          </a:rPr>
                          <m:t>1</m:t>
                        </m:r>
                        <m:r>
                          <a:rPr lang="en-US" sz="2500" b="0" i="1" smtClean="0">
                            <a:solidFill>
                              <a:schemeClr val="tx1"/>
                            </a:solidFill>
                            <a:latin typeface="Cambria Math" panose="02040503050406030204" pitchFamily="18" charset="0"/>
                          </a:rPr>
                          <m:t>𝑖</m:t>
                        </m:r>
                      </m:sub>
                    </m:sSub>
                    <m:r>
                      <a:rPr lang="en-US" sz="2500" b="0" i="1" smtClean="0">
                        <a:solidFill>
                          <a:schemeClr val="tx1"/>
                        </a:solidFill>
                        <a:latin typeface="Cambria Math" panose="02040503050406030204" pitchFamily="18" charset="0"/>
                      </a:rPr>
                      <m:t>+</m:t>
                    </m:r>
                    <m:sSub>
                      <m:sSubPr>
                        <m:ctrlPr>
                          <a:rPr lang="en-US" sz="2500" b="0" i="1" smtClean="0">
                            <a:solidFill>
                              <a:schemeClr val="tx1"/>
                            </a:solidFill>
                            <a:latin typeface="Cambria Math" panose="02040503050406030204" pitchFamily="18" charset="0"/>
                          </a:rPr>
                        </m:ctrlPr>
                      </m:sSubPr>
                      <m:e>
                        <m:r>
                          <a:rPr lang="en-US" sz="2500" b="0" i="1" smtClean="0">
                            <a:solidFill>
                              <a:schemeClr val="tx1"/>
                            </a:solidFill>
                            <a:latin typeface="Cambria Math" panose="02040503050406030204" pitchFamily="18" charset="0"/>
                          </a:rPr>
                          <m:t>𝑢</m:t>
                        </m:r>
                      </m:e>
                      <m:sub>
                        <m:r>
                          <a:rPr lang="en-US" sz="2500" b="0" i="1" smtClean="0">
                            <a:solidFill>
                              <a:schemeClr val="tx1"/>
                            </a:solidFill>
                            <a:latin typeface="Cambria Math" panose="02040503050406030204" pitchFamily="18" charset="0"/>
                          </a:rPr>
                          <m:t>2</m:t>
                        </m:r>
                        <m:r>
                          <a:rPr lang="en-US" sz="2500" b="0" i="1" smtClean="0">
                            <a:solidFill>
                              <a:schemeClr val="tx1"/>
                            </a:solidFill>
                            <a:latin typeface="Cambria Math" panose="02040503050406030204" pitchFamily="18" charset="0"/>
                          </a:rPr>
                          <m:t>𝑖</m:t>
                        </m:r>
                      </m:sub>
                    </m:sSub>
                    <m:sSub>
                      <m:sSubPr>
                        <m:ctrlPr>
                          <a:rPr lang="en-US" sz="2500" b="0" i="1" smtClean="0">
                            <a:solidFill>
                              <a:schemeClr val="tx1"/>
                            </a:solidFill>
                            <a:latin typeface="Cambria Math" panose="02040503050406030204" pitchFamily="18" charset="0"/>
                          </a:rPr>
                        </m:ctrlPr>
                      </m:sSubPr>
                      <m:e>
                        <m:r>
                          <a:rPr lang="en-US" sz="2500" b="0" i="1" smtClean="0">
                            <a:solidFill>
                              <a:schemeClr val="tx1"/>
                            </a:solidFill>
                            <a:latin typeface="Cambria Math" panose="02040503050406030204" pitchFamily="18" charset="0"/>
                          </a:rPr>
                          <m:t>𝑡</m:t>
                        </m:r>
                      </m:e>
                      <m:sub>
                        <m:r>
                          <a:rPr lang="en-US" sz="2500" b="0" i="1" smtClean="0">
                            <a:solidFill>
                              <a:schemeClr val="tx1"/>
                            </a:solidFill>
                            <a:latin typeface="Cambria Math" panose="02040503050406030204" pitchFamily="18" charset="0"/>
                          </a:rPr>
                          <m:t>𝑗</m:t>
                        </m:r>
                      </m:sub>
                    </m:sSub>
                    <m:r>
                      <a:rPr lang="en-US" sz="2500" b="0" i="1" smtClean="0">
                        <a:solidFill>
                          <a:schemeClr val="tx1"/>
                        </a:solidFill>
                        <a:latin typeface="Cambria Math" panose="02040503050406030204" pitchFamily="18" charset="0"/>
                      </a:rPr>
                      <m:t>+</m:t>
                    </m:r>
                    <m:sSub>
                      <m:sSubPr>
                        <m:ctrlPr>
                          <a:rPr lang="en-US" sz="2500" b="0" i="1" smtClean="0">
                            <a:solidFill>
                              <a:schemeClr val="tx1"/>
                            </a:solidFill>
                            <a:latin typeface="Cambria Math" panose="02040503050406030204" pitchFamily="18" charset="0"/>
                          </a:rPr>
                        </m:ctrlPr>
                      </m:sSubPr>
                      <m:e>
                        <m:r>
                          <a:rPr lang="en-US" sz="2500" b="0" i="1" smtClean="0">
                            <a:solidFill>
                              <a:schemeClr val="tx1"/>
                            </a:solidFill>
                            <a:latin typeface="Cambria Math" panose="02040503050406030204" pitchFamily="18" charset="0"/>
                            <a:ea typeface="Cambria Math" panose="02040503050406030204" pitchFamily="18" charset="0"/>
                          </a:rPr>
                          <m:t>𝜀</m:t>
                        </m:r>
                      </m:e>
                      <m:sub>
                        <m:r>
                          <a:rPr lang="en-US" sz="2500" b="0" i="1" smtClean="0">
                            <a:solidFill>
                              <a:schemeClr val="tx1"/>
                            </a:solidFill>
                            <a:latin typeface="Cambria Math" panose="02040503050406030204" pitchFamily="18" charset="0"/>
                          </a:rPr>
                          <m:t>𝑖𝑗</m:t>
                        </m:r>
                      </m:sub>
                    </m:sSub>
                  </m:oMath>
                </a14:m>
                <a:endParaRPr lang="en-US" sz="2500" dirty="0">
                  <a:solidFill>
                    <a:schemeClr val="tx1"/>
                  </a:solidFill>
                </a:endParaRPr>
              </a:p>
              <a:p>
                <a:pPr algn="l"/>
                <a:endParaRPr lang="en-US" sz="800" dirty="0">
                  <a:solidFill>
                    <a:schemeClr val="tx1"/>
                  </a:solidFill>
                </a:endParaRPr>
              </a:p>
              <a:p>
                <a:pPr algn="l"/>
                <a:r>
                  <a:rPr lang="en-US" sz="2500" i="1" dirty="0">
                    <a:solidFill>
                      <a:schemeClr val="tx1"/>
                    </a:solidFill>
                  </a:rPr>
                  <a:t>   </a:t>
                </a:r>
                <a:r>
                  <a:rPr lang="en-US" sz="2500" dirty="0">
                    <a:solidFill>
                      <a:schemeClr val="tx1"/>
                    </a:solidFill>
                  </a:rPr>
                  <a:t>where </a:t>
                </a:r>
                <a14:m>
                  <m:oMath xmlns:m="http://schemas.openxmlformats.org/officeDocument/2006/math">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𝑢</m:t>
                        </m:r>
                      </m:e>
                      <m:sub>
                        <m:r>
                          <a:rPr lang="en-US" sz="2500" i="1">
                            <a:solidFill>
                              <a:schemeClr val="tx1"/>
                            </a:solidFill>
                            <a:latin typeface="Cambria Math" panose="02040503050406030204" pitchFamily="18" charset="0"/>
                          </a:rPr>
                          <m:t>1</m:t>
                        </m:r>
                        <m:r>
                          <a:rPr lang="en-US" sz="2500" i="1">
                            <a:solidFill>
                              <a:schemeClr val="tx1"/>
                            </a:solidFill>
                            <a:latin typeface="Cambria Math" panose="02040503050406030204" pitchFamily="18" charset="0"/>
                          </a:rPr>
                          <m:t>𝑖</m:t>
                        </m:r>
                      </m:sub>
                    </m:sSub>
                  </m:oMath>
                </a14:m>
                <a:r>
                  <a:rPr lang="en-US" sz="2500" dirty="0">
                    <a:solidFill>
                      <a:schemeClr val="tx1"/>
                    </a:solidFill>
                  </a:rPr>
                  <a:t>’s are independent </a:t>
                </a:r>
                <a14:m>
                  <m:oMath xmlns:m="http://schemas.openxmlformats.org/officeDocument/2006/math">
                    <m:r>
                      <a:rPr lang="en-US" sz="2500" b="0" i="1" smtClean="0">
                        <a:solidFill>
                          <a:schemeClr val="tx1"/>
                        </a:solidFill>
                        <a:latin typeface="Cambria Math" panose="02040503050406030204" pitchFamily="18" charset="0"/>
                      </a:rPr>
                      <m:t>𝑁</m:t>
                    </m:r>
                    <m:r>
                      <a:rPr lang="en-US" sz="2500" b="0" i="1" smtClean="0">
                        <a:solidFill>
                          <a:schemeClr val="tx1"/>
                        </a:solidFill>
                        <a:latin typeface="Cambria Math" panose="02040503050406030204" pitchFamily="18" charset="0"/>
                      </a:rPr>
                      <m:t>(0, </m:t>
                    </m:r>
                    <m:sSubSup>
                      <m:sSubSupPr>
                        <m:ctrlPr>
                          <a:rPr lang="en-US" sz="2500" b="0" i="1" smtClean="0">
                            <a:solidFill>
                              <a:schemeClr val="tx1"/>
                            </a:solidFill>
                            <a:latin typeface="Cambria Math" panose="02040503050406030204" pitchFamily="18" charset="0"/>
                          </a:rPr>
                        </m:ctrlPr>
                      </m:sSubSupPr>
                      <m:e>
                        <m:r>
                          <a:rPr lang="en-US" sz="2500" b="0" i="1" smtClean="0">
                            <a:solidFill>
                              <a:schemeClr val="tx1"/>
                            </a:solidFill>
                            <a:latin typeface="Cambria Math" panose="02040503050406030204" pitchFamily="18" charset="0"/>
                            <a:ea typeface="Cambria Math" panose="02040503050406030204" pitchFamily="18" charset="0"/>
                          </a:rPr>
                          <m:t>𝜎</m:t>
                        </m:r>
                      </m:e>
                      <m:sub>
                        <m:sSub>
                          <m:sSubPr>
                            <m:ctrlPr>
                              <a:rPr lang="en-US" sz="2500" b="0" i="1" smtClean="0">
                                <a:solidFill>
                                  <a:schemeClr val="tx1"/>
                                </a:solidFill>
                                <a:latin typeface="Cambria Math" panose="02040503050406030204" pitchFamily="18" charset="0"/>
                              </a:rPr>
                            </m:ctrlPr>
                          </m:sSubPr>
                          <m:e>
                            <m:r>
                              <a:rPr lang="en-US" sz="2500" b="0" i="1" smtClean="0">
                                <a:solidFill>
                                  <a:schemeClr val="tx1"/>
                                </a:solidFill>
                                <a:latin typeface="Cambria Math" panose="02040503050406030204" pitchFamily="18" charset="0"/>
                              </a:rPr>
                              <m:t>𝑢</m:t>
                            </m:r>
                          </m:e>
                          <m:sub>
                            <m:r>
                              <a:rPr lang="en-US" sz="2500" b="0" i="1" smtClean="0">
                                <a:solidFill>
                                  <a:schemeClr val="tx1"/>
                                </a:solidFill>
                                <a:latin typeface="Cambria Math" panose="02040503050406030204" pitchFamily="18" charset="0"/>
                              </a:rPr>
                              <m:t>1</m:t>
                            </m:r>
                          </m:sub>
                        </m:sSub>
                      </m:sub>
                      <m:sup>
                        <m:r>
                          <a:rPr lang="en-US" sz="2500" b="0" i="1" smtClean="0">
                            <a:solidFill>
                              <a:schemeClr val="tx1"/>
                            </a:solidFill>
                            <a:latin typeface="Cambria Math" panose="02040503050406030204" pitchFamily="18" charset="0"/>
                          </a:rPr>
                          <m:t>2</m:t>
                        </m:r>
                      </m:sup>
                    </m:sSubSup>
                    <m:r>
                      <a:rPr lang="en-US" sz="2500" b="0" i="1" smtClean="0">
                        <a:solidFill>
                          <a:schemeClr val="tx1"/>
                        </a:solidFill>
                        <a:latin typeface="Cambria Math" panose="02040503050406030204" pitchFamily="18" charset="0"/>
                      </a:rPr>
                      <m:t>)</m:t>
                    </m:r>
                  </m:oMath>
                </a14:m>
                <a:r>
                  <a:rPr lang="en-US" sz="2500" dirty="0">
                    <a:solidFill>
                      <a:schemeClr val="tx1"/>
                    </a:solidFill>
                  </a:rPr>
                  <a:t> </a:t>
                </a:r>
                <a:r>
                  <a:rPr lang="en-US" sz="2500" i="1" dirty="0">
                    <a:solidFill>
                      <a:schemeClr val="tx1"/>
                    </a:solidFill>
                  </a:rPr>
                  <a:t>random intercepts</a:t>
                </a:r>
                <a:r>
                  <a:rPr lang="en-US" sz="2500" dirty="0">
                    <a:solidFill>
                      <a:schemeClr val="tx1"/>
                    </a:solidFill>
                  </a:rPr>
                  <a:t>, </a:t>
                </a:r>
                <a14:m>
                  <m:oMath xmlns:m="http://schemas.openxmlformats.org/officeDocument/2006/math">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𝑢</m:t>
                        </m:r>
                      </m:e>
                      <m:sub>
                        <m:r>
                          <a:rPr lang="en-US" sz="2500" i="1">
                            <a:solidFill>
                              <a:schemeClr val="tx1"/>
                            </a:solidFill>
                            <a:latin typeface="Cambria Math" panose="02040503050406030204" pitchFamily="18" charset="0"/>
                          </a:rPr>
                          <m:t>2</m:t>
                        </m:r>
                        <m:r>
                          <a:rPr lang="en-US" sz="2500" i="1">
                            <a:solidFill>
                              <a:schemeClr val="tx1"/>
                            </a:solidFill>
                            <a:latin typeface="Cambria Math" panose="02040503050406030204" pitchFamily="18" charset="0"/>
                          </a:rPr>
                          <m:t>𝑖</m:t>
                        </m:r>
                      </m:sub>
                    </m:sSub>
                  </m:oMath>
                </a14:m>
                <a:r>
                  <a:rPr lang="en-US" sz="2500" dirty="0">
                    <a:solidFill>
                      <a:schemeClr val="tx1"/>
                    </a:solidFill>
                  </a:rPr>
                  <a:t>’s are independent</a:t>
                </a:r>
              </a:p>
              <a:p>
                <a:pPr algn="l"/>
                <a:r>
                  <a:rPr lang="en-US" sz="2500" dirty="0">
                    <a:solidFill>
                      <a:schemeClr val="tx1"/>
                    </a:solidFill>
                  </a:rPr>
                  <a:t>   </a:t>
                </a:r>
                <a14:m>
                  <m:oMath xmlns:m="http://schemas.openxmlformats.org/officeDocument/2006/math">
                    <m:r>
                      <a:rPr lang="en-US" sz="2500" i="1">
                        <a:solidFill>
                          <a:schemeClr val="tx1"/>
                        </a:solidFill>
                        <a:latin typeface="Cambria Math" panose="02040503050406030204" pitchFamily="18" charset="0"/>
                      </a:rPr>
                      <m:t>𝑁</m:t>
                    </m:r>
                    <m:r>
                      <a:rPr lang="en-US" sz="2500" i="1">
                        <a:solidFill>
                          <a:schemeClr val="tx1"/>
                        </a:solidFill>
                        <a:latin typeface="Cambria Math" panose="02040503050406030204" pitchFamily="18" charset="0"/>
                      </a:rPr>
                      <m:t>(0, </m:t>
                    </m:r>
                    <m:sSubSup>
                      <m:sSubSupPr>
                        <m:ctrlPr>
                          <a:rPr lang="en-US" sz="2500" i="1">
                            <a:solidFill>
                              <a:schemeClr val="tx1"/>
                            </a:solidFill>
                            <a:latin typeface="Cambria Math" panose="02040503050406030204" pitchFamily="18" charset="0"/>
                          </a:rPr>
                        </m:ctrlPr>
                      </m:sSubSupPr>
                      <m:e>
                        <m:r>
                          <a:rPr lang="en-US" sz="2500" i="1">
                            <a:solidFill>
                              <a:schemeClr val="tx1"/>
                            </a:solidFill>
                            <a:latin typeface="Cambria Math" panose="02040503050406030204" pitchFamily="18" charset="0"/>
                            <a:ea typeface="Cambria Math" panose="02040503050406030204" pitchFamily="18" charset="0"/>
                          </a:rPr>
                          <m:t>𝜎</m:t>
                        </m:r>
                      </m:e>
                      <m:sub>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𝑢</m:t>
                            </m:r>
                          </m:e>
                          <m:sub>
                            <m:r>
                              <a:rPr lang="en-US" sz="2500" b="0" i="1" smtClean="0">
                                <a:solidFill>
                                  <a:schemeClr val="tx1"/>
                                </a:solidFill>
                                <a:latin typeface="Cambria Math" panose="02040503050406030204" pitchFamily="18" charset="0"/>
                              </a:rPr>
                              <m:t>2</m:t>
                            </m:r>
                          </m:sub>
                        </m:sSub>
                      </m:sub>
                      <m:sup>
                        <m:r>
                          <a:rPr lang="en-US" sz="2500" i="1">
                            <a:solidFill>
                              <a:schemeClr val="tx1"/>
                            </a:solidFill>
                            <a:latin typeface="Cambria Math" panose="02040503050406030204" pitchFamily="18" charset="0"/>
                          </a:rPr>
                          <m:t>2</m:t>
                        </m:r>
                      </m:sup>
                    </m:sSubSup>
                    <m:r>
                      <a:rPr lang="en-US" sz="2500" i="1">
                        <a:solidFill>
                          <a:schemeClr val="tx1"/>
                        </a:solidFill>
                        <a:latin typeface="Cambria Math" panose="02040503050406030204" pitchFamily="18" charset="0"/>
                      </a:rPr>
                      <m:t>)</m:t>
                    </m:r>
                  </m:oMath>
                </a14:m>
                <a:r>
                  <a:rPr lang="en-US" sz="2500" dirty="0">
                    <a:solidFill>
                      <a:schemeClr val="tx1"/>
                    </a:solidFill>
                  </a:rPr>
                  <a:t> </a:t>
                </a:r>
                <a:r>
                  <a:rPr lang="en-US" sz="2500" i="1" dirty="0">
                    <a:solidFill>
                      <a:schemeClr val="tx1"/>
                    </a:solidFill>
                  </a:rPr>
                  <a:t>random slopes, </a:t>
                </a:r>
                <a:r>
                  <a:rPr lang="en-US" sz="2500" dirty="0">
                    <a:solidFill>
                      <a:schemeClr val="tx1"/>
                    </a:solidFill>
                  </a:rPr>
                  <a:t>and</a:t>
                </a:r>
                <a:r>
                  <a:rPr lang="en-US" sz="2500" i="1" dirty="0">
                    <a:solidFill>
                      <a:schemeClr val="tx1"/>
                    </a:solidFill>
                  </a:rPr>
                  <a:t> </a:t>
                </a:r>
                <a14:m>
                  <m:oMath xmlns:m="http://schemas.openxmlformats.org/officeDocument/2006/math">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ea typeface="Cambria Math" panose="02040503050406030204" pitchFamily="18" charset="0"/>
                          </a:rPr>
                          <m:t>𝜀</m:t>
                        </m:r>
                      </m:e>
                      <m:sub>
                        <m:r>
                          <a:rPr lang="en-US" sz="2500" i="1">
                            <a:solidFill>
                              <a:schemeClr val="tx1"/>
                            </a:solidFill>
                            <a:latin typeface="Cambria Math" panose="02040503050406030204" pitchFamily="18" charset="0"/>
                          </a:rPr>
                          <m:t>𝑖𝑗</m:t>
                        </m:r>
                      </m:sub>
                    </m:sSub>
                  </m:oMath>
                </a14:m>
                <a:r>
                  <a:rPr lang="en-US" sz="2500" dirty="0">
                    <a:solidFill>
                      <a:schemeClr val="tx1"/>
                    </a:solidFill>
                  </a:rPr>
                  <a:t>’s are independent </a:t>
                </a:r>
                <a14:m>
                  <m:oMath xmlns:m="http://schemas.openxmlformats.org/officeDocument/2006/math">
                    <m:r>
                      <a:rPr lang="en-US" sz="2500" b="0" i="1" smtClean="0">
                        <a:solidFill>
                          <a:schemeClr val="tx1"/>
                        </a:solidFill>
                        <a:latin typeface="Cambria Math" panose="02040503050406030204" pitchFamily="18" charset="0"/>
                      </a:rPr>
                      <m:t>𝑁</m:t>
                    </m:r>
                    <m:d>
                      <m:dPr>
                        <m:ctrlPr>
                          <a:rPr lang="en-US" sz="2500" b="0" i="1" smtClean="0">
                            <a:solidFill>
                              <a:schemeClr val="tx1"/>
                            </a:solidFill>
                            <a:latin typeface="Cambria Math" panose="02040503050406030204" pitchFamily="18" charset="0"/>
                          </a:rPr>
                        </m:ctrlPr>
                      </m:dPr>
                      <m:e>
                        <m:r>
                          <a:rPr lang="en-US" sz="2500" b="0" i="1" smtClean="0">
                            <a:solidFill>
                              <a:schemeClr val="tx1"/>
                            </a:solidFill>
                            <a:latin typeface="Cambria Math" panose="02040503050406030204" pitchFamily="18" charset="0"/>
                          </a:rPr>
                          <m:t>0, </m:t>
                        </m:r>
                        <m:sSup>
                          <m:sSupPr>
                            <m:ctrlPr>
                              <a:rPr lang="en-US" sz="2500" b="0" i="1" smtClean="0">
                                <a:solidFill>
                                  <a:schemeClr val="tx1"/>
                                </a:solidFill>
                                <a:latin typeface="Cambria Math" panose="02040503050406030204" pitchFamily="18" charset="0"/>
                              </a:rPr>
                            </m:ctrlPr>
                          </m:sSupPr>
                          <m:e>
                            <m:r>
                              <a:rPr lang="en-US" sz="2500" b="0" i="1" smtClean="0">
                                <a:solidFill>
                                  <a:schemeClr val="tx1"/>
                                </a:solidFill>
                                <a:latin typeface="Cambria Math" panose="02040503050406030204" pitchFamily="18" charset="0"/>
                                <a:ea typeface="Cambria Math" panose="02040503050406030204" pitchFamily="18" charset="0"/>
                              </a:rPr>
                              <m:t>𝜎</m:t>
                            </m:r>
                          </m:e>
                          <m:sup>
                            <m:r>
                              <a:rPr lang="en-US" sz="2500" b="0" i="1" smtClean="0">
                                <a:solidFill>
                                  <a:schemeClr val="tx1"/>
                                </a:solidFill>
                                <a:latin typeface="Cambria Math" panose="02040503050406030204" pitchFamily="18" charset="0"/>
                              </a:rPr>
                              <m:t>2</m:t>
                            </m:r>
                          </m:sup>
                        </m:sSup>
                      </m:e>
                    </m:d>
                  </m:oMath>
                </a14:m>
                <a:r>
                  <a:rPr lang="en-US" sz="2500" dirty="0">
                    <a:solidFill>
                      <a:schemeClr val="tx1"/>
                    </a:solidFill>
                  </a:rPr>
                  <a:t> </a:t>
                </a:r>
                <a:r>
                  <a:rPr lang="en-US" sz="2500" i="1" dirty="0">
                    <a:solidFill>
                      <a:schemeClr val="tx1"/>
                    </a:solidFill>
                  </a:rPr>
                  <a:t>random errors </a:t>
                </a:r>
                <a:r>
                  <a:rPr lang="en-US" sz="2500" dirty="0">
                    <a:solidFill>
                      <a:schemeClr val="tx1"/>
                    </a:solidFill>
                  </a:rPr>
                  <a:t>that</a:t>
                </a:r>
              </a:p>
              <a:p>
                <a:pPr algn="l"/>
                <a:r>
                  <a:rPr lang="en-US" sz="2500" dirty="0">
                    <a:solidFill>
                      <a:schemeClr val="tx1"/>
                    </a:solidFill>
                  </a:rPr>
                  <a:t> are also independent of </a:t>
                </a:r>
                <a14:m>
                  <m:oMath xmlns:m="http://schemas.openxmlformats.org/officeDocument/2006/math">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𝑢</m:t>
                        </m:r>
                      </m:e>
                      <m:sub>
                        <m:r>
                          <a:rPr lang="en-US" sz="2500" i="1">
                            <a:solidFill>
                              <a:schemeClr val="tx1"/>
                            </a:solidFill>
                            <a:latin typeface="Cambria Math" panose="02040503050406030204" pitchFamily="18" charset="0"/>
                          </a:rPr>
                          <m:t>1</m:t>
                        </m:r>
                        <m:r>
                          <a:rPr lang="en-US" sz="2500" i="1">
                            <a:solidFill>
                              <a:schemeClr val="tx1"/>
                            </a:solidFill>
                            <a:latin typeface="Cambria Math" panose="02040503050406030204" pitchFamily="18" charset="0"/>
                          </a:rPr>
                          <m:t>𝑖</m:t>
                        </m:r>
                      </m:sub>
                    </m:sSub>
                  </m:oMath>
                </a14:m>
                <a:r>
                  <a:rPr lang="en-US" sz="2500" dirty="0">
                    <a:solidFill>
                      <a:schemeClr val="tx1"/>
                    </a:solidFill>
                  </a:rPr>
                  <a:t>’s and </a:t>
                </a:r>
                <a14:m>
                  <m:oMath xmlns:m="http://schemas.openxmlformats.org/officeDocument/2006/math">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𝑢</m:t>
                        </m:r>
                      </m:e>
                      <m:sub>
                        <m:r>
                          <a:rPr lang="en-US" sz="2500" i="1">
                            <a:solidFill>
                              <a:schemeClr val="tx1"/>
                            </a:solidFill>
                            <a:latin typeface="Cambria Math" panose="02040503050406030204" pitchFamily="18" charset="0"/>
                          </a:rPr>
                          <m:t>2</m:t>
                        </m:r>
                        <m:r>
                          <a:rPr lang="en-US" sz="2500" i="1">
                            <a:solidFill>
                              <a:schemeClr val="tx1"/>
                            </a:solidFill>
                            <a:latin typeface="Cambria Math" panose="02040503050406030204" pitchFamily="18" charset="0"/>
                          </a:rPr>
                          <m:t>𝑖</m:t>
                        </m:r>
                      </m:sub>
                    </m:sSub>
                  </m:oMath>
                </a14:m>
                <a:r>
                  <a:rPr lang="en-US" sz="2500" dirty="0">
                    <a:solidFill>
                      <a:schemeClr val="tx1"/>
                    </a:solidFill>
                  </a:rPr>
                  <a:t>’s. It is assumed that </a:t>
                </a:r>
                <a14:m>
                  <m:oMath xmlns:m="http://schemas.openxmlformats.org/officeDocument/2006/math">
                    <m:r>
                      <a:rPr lang="en-US" sz="2500" b="0" i="1" smtClean="0">
                        <a:solidFill>
                          <a:schemeClr val="tx1"/>
                        </a:solidFill>
                        <a:latin typeface="Cambria Math" panose="02040503050406030204" pitchFamily="18" charset="0"/>
                      </a:rPr>
                      <m:t>𝐶𝑜𝑣</m:t>
                    </m:r>
                    <m:d>
                      <m:dPr>
                        <m:ctrlPr>
                          <a:rPr lang="en-US" sz="2500" b="0" i="1" smtClean="0">
                            <a:solidFill>
                              <a:schemeClr val="tx1"/>
                            </a:solidFill>
                            <a:latin typeface="Cambria Math" panose="02040503050406030204" pitchFamily="18" charset="0"/>
                          </a:rPr>
                        </m:ctrlPr>
                      </m:dPr>
                      <m:e>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𝑢</m:t>
                            </m:r>
                          </m:e>
                          <m:sub>
                            <m:r>
                              <a:rPr lang="en-US" sz="2500" i="1">
                                <a:solidFill>
                                  <a:schemeClr val="tx1"/>
                                </a:solidFill>
                                <a:latin typeface="Cambria Math" panose="02040503050406030204" pitchFamily="18" charset="0"/>
                              </a:rPr>
                              <m:t>1</m:t>
                            </m:r>
                            <m:r>
                              <a:rPr lang="en-US" sz="2500" i="1">
                                <a:solidFill>
                                  <a:schemeClr val="tx1"/>
                                </a:solidFill>
                                <a:latin typeface="Cambria Math" panose="02040503050406030204" pitchFamily="18" charset="0"/>
                              </a:rPr>
                              <m:t>𝑖</m:t>
                            </m:r>
                          </m:sub>
                        </m:sSub>
                        <m:r>
                          <m:rPr>
                            <m:nor/>
                          </m:rPr>
                          <a:rPr lang="en-US" sz="2500" dirty="0">
                            <a:solidFill>
                              <a:schemeClr val="tx1"/>
                            </a:solidFill>
                          </a:rPr>
                          <m:t> , </m:t>
                        </m:r>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𝑢</m:t>
                            </m:r>
                          </m:e>
                          <m:sub>
                            <m:r>
                              <a:rPr lang="en-US" sz="2500" i="1">
                                <a:solidFill>
                                  <a:schemeClr val="tx1"/>
                                </a:solidFill>
                                <a:latin typeface="Cambria Math" panose="02040503050406030204" pitchFamily="18" charset="0"/>
                              </a:rPr>
                              <m:t>2</m:t>
                            </m:r>
                            <m:r>
                              <a:rPr lang="en-US" sz="2500" i="1">
                                <a:solidFill>
                                  <a:schemeClr val="tx1"/>
                                </a:solidFill>
                                <a:latin typeface="Cambria Math" panose="02040503050406030204" pitchFamily="18" charset="0"/>
                              </a:rPr>
                              <m:t>𝑖</m:t>
                            </m:r>
                          </m:sub>
                        </m:sSub>
                      </m:e>
                    </m:d>
                    <m:r>
                      <a:rPr lang="en-US" sz="2500" b="0" i="1" smtClean="0">
                        <a:solidFill>
                          <a:schemeClr val="tx1"/>
                        </a:solidFill>
                        <a:latin typeface="Cambria Math" panose="02040503050406030204" pitchFamily="18" charset="0"/>
                      </a:rPr>
                      <m:t>= </m:t>
                    </m:r>
                    <m:sSub>
                      <m:sSubPr>
                        <m:ctrlPr>
                          <a:rPr lang="en-US" sz="2500" b="0" i="1" smtClean="0">
                            <a:solidFill>
                              <a:schemeClr val="tx1"/>
                            </a:solidFill>
                            <a:latin typeface="Cambria Math" panose="02040503050406030204" pitchFamily="18" charset="0"/>
                          </a:rPr>
                        </m:ctrlPr>
                      </m:sSubPr>
                      <m:e>
                        <m:r>
                          <a:rPr lang="en-US" sz="2500" b="0" i="1" smtClean="0">
                            <a:solidFill>
                              <a:schemeClr val="tx1"/>
                            </a:solidFill>
                            <a:latin typeface="Cambria Math" panose="02040503050406030204" pitchFamily="18" charset="0"/>
                            <a:ea typeface="Cambria Math" panose="02040503050406030204" pitchFamily="18" charset="0"/>
                          </a:rPr>
                          <m:t>𝜎</m:t>
                        </m:r>
                      </m:e>
                      <m:sub>
                        <m:sSub>
                          <m:sSubPr>
                            <m:ctrlPr>
                              <a:rPr lang="en-US" sz="2500" b="0" i="1" smtClean="0">
                                <a:solidFill>
                                  <a:schemeClr val="tx1"/>
                                </a:solidFill>
                                <a:latin typeface="Cambria Math" panose="02040503050406030204" pitchFamily="18" charset="0"/>
                              </a:rPr>
                            </m:ctrlPr>
                          </m:sSubPr>
                          <m:e>
                            <m:r>
                              <a:rPr lang="en-US" sz="2500" b="0" i="1" smtClean="0">
                                <a:solidFill>
                                  <a:schemeClr val="tx1"/>
                                </a:solidFill>
                                <a:latin typeface="Cambria Math" panose="02040503050406030204" pitchFamily="18" charset="0"/>
                              </a:rPr>
                              <m:t>𝑢</m:t>
                            </m:r>
                          </m:e>
                          <m:sub>
                            <m:r>
                              <a:rPr lang="en-US" sz="2500" b="0" i="1" smtClean="0">
                                <a:solidFill>
                                  <a:schemeClr val="tx1"/>
                                </a:solidFill>
                                <a:latin typeface="Cambria Math" panose="02040503050406030204" pitchFamily="18" charset="0"/>
                              </a:rPr>
                              <m:t>1</m:t>
                            </m:r>
                          </m:sub>
                        </m:sSub>
                        <m:sSub>
                          <m:sSubPr>
                            <m:ctrlPr>
                              <a:rPr lang="en-US" sz="2500" b="0" i="1" smtClean="0">
                                <a:solidFill>
                                  <a:schemeClr val="tx1"/>
                                </a:solidFill>
                                <a:latin typeface="Cambria Math" panose="02040503050406030204" pitchFamily="18" charset="0"/>
                              </a:rPr>
                            </m:ctrlPr>
                          </m:sSubPr>
                          <m:e>
                            <m:r>
                              <a:rPr lang="en-US" sz="2500" b="0" i="1" smtClean="0">
                                <a:solidFill>
                                  <a:schemeClr val="tx1"/>
                                </a:solidFill>
                                <a:latin typeface="Cambria Math" panose="02040503050406030204" pitchFamily="18" charset="0"/>
                              </a:rPr>
                              <m:t>𝑢</m:t>
                            </m:r>
                          </m:e>
                          <m:sub>
                            <m:r>
                              <a:rPr lang="en-US" sz="2500" b="0" i="1" smtClean="0">
                                <a:solidFill>
                                  <a:schemeClr val="tx1"/>
                                </a:solidFill>
                                <a:latin typeface="Cambria Math" panose="02040503050406030204" pitchFamily="18" charset="0"/>
                              </a:rPr>
                              <m:t>2</m:t>
                            </m:r>
                          </m:sub>
                        </m:sSub>
                      </m:sub>
                    </m:sSub>
                  </m:oMath>
                </a14:m>
                <a:r>
                  <a:rPr lang="en-US" sz="2500" dirty="0">
                    <a:solidFill>
                      <a:schemeClr val="tx1"/>
                    </a:solidFill>
                  </a:rPr>
                  <a:t>,</a:t>
                </a:r>
              </a:p>
              <a:p>
                <a:pPr algn="l"/>
                <a:r>
                  <a:rPr lang="en-US" sz="2500" dirty="0">
                    <a:solidFill>
                      <a:schemeClr val="tx1"/>
                    </a:solidFill>
                  </a:rPr>
                  <a:t> and </a:t>
                </a:r>
                <a14:m>
                  <m:oMath xmlns:m="http://schemas.openxmlformats.org/officeDocument/2006/math">
                    <m:r>
                      <a:rPr lang="en-US" sz="2500" i="1">
                        <a:solidFill>
                          <a:schemeClr val="tx1"/>
                        </a:solidFill>
                        <a:latin typeface="Cambria Math" panose="02040503050406030204" pitchFamily="18" charset="0"/>
                      </a:rPr>
                      <m:t>𝐶𝑜𝑣</m:t>
                    </m:r>
                    <m:d>
                      <m:dPr>
                        <m:ctrlPr>
                          <a:rPr lang="en-US" sz="2500" i="1">
                            <a:solidFill>
                              <a:schemeClr val="tx1"/>
                            </a:solidFill>
                            <a:latin typeface="Cambria Math" panose="02040503050406030204" pitchFamily="18" charset="0"/>
                          </a:rPr>
                        </m:ctrlPr>
                      </m:dPr>
                      <m:e>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𝑢</m:t>
                            </m:r>
                          </m:e>
                          <m:sub>
                            <m:r>
                              <a:rPr lang="en-US" sz="2500" i="1">
                                <a:solidFill>
                                  <a:schemeClr val="tx1"/>
                                </a:solidFill>
                                <a:latin typeface="Cambria Math" panose="02040503050406030204" pitchFamily="18" charset="0"/>
                              </a:rPr>
                              <m:t>1</m:t>
                            </m:r>
                            <m:r>
                              <a:rPr lang="en-US" sz="2500" i="1">
                                <a:solidFill>
                                  <a:schemeClr val="tx1"/>
                                </a:solidFill>
                                <a:latin typeface="Cambria Math" panose="02040503050406030204" pitchFamily="18" charset="0"/>
                              </a:rPr>
                              <m:t>𝑖</m:t>
                            </m:r>
                          </m:sub>
                        </m:sSub>
                        <m:r>
                          <m:rPr>
                            <m:nor/>
                          </m:rPr>
                          <a:rPr lang="en-US" sz="2500" dirty="0">
                            <a:solidFill>
                              <a:schemeClr val="tx1"/>
                            </a:solidFill>
                          </a:rPr>
                          <m:t> , </m:t>
                        </m:r>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𝑢</m:t>
                            </m:r>
                          </m:e>
                          <m:sub>
                            <m:r>
                              <a:rPr lang="en-US" sz="2500" i="1">
                                <a:solidFill>
                                  <a:schemeClr val="tx1"/>
                                </a:solidFill>
                                <a:latin typeface="Cambria Math" panose="02040503050406030204" pitchFamily="18" charset="0"/>
                              </a:rPr>
                              <m:t>2</m:t>
                            </m:r>
                            <m:r>
                              <a:rPr lang="en-US" sz="2500" i="1">
                                <a:solidFill>
                                  <a:schemeClr val="tx1"/>
                                </a:solidFill>
                                <a:latin typeface="Cambria Math" panose="02040503050406030204" pitchFamily="18" charset="0"/>
                              </a:rPr>
                              <m:t>𝑖</m:t>
                            </m:r>
                            <m:r>
                              <a:rPr lang="en-US" sz="2500" b="0" i="1" smtClean="0">
                                <a:solidFill>
                                  <a:schemeClr val="tx1"/>
                                </a:solidFill>
                                <a:latin typeface="Cambria Math" panose="02040503050406030204" pitchFamily="18" charset="0"/>
                              </a:rPr>
                              <m:t>′</m:t>
                            </m:r>
                          </m:sub>
                        </m:sSub>
                      </m:e>
                    </m:d>
                    <m:r>
                      <a:rPr lang="en-US" sz="2500" i="1">
                        <a:solidFill>
                          <a:schemeClr val="tx1"/>
                        </a:solidFill>
                        <a:latin typeface="Cambria Math" panose="02040503050406030204" pitchFamily="18" charset="0"/>
                      </a:rPr>
                      <m:t>=</m:t>
                    </m:r>
                    <m:r>
                      <a:rPr lang="en-US" sz="2500" b="0" i="1" smtClean="0">
                        <a:solidFill>
                          <a:schemeClr val="tx1"/>
                        </a:solidFill>
                        <a:latin typeface="Cambria Math" panose="02040503050406030204" pitchFamily="18" charset="0"/>
                      </a:rPr>
                      <m:t>0</m:t>
                    </m:r>
                  </m:oMath>
                </a14:m>
                <a:r>
                  <a:rPr lang="en-US" sz="2500" dirty="0">
                    <a:solidFill>
                      <a:schemeClr val="tx1"/>
                    </a:solidFill>
                  </a:rPr>
                  <a:t> for </a:t>
                </a:r>
                <a14:m>
                  <m:oMath xmlns:m="http://schemas.openxmlformats.org/officeDocument/2006/math">
                    <m:r>
                      <a:rPr lang="en-US" sz="2500" b="0" i="1" smtClean="0">
                        <a:solidFill>
                          <a:schemeClr val="tx1"/>
                        </a:solidFill>
                        <a:latin typeface="Cambria Math" panose="02040503050406030204" pitchFamily="18" charset="0"/>
                      </a:rPr>
                      <m:t>𝑖</m:t>
                    </m:r>
                    <m:r>
                      <a:rPr lang="en-US" sz="2500" b="0" i="1" smtClean="0">
                        <a:solidFill>
                          <a:schemeClr val="tx1"/>
                        </a:solidFill>
                        <a:latin typeface="Cambria Math" panose="02040503050406030204" pitchFamily="18" charset="0"/>
                        <a:ea typeface="Cambria Math" panose="02040503050406030204" pitchFamily="18" charset="0"/>
                      </a:rPr>
                      <m:t>≠</m:t>
                    </m:r>
                    <m:sSup>
                      <m:sSupPr>
                        <m:ctrlPr>
                          <a:rPr lang="en-US" sz="2500" b="0" i="1" smtClean="0">
                            <a:solidFill>
                              <a:schemeClr val="tx1"/>
                            </a:solidFill>
                            <a:latin typeface="Cambria Math" panose="02040503050406030204" pitchFamily="18" charset="0"/>
                            <a:ea typeface="Cambria Math" panose="02040503050406030204" pitchFamily="18" charset="0"/>
                          </a:rPr>
                        </m:ctrlPr>
                      </m:sSupPr>
                      <m:e>
                        <m:r>
                          <a:rPr lang="en-US" sz="2500" b="0" i="1" smtClean="0">
                            <a:solidFill>
                              <a:schemeClr val="tx1"/>
                            </a:solidFill>
                            <a:latin typeface="Cambria Math" panose="02040503050406030204" pitchFamily="18" charset="0"/>
                            <a:ea typeface="Cambria Math" panose="02040503050406030204" pitchFamily="18" charset="0"/>
                          </a:rPr>
                          <m:t>𝑖</m:t>
                        </m:r>
                      </m:e>
                      <m:sup>
                        <m:r>
                          <a:rPr lang="en-US" sz="2500" b="0" i="1" smtClean="0">
                            <a:solidFill>
                              <a:schemeClr val="tx1"/>
                            </a:solidFill>
                            <a:latin typeface="Cambria Math" panose="02040503050406030204" pitchFamily="18" charset="0"/>
                            <a:ea typeface="Cambria Math" panose="02040503050406030204" pitchFamily="18" charset="0"/>
                          </a:rPr>
                          <m:t>′</m:t>
                        </m:r>
                      </m:sup>
                    </m:sSup>
                    <m:r>
                      <a:rPr lang="en-US" sz="2500" b="0" i="1" smtClean="0">
                        <a:solidFill>
                          <a:schemeClr val="tx1"/>
                        </a:solidFill>
                        <a:latin typeface="Cambria Math" panose="02040503050406030204" pitchFamily="18" charset="0"/>
                        <a:ea typeface="Cambria Math" panose="02040503050406030204" pitchFamily="18" charset="0"/>
                      </a:rPr>
                      <m:t>.</m:t>
                    </m:r>
                  </m:oMath>
                </a14:m>
                <a:r>
                  <a:rPr lang="en-US" sz="2500" dirty="0">
                    <a:solidFill>
                      <a:schemeClr val="tx1"/>
                    </a:solidFill>
                  </a:rPr>
                  <a:t> Another name for this model is </a:t>
                </a:r>
                <a:r>
                  <a:rPr lang="en-US" sz="2500" i="1" dirty="0">
                    <a:solidFill>
                      <a:schemeClr val="tx1"/>
                    </a:solidFill>
                  </a:rPr>
                  <a:t>mixed-effects model</a:t>
                </a:r>
                <a:r>
                  <a:rPr lang="en-US" sz="2500" dirty="0">
                    <a:solidFill>
                      <a:schemeClr val="tx1"/>
                    </a:solidFill>
                  </a:rPr>
                  <a:t> because it comprises variables with fixed effects (betas) and random effects (random slope and intercept).</a:t>
                </a:r>
              </a:p>
              <a:p>
                <a:pPr algn="l"/>
                <a:endParaRPr lang="en-US" sz="2400" dirty="0">
                  <a:solidFill>
                    <a:schemeClr val="tx1"/>
                  </a:solidFill>
                </a:endParaRPr>
              </a:p>
              <a:p>
                <a:pPr algn="l"/>
                <a:endParaRPr lang="en-US" sz="2400" dirty="0">
                  <a:solidFill>
                    <a:schemeClr val="tx1"/>
                  </a:solidFill>
                </a:endParaRPr>
              </a:p>
              <a:p>
                <a:pPr algn="l"/>
                <a:endParaRPr lang="en-US" sz="2400" dirty="0">
                  <a:solidFill>
                    <a:schemeClr val="tx1"/>
                  </a:solidFill>
                </a:endParaRPr>
              </a:p>
              <a:p>
                <a:endParaRPr lang="en-US" sz="1600" i="1" dirty="0"/>
              </a:p>
              <a:p>
                <a:endParaRPr lang="en-US" sz="1600" i="1" dirty="0"/>
              </a:p>
              <a:p>
                <a:endParaRPr lang="en-US" sz="1600" i="1" dirty="0"/>
              </a:p>
              <a:p>
                <a:endParaRPr lang="en-US" sz="1700" i="1" dirty="0"/>
              </a:p>
              <a:p>
                <a:endParaRPr lang="en-US" sz="1600" dirty="0">
                  <a:solidFill>
                    <a:schemeClr val="bg2">
                      <a:lumMod val="75000"/>
                    </a:schemeClr>
                  </a:solidFill>
                </a:endParaRPr>
              </a:p>
            </p:txBody>
          </p:sp>
        </mc:Choice>
        <mc:Fallback>
          <p:sp>
            <p:nvSpPr>
              <p:cNvPr id="3" name="Subtitle 2">
                <a:extLst>
                  <a:ext uri="{FF2B5EF4-FFF2-40B4-BE49-F238E27FC236}">
                    <a16:creationId xmlns:a16="http://schemas.microsoft.com/office/drawing/2014/main" id="{937977FE-7060-4554-8802-D380BB4E77D1}"/>
                  </a:ext>
                </a:extLst>
              </p:cNvPr>
              <p:cNvSpPr>
                <a:spLocks noGrp="1" noRot="1" noChangeAspect="1" noMove="1" noResize="1" noEditPoints="1" noAdjustHandles="1" noChangeArrowheads="1" noChangeShapeType="1" noTextEdit="1"/>
              </p:cNvSpPr>
              <p:nvPr>
                <p:ph type="subTitle" idx="1"/>
              </p:nvPr>
            </p:nvSpPr>
            <p:spPr>
              <a:xfrm>
                <a:off x="781456" y="1412179"/>
                <a:ext cx="11020400" cy="5237067"/>
              </a:xfrm>
              <a:blipFill>
                <a:blip r:embed="rId2"/>
                <a:stretch>
                  <a:fillRect l="-885" t="-1397"/>
                </a:stretch>
              </a:blipFill>
            </p:spPr>
            <p:txBody>
              <a:bodyPr/>
              <a:lstStyle/>
              <a:p>
                <a:r>
                  <a:rPr lang="en-US">
                    <a:noFill/>
                  </a:rPr>
                  <a:t> </a:t>
                </a:r>
              </a:p>
            </p:txBody>
          </p:sp>
        </mc:Fallback>
      </mc:AlternateContent>
      <p:sp>
        <p:nvSpPr>
          <p:cNvPr id="5" name="Title 1">
            <a:extLst>
              <a:ext uri="{FF2B5EF4-FFF2-40B4-BE49-F238E27FC236}">
                <a16:creationId xmlns:a16="http://schemas.microsoft.com/office/drawing/2014/main" id="{8FDE2D6A-EB0F-4F67-8847-35AECB8A3F6B}"/>
              </a:ext>
            </a:extLst>
          </p:cNvPr>
          <p:cNvSpPr txBox="1">
            <a:spLocks/>
          </p:cNvSpPr>
          <p:nvPr/>
        </p:nvSpPr>
        <p:spPr>
          <a:xfrm>
            <a:off x="834060" y="406039"/>
            <a:ext cx="10527128" cy="804481"/>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400" dirty="0"/>
              <a:t>LONGITUDINAL NORMAL REGRESSION: THEORY</a:t>
            </a:r>
          </a:p>
        </p:txBody>
      </p:sp>
      <p:pic>
        <p:nvPicPr>
          <p:cNvPr id="7" name="Picture 6">
            <a:extLst>
              <a:ext uri="{FF2B5EF4-FFF2-40B4-BE49-F238E27FC236}">
                <a16:creationId xmlns:a16="http://schemas.microsoft.com/office/drawing/2014/main" id="{0B60F923-D06C-4B0C-9AB4-886609BD75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983914" y="1123919"/>
            <a:ext cx="10349837" cy="120423"/>
          </a:xfrm>
          <a:prstGeom prst="rect">
            <a:avLst/>
          </a:prstGeom>
        </p:spPr>
      </p:pic>
      <p:pic>
        <p:nvPicPr>
          <p:cNvPr id="8" name="Picture 7">
            <a:extLst>
              <a:ext uri="{FF2B5EF4-FFF2-40B4-BE49-F238E27FC236}">
                <a16:creationId xmlns:a16="http://schemas.microsoft.com/office/drawing/2014/main" id="{185F3AB6-7B46-4427-9EA2-58D1A6B170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3914" y="6205728"/>
            <a:ext cx="9281376" cy="146304"/>
          </a:xfrm>
          <a:prstGeom prst="rect">
            <a:avLst/>
          </a:prstGeom>
        </p:spPr>
      </p:pic>
      <p:pic>
        <p:nvPicPr>
          <p:cNvPr id="9" name="Picture 8">
            <a:extLst>
              <a:ext uri="{FF2B5EF4-FFF2-40B4-BE49-F238E27FC236}">
                <a16:creationId xmlns:a16="http://schemas.microsoft.com/office/drawing/2014/main" id="{A379ACE9-E5F4-4BAF-9728-BC2DCC0FE20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10154" y="6037529"/>
            <a:ext cx="700390" cy="823031"/>
          </a:xfrm>
          <a:prstGeom prst="rect">
            <a:avLst/>
          </a:prstGeom>
        </p:spPr>
      </p:pic>
      <p:sp>
        <p:nvSpPr>
          <p:cNvPr id="10" name="Slide Number Placeholder 3">
            <a:extLst>
              <a:ext uri="{FF2B5EF4-FFF2-40B4-BE49-F238E27FC236}">
                <a16:creationId xmlns:a16="http://schemas.microsoft.com/office/drawing/2014/main" id="{79D978CD-6366-4160-A4FA-8C069E275EDC}"/>
              </a:ext>
            </a:extLst>
          </p:cNvPr>
          <p:cNvSpPr txBox="1">
            <a:spLocks/>
          </p:cNvSpPr>
          <p:nvPr/>
        </p:nvSpPr>
        <p:spPr>
          <a:xfrm>
            <a:off x="10807431" y="6081483"/>
            <a:ext cx="526320" cy="569779"/>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3A98EE3D-8CD1-4C3F-BD1C-C98C9596463C}" type="slidenum">
              <a:rPr lang="en-US" sz="2600" smtClean="0">
                <a:solidFill>
                  <a:schemeClr val="bg1"/>
                </a:solidFill>
              </a:rPr>
              <a:pPr algn="ctr"/>
              <a:t>78</a:t>
            </a:fld>
            <a:endParaRPr lang="en-US" sz="2600" dirty="0">
              <a:solidFill>
                <a:schemeClr val="bg1"/>
              </a:solidFill>
            </a:endParaRPr>
          </a:p>
        </p:txBody>
      </p:sp>
    </p:spTree>
    <p:extLst>
      <p:ext uri="{BB962C8B-B14F-4D97-AF65-F5344CB8AC3E}">
        <p14:creationId xmlns:p14="http://schemas.microsoft.com/office/powerpoint/2010/main" val="314062306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FDE2D6A-EB0F-4F67-8847-35AECB8A3F6B}"/>
              </a:ext>
            </a:extLst>
          </p:cNvPr>
          <p:cNvSpPr txBox="1">
            <a:spLocks/>
          </p:cNvSpPr>
          <p:nvPr/>
        </p:nvSpPr>
        <p:spPr>
          <a:xfrm>
            <a:off x="834060" y="406039"/>
            <a:ext cx="10527128" cy="804481"/>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400" dirty="0"/>
              <a:t>LONGITUDINAL NORMAL REGRESSION: THEORY (CONT.)</a:t>
            </a:r>
          </a:p>
        </p:txBody>
      </p:sp>
      <p:pic>
        <p:nvPicPr>
          <p:cNvPr id="8" name="Picture 7">
            <a:extLst>
              <a:ext uri="{FF2B5EF4-FFF2-40B4-BE49-F238E27FC236}">
                <a16:creationId xmlns:a16="http://schemas.microsoft.com/office/drawing/2014/main" id="{66D4B5E0-7A8E-4D08-9A08-99529DB101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0800000">
            <a:off x="983914" y="1123919"/>
            <a:ext cx="10349837" cy="120423"/>
          </a:xfrm>
          <a:prstGeom prst="rect">
            <a:avLst/>
          </a:prstGeom>
        </p:spPr>
      </p:pic>
      <p:pic>
        <p:nvPicPr>
          <p:cNvPr id="9" name="Picture 8">
            <a:extLst>
              <a:ext uri="{FF2B5EF4-FFF2-40B4-BE49-F238E27FC236}">
                <a16:creationId xmlns:a16="http://schemas.microsoft.com/office/drawing/2014/main" id="{468D5BDA-6D91-44A4-8810-CA9BBAFAC4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3914" y="5459965"/>
            <a:ext cx="10349837" cy="120423"/>
          </a:xfrm>
          <a:prstGeom prst="rect">
            <a:avLst/>
          </a:prstGeom>
        </p:spPr>
      </p:pic>
      <p:pic>
        <p:nvPicPr>
          <p:cNvPr id="10" name="Picture 9">
            <a:extLst>
              <a:ext uri="{FF2B5EF4-FFF2-40B4-BE49-F238E27FC236}">
                <a16:creationId xmlns:a16="http://schemas.microsoft.com/office/drawing/2014/main" id="{226A1CE8-25B8-4C43-8A49-50A5C417D0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10154" y="6037529"/>
            <a:ext cx="700390" cy="823031"/>
          </a:xfrm>
          <a:prstGeom prst="rect">
            <a:avLst/>
          </a:prstGeom>
        </p:spPr>
      </p:pic>
      <p:sp>
        <p:nvSpPr>
          <p:cNvPr id="11" name="Slide Number Placeholder 3">
            <a:extLst>
              <a:ext uri="{FF2B5EF4-FFF2-40B4-BE49-F238E27FC236}">
                <a16:creationId xmlns:a16="http://schemas.microsoft.com/office/drawing/2014/main" id="{D9E1474B-CF71-4299-9DB2-55280EFA44CA}"/>
              </a:ext>
            </a:extLst>
          </p:cNvPr>
          <p:cNvSpPr txBox="1">
            <a:spLocks/>
          </p:cNvSpPr>
          <p:nvPr/>
        </p:nvSpPr>
        <p:spPr>
          <a:xfrm>
            <a:off x="10807431" y="6081483"/>
            <a:ext cx="526320" cy="569779"/>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3A98EE3D-8CD1-4C3F-BD1C-C98C9596463C}" type="slidenum">
              <a:rPr lang="en-US" sz="2600" smtClean="0">
                <a:solidFill>
                  <a:schemeClr val="bg1"/>
                </a:solidFill>
              </a:rPr>
              <a:pPr algn="ctr"/>
              <a:t>79</a:t>
            </a:fld>
            <a:endParaRPr lang="en-US" sz="2600" dirty="0">
              <a:solidFill>
                <a:schemeClr val="bg1"/>
              </a:solidFill>
            </a:endParaRPr>
          </a:p>
        </p:txBody>
      </p:sp>
      <mc:AlternateContent xmlns:mc="http://schemas.openxmlformats.org/markup-compatibility/2006" xmlns:a14="http://schemas.microsoft.com/office/drawing/2010/main">
        <mc:Choice Requires="a14">
          <p:sp>
            <p:nvSpPr>
              <p:cNvPr id="12" name="Subtitle 2">
                <a:extLst>
                  <a:ext uri="{FF2B5EF4-FFF2-40B4-BE49-F238E27FC236}">
                    <a16:creationId xmlns:a16="http://schemas.microsoft.com/office/drawing/2014/main" id="{4A139FB8-E319-4D4C-B6E6-99988B69360D}"/>
                  </a:ext>
                </a:extLst>
              </p:cNvPr>
              <p:cNvSpPr txBox="1">
                <a:spLocks/>
              </p:cNvSpPr>
              <p:nvPr/>
            </p:nvSpPr>
            <p:spPr>
              <a:xfrm>
                <a:off x="834061" y="1370924"/>
                <a:ext cx="10736148" cy="4209464"/>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anose="020B0604020202020204"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marL="231775" indent="-173038" algn="l">
                  <a:buClr>
                    <a:srgbClr val="7030A0"/>
                  </a:buClr>
                  <a:buFont typeface="Wingdings" panose="05000000000000000000" pitchFamily="2" charset="2"/>
                  <a:buChar char="q"/>
                </a:pPr>
                <a:r>
                  <a:rPr lang="en-US" sz="2400" i="1" dirty="0">
                    <a:solidFill>
                      <a:schemeClr val="tx1"/>
                    </a:solidFill>
                  </a:rPr>
                  <a:t>  </a:t>
                </a:r>
                <a:r>
                  <a:rPr lang="en-US" sz="2600" dirty="0">
                    <a:solidFill>
                      <a:schemeClr val="tx1"/>
                    </a:solidFill>
                  </a:rPr>
                  <a:t>It can be shown that  </a:t>
                </a:r>
                <a14:m>
                  <m:oMath xmlns:m="http://schemas.openxmlformats.org/officeDocument/2006/math">
                    <m:r>
                      <a:rPr lang="en-US" sz="2600" b="0" i="1" smtClean="0">
                        <a:solidFill>
                          <a:schemeClr val="tx1"/>
                        </a:solidFill>
                        <a:latin typeface="Cambria Math" panose="02040503050406030204" pitchFamily="18" charset="0"/>
                      </a:rPr>
                      <m:t>𝐶𝑜𝑣</m:t>
                    </m:r>
                    <m:d>
                      <m:dPr>
                        <m:ctrlPr>
                          <a:rPr lang="en-US" sz="2600" b="0" i="1" smtClean="0">
                            <a:solidFill>
                              <a:schemeClr val="tx1"/>
                            </a:solidFill>
                            <a:latin typeface="Cambria Math" panose="02040503050406030204" pitchFamily="18" charset="0"/>
                          </a:rPr>
                        </m:ctrlPr>
                      </m:dPr>
                      <m:e>
                        <m:sSub>
                          <m:sSubPr>
                            <m:ctrlPr>
                              <a:rPr lang="en-US" sz="2600" b="0" i="1" smtClean="0">
                                <a:solidFill>
                                  <a:schemeClr val="tx1"/>
                                </a:solidFill>
                                <a:latin typeface="Cambria Math" panose="02040503050406030204" pitchFamily="18" charset="0"/>
                              </a:rPr>
                            </m:ctrlPr>
                          </m:sSubPr>
                          <m:e>
                            <m:r>
                              <a:rPr lang="en-US" sz="2600" b="0" i="1" smtClean="0">
                                <a:solidFill>
                                  <a:schemeClr val="tx1"/>
                                </a:solidFill>
                                <a:latin typeface="Cambria Math" panose="02040503050406030204" pitchFamily="18" charset="0"/>
                              </a:rPr>
                              <m:t>𝑦</m:t>
                            </m:r>
                          </m:e>
                          <m:sub>
                            <m:r>
                              <a:rPr lang="en-US" sz="2600" b="0" i="1" smtClean="0">
                                <a:solidFill>
                                  <a:schemeClr val="tx1"/>
                                </a:solidFill>
                                <a:latin typeface="Cambria Math" panose="02040503050406030204" pitchFamily="18" charset="0"/>
                              </a:rPr>
                              <m:t>𝑖𝑗</m:t>
                            </m:r>
                          </m:sub>
                        </m:sSub>
                        <m:r>
                          <a:rPr lang="en-US" sz="2600" b="0" i="1" smtClean="0">
                            <a:solidFill>
                              <a:schemeClr val="tx1"/>
                            </a:solidFill>
                            <a:latin typeface="Cambria Math" panose="02040503050406030204" pitchFamily="18" charset="0"/>
                          </a:rPr>
                          <m:t>, </m:t>
                        </m:r>
                        <m:sSub>
                          <m:sSubPr>
                            <m:ctrlPr>
                              <a:rPr lang="en-US" sz="2600" b="0" i="1" smtClean="0">
                                <a:solidFill>
                                  <a:schemeClr val="tx1"/>
                                </a:solidFill>
                                <a:latin typeface="Cambria Math" panose="02040503050406030204" pitchFamily="18" charset="0"/>
                              </a:rPr>
                            </m:ctrlPr>
                          </m:sSubPr>
                          <m:e>
                            <m:r>
                              <a:rPr lang="en-US" sz="2600" b="0" i="1" smtClean="0">
                                <a:solidFill>
                                  <a:schemeClr val="tx1"/>
                                </a:solidFill>
                                <a:latin typeface="Cambria Math" panose="02040503050406030204" pitchFamily="18" charset="0"/>
                              </a:rPr>
                              <m:t>𝑦</m:t>
                            </m:r>
                          </m:e>
                          <m:sub>
                            <m:sSup>
                              <m:sSupPr>
                                <m:ctrlPr>
                                  <a:rPr lang="en-US" sz="2600" b="0" i="1" smtClean="0">
                                    <a:solidFill>
                                      <a:schemeClr val="tx1"/>
                                    </a:solidFill>
                                    <a:latin typeface="Cambria Math" panose="02040503050406030204" pitchFamily="18" charset="0"/>
                                  </a:rPr>
                                </m:ctrlPr>
                              </m:sSupPr>
                              <m:e>
                                <m:r>
                                  <a:rPr lang="en-US" sz="2600" b="0" i="1" smtClean="0">
                                    <a:solidFill>
                                      <a:schemeClr val="tx1"/>
                                    </a:solidFill>
                                    <a:latin typeface="Cambria Math" panose="02040503050406030204" pitchFamily="18" charset="0"/>
                                  </a:rPr>
                                  <m:t>𝑖</m:t>
                                </m:r>
                              </m:e>
                              <m:sup>
                                <m:r>
                                  <a:rPr lang="en-US" sz="2600" b="0" i="1" smtClean="0">
                                    <a:solidFill>
                                      <a:schemeClr val="tx1"/>
                                    </a:solidFill>
                                    <a:latin typeface="Cambria Math" panose="02040503050406030204" pitchFamily="18" charset="0"/>
                                  </a:rPr>
                                  <m:t>′</m:t>
                                </m:r>
                              </m:sup>
                            </m:sSup>
                            <m:r>
                              <a:rPr lang="en-US" sz="2600" b="0" i="1" smtClean="0">
                                <a:solidFill>
                                  <a:schemeClr val="tx1"/>
                                </a:solidFill>
                                <a:latin typeface="Cambria Math" panose="02040503050406030204" pitchFamily="18" charset="0"/>
                              </a:rPr>
                              <m:t>𝑗</m:t>
                            </m:r>
                            <m:r>
                              <a:rPr lang="en-US" sz="2600" b="0" i="1" smtClean="0">
                                <a:solidFill>
                                  <a:schemeClr val="tx1"/>
                                </a:solidFill>
                                <a:latin typeface="Cambria Math" panose="02040503050406030204" pitchFamily="18" charset="0"/>
                              </a:rPr>
                              <m:t>′</m:t>
                            </m:r>
                          </m:sub>
                        </m:sSub>
                      </m:e>
                    </m:d>
                    <m:r>
                      <a:rPr lang="en-US" sz="2600" b="0" i="1" smtClean="0">
                        <a:solidFill>
                          <a:schemeClr val="tx1"/>
                        </a:solidFill>
                        <a:latin typeface="Cambria Math" panose="02040503050406030204" pitchFamily="18" charset="0"/>
                      </a:rPr>
                      <m:t>=0, </m:t>
                    </m:r>
                    <m:r>
                      <a:rPr lang="en-US" sz="2600" b="0" i="1" smtClean="0">
                        <a:solidFill>
                          <a:schemeClr val="tx1"/>
                        </a:solidFill>
                        <a:latin typeface="Cambria Math" panose="02040503050406030204" pitchFamily="18" charset="0"/>
                      </a:rPr>
                      <m:t>𝑖</m:t>
                    </m:r>
                    <m:r>
                      <a:rPr lang="en-US" sz="2600" b="0" i="1" smtClean="0">
                        <a:solidFill>
                          <a:schemeClr val="tx1"/>
                        </a:solidFill>
                        <a:latin typeface="Cambria Math" panose="02040503050406030204" pitchFamily="18" charset="0"/>
                        <a:ea typeface="Cambria Math" panose="02040503050406030204" pitchFamily="18" charset="0"/>
                      </a:rPr>
                      <m:t>≠</m:t>
                    </m:r>
                    <m:sSup>
                      <m:sSupPr>
                        <m:ctrlPr>
                          <a:rPr lang="en-US" sz="2600" b="0" i="1" smtClean="0">
                            <a:solidFill>
                              <a:schemeClr val="tx1"/>
                            </a:solidFill>
                            <a:latin typeface="Cambria Math" panose="02040503050406030204" pitchFamily="18" charset="0"/>
                            <a:ea typeface="Cambria Math" panose="02040503050406030204" pitchFamily="18" charset="0"/>
                          </a:rPr>
                        </m:ctrlPr>
                      </m:sSupPr>
                      <m:e>
                        <m:r>
                          <a:rPr lang="en-US" sz="2600" b="0" i="1" smtClean="0">
                            <a:solidFill>
                              <a:schemeClr val="tx1"/>
                            </a:solidFill>
                            <a:latin typeface="Cambria Math" panose="02040503050406030204" pitchFamily="18" charset="0"/>
                            <a:ea typeface="Cambria Math" panose="02040503050406030204" pitchFamily="18" charset="0"/>
                          </a:rPr>
                          <m:t>𝑖</m:t>
                        </m:r>
                      </m:e>
                      <m:sup>
                        <m:r>
                          <a:rPr lang="en-US" sz="2600" b="0" i="1" smtClean="0">
                            <a:solidFill>
                              <a:schemeClr val="tx1"/>
                            </a:solidFill>
                            <a:latin typeface="Cambria Math" panose="02040503050406030204" pitchFamily="18" charset="0"/>
                            <a:ea typeface="Cambria Math" panose="02040503050406030204" pitchFamily="18" charset="0"/>
                          </a:rPr>
                          <m:t>′</m:t>
                        </m:r>
                      </m:sup>
                    </m:sSup>
                    <m:r>
                      <a:rPr lang="en-US" sz="2600" b="0" i="1" smtClean="0">
                        <a:solidFill>
                          <a:schemeClr val="tx1"/>
                        </a:solidFill>
                        <a:latin typeface="Cambria Math" panose="02040503050406030204" pitchFamily="18" charset="0"/>
                        <a:ea typeface="Cambria Math" panose="02040503050406030204" pitchFamily="18" charset="0"/>
                      </a:rPr>
                      <m:t>,</m:t>
                    </m:r>
                  </m:oMath>
                </a14:m>
                <a:r>
                  <a:rPr lang="en-US" sz="2600" dirty="0">
                    <a:solidFill>
                      <a:schemeClr val="tx1"/>
                    </a:solidFill>
                  </a:rPr>
                  <a:t> meaning that the responses for different individuals are uncorrelated for any time points. It can also be shown that responses between different time points the same individual may be correlated, since </a:t>
                </a:r>
                <a14:m>
                  <m:oMath xmlns:m="http://schemas.openxmlformats.org/officeDocument/2006/math">
                    <m:r>
                      <a:rPr lang="en-US" sz="2600" i="1">
                        <a:solidFill>
                          <a:schemeClr val="tx1"/>
                        </a:solidFill>
                        <a:latin typeface="Cambria Math" panose="02040503050406030204" pitchFamily="18" charset="0"/>
                      </a:rPr>
                      <m:t>𝐶𝑜𝑣</m:t>
                    </m:r>
                    <m:d>
                      <m:dPr>
                        <m:ctrlPr>
                          <a:rPr lang="en-US" sz="2600" i="1">
                            <a:solidFill>
                              <a:schemeClr val="tx1"/>
                            </a:solidFill>
                            <a:latin typeface="Cambria Math" panose="02040503050406030204" pitchFamily="18" charset="0"/>
                          </a:rPr>
                        </m:ctrlPr>
                      </m:dPr>
                      <m:e>
                        <m:sSub>
                          <m:sSubPr>
                            <m:ctrlPr>
                              <a:rPr lang="en-US" sz="2600" i="1">
                                <a:solidFill>
                                  <a:schemeClr val="tx1"/>
                                </a:solidFill>
                                <a:latin typeface="Cambria Math" panose="02040503050406030204" pitchFamily="18" charset="0"/>
                              </a:rPr>
                            </m:ctrlPr>
                          </m:sSubPr>
                          <m:e>
                            <m:r>
                              <a:rPr lang="en-US" sz="2600" i="1">
                                <a:solidFill>
                                  <a:schemeClr val="tx1"/>
                                </a:solidFill>
                                <a:latin typeface="Cambria Math" panose="02040503050406030204" pitchFamily="18" charset="0"/>
                              </a:rPr>
                              <m:t>𝑦</m:t>
                            </m:r>
                          </m:e>
                          <m:sub>
                            <m:r>
                              <a:rPr lang="en-US" sz="2600" i="1">
                                <a:solidFill>
                                  <a:schemeClr val="tx1"/>
                                </a:solidFill>
                                <a:latin typeface="Cambria Math" panose="02040503050406030204" pitchFamily="18" charset="0"/>
                              </a:rPr>
                              <m:t>𝑖𝑗</m:t>
                            </m:r>
                          </m:sub>
                        </m:sSub>
                        <m:r>
                          <a:rPr lang="en-US" sz="2600" i="1">
                            <a:solidFill>
                              <a:schemeClr val="tx1"/>
                            </a:solidFill>
                            <a:latin typeface="Cambria Math" panose="02040503050406030204" pitchFamily="18" charset="0"/>
                          </a:rPr>
                          <m:t>, </m:t>
                        </m:r>
                        <m:sSub>
                          <m:sSubPr>
                            <m:ctrlPr>
                              <a:rPr lang="en-US" sz="2600" i="1">
                                <a:solidFill>
                                  <a:schemeClr val="tx1"/>
                                </a:solidFill>
                                <a:latin typeface="Cambria Math" panose="02040503050406030204" pitchFamily="18" charset="0"/>
                              </a:rPr>
                            </m:ctrlPr>
                          </m:sSubPr>
                          <m:e>
                            <m:r>
                              <a:rPr lang="en-US" sz="2600" i="1">
                                <a:solidFill>
                                  <a:schemeClr val="tx1"/>
                                </a:solidFill>
                                <a:latin typeface="Cambria Math" panose="02040503050406030204" pitchFamily="18" charset="0"/>
                              </a:rPr>
                              <m:t>𝑦</m:t>
                            </m:r>
                          </m:e>
                          <m:sub>
                            <m:r>
                              <a:rPr lang="en-US" sz="2600" b="0" i="1" smtClean="0">
                                <a:solidFill>
                                  <a:schemeClr val="tx1"/>
                                </a:solidFill>
                                <a:latin typeface="Cambria Math" panose="02040503050406030204" pitchFamily="18" charset="0"/>
                              </a:rPr>
                              <m:t>𝑖</m:t>
                            </m:r>
                            <m:r>
                              <a:rPr lang="en-US" sz="2600" i="1">
                                <a:solidFill>
                                  <a:schemeClr val="tx1"/>
                                </a:solidFill>
                                <a:latin typeface="Cambria Math" panose="02040503050406030204" pitchFamily="18" charset="0"/>
                              </a:rPr>
                              <m:t>𝑗</m:t>
                            </m:r>
                            <m:r>
                              <a:rPr lang="en-US" sz="2600" i="1">
                                <a:solidFill>
                                  <a:schemeClr val="tx1"/>
                                </a:solidFill>
                                <a:latin typeface="Cambria Math" panose="02040503050406030204" pitchFamily="18" charset="0"/>
                              </a:rPr>
                              <m:t>′</m:t>
                            </m:r>
                          </m:sub>
                        </m:sSub>
                      </m:e>
                    </m:d>
                    <m:r>
                      <a:rPr lang="en-US" sz="2600" b="0" i="1" smtClean="0">
                        <a:solidFill>
                          <a:schemeClr val="tx1"/>
                        </a:solidFill>
                        <a:latin typeface="Cambria Math" panose="02040503050406030204" pitchFamily="18" charset="0"/>
                      </a:rPr>
                      <m:t>=</m:t>
                    </m:r>
                    <m:sSubSup>
                      <m:sSubSupPr>
                        <m:ctrlPr>
                          <a:rPr lang="en-US" sz="2600" b="0" i="1" smtClean="0">
                            <a:solidFill>
                              <a:schemeClr val="tx1"/>
                            </a:solidFill>
                            <a:latin typeface="Cambria Math" panose="02040503050406030204" pitchFamily="18" charset="0"/>
                          </a:rPr>
                        </m:ctrlPr>
                      </m:sSubSupPr>
                      <m:e>
                        <m:r>
                          <a:rPr lang="en-US" sz="2600" b="0" i="1" smtClean="0">
                            <a:solidFill>
                              <a:schemeClr val="tx1"/>
                            </a:solidFill>
                            <a:latin typeface="Cambria Math" panose="02040503050406030204" pitchFamily="18" charset="0"/>
                            <a:ea typeface="Cambria Math" panose="02040503050406030204" pitchFamily="18" charset="0"/>
                          </a:rPr>
                          <m:t>𝜎</m:t>
                        </m:r>
                      </m:e>
                      <m:sub>
                        <m:sSub>
                          <m:sSubPr>
                            <m:ctrlPr>
                              <a:rPr lang="en-US" sz="2600" b="0" i="1" smtClean="0">
                                <a:solidFill>
                                  <a:schemeClr val="tx1"/>
                                </a:solidFill>
                                <a:latin typeface="Cambria Math" panose="02040503050406030204" pitchFamily="18" charset="0"/>
                              </a:rPr>
                            </m:ctrlPr>
                          </m:sSubPr>
                          <m:e>
                            <m:r>
                              <a:rPr lang="en-US" sz="2600" b="0" i="1" smtClean="0">
                                <a:solidFill>
                                  <a:schemeClr val="tx1"/>
                                </a:solidFill>
                                <a:latin typeface="Cambria Math" panose="02040503050406030204" pitchFamily="18" charset="0"/>
                              </a:rPr>
                              <m:t>𝑢</m:t>
                            </m:r>
                          </m:e>
                          <m:sub>
                            <m:r>
                              <a:rPr lang="en-US" sz="2600" b="0" i="1" smtClean="0">
                                <a:solidFill>
                                  <a:schemeClr val="tx1"/>
                                </a:solidFill>
                                <a:latin typeface="Cambria Math" panose="02040503050406030204" pitchFamily="18" charset="0"/>
                              </a:rPr>
                              <m:t>1</m:t>
                            </m:r>
                          </m:sub>
                        </m:sSub>
                      </m:sub>
                      <m:sup>
                        <m:r>
                          <a:rPr lang="en-US" sz="2600" b="0" i="1" smtClean="0">
                            <a:solidFill>
                              <a:schemeClr val="tx1"/>
                            </a:solidFill>
                            <a:latin typeface="Cambria Math" panose="02040503050406030204" pitchFamily="18" charset="0"/>
                          </a:rPr>
                          <m:t>2</m:t>
                        </m:r>
                      </m:sup>
                    </m:sSubSup>
                    <m:r>
                      <a:rPr lang="en-US" sz="2600" b="0" i="1" smtClean="0">
                        <a:solidFill>
                          <a:schemeClr val="tx1"/>
                        </a:solidFill>
                        <a:latin typeface="Cambria Math" panose="02040503050406030204" pitchFamily="18" charset="0"/>
                      </a:rPr>
                      <m:t>+</m:t>
                    </m:r>
                    <m:sSub>
                      <m:sSubPr>
                        <m:ctrlPr>
                          <a:rPr lang="en-US" sz="2600" b="0" i="1" smtClean="0">
                            <a:solidFill>
                              <a:schemeClr val="tx1"/>
                            </a:solidFill>
                            <a:latin typeface="Cambria Math" panose="02040503050406030204" pitchFamily="18" charset="0"/>
                          </a:rPr>
                        </m:ctrlPr>
                      </m:sSubPr>
                      <m:e>
                        <m:r>
                          <a:rPr lang="en-US" sz="2600" b="0" i="1" smtClean="0">
                            <a:solidFill>
                              <a:schemeClr val="tx1"/>
                            </a:solidFill>
                            <a:latin typeface="Cambria Math" panose="02040503050406030204" pitchFamily="18" charset="0"/>
                            <a:ea typeface="Cambria Math" panose="02040503050406030204" pitchFamily="18" charset="0"/>
                          </a:rPr>
                          <m:t>𝜎</m:t>
                        </m:r>
                      </m:e>
                      <m:sub>
                        <m:sSub>
                          <m:sSubPr>
                            <m:ctrlPr>
                              <a:rPr lang="en-US" sz="2600" b="0" i="1" smtClean="0">
                                <a:solidFill>
                                  <a:schemeClr val="tx1"/>
                                </a:solidFill>
                                <a:latin typeface="Cambria Math" panose="02040503050406030204" pitchFamily="18" charset="0"/>
                              </a:rPr>
                            </m:ctrlPr>
                          </m:sSubPr>
                          <m:e>
                            <m:r>
                              <a:rPr lang="en-US" sz="2600" b="0" i="1" smtClean="0">
                                <a:solidFill>
                                  <a:schemeClr val="tx1"/>
                                </a:solidFill>
                                <a:latin typeface="Cambria Math" panose="02040503050406030204" pitchFamily="18" charset="0"/>
                              </a:rPr>
                              <m:t>𝑢</m:t>
                            </m:r>
                          </m:e>
                          <m:sub>
                            <m:r>
                              <a:rPr lang="en-US" sz="2600" b="0" i="1" smtClean="0">
                                <a:solidFill>
                                  <a:schemeClr val="tx1"/>
                                </a:solidFill>
                                <a:latin typeface="Cambria Math" panose="02040503050406030204" pitchFamily="18" charset="0"/>
                              </a:rPr>
                              <m:t>1</m:t>
                            </m:r>
                          </m:sub>
                        </m:sSub>
                        <m:sSub>
                          <m:sSubPr>
                            <m:ctrlPr>
                              <a:rPr lang="en-US" sz="2600" b="0" i="1" smtClean="0">
                                <a:solidFill>
                                  <a:schemeClr val="tx1"/>
                                </a:solidFill>
                                <a:latin typeface="Cambria Math" panose="02040503050406030204" pitchFamily="18" charset="0"/>
                              </a:rPr>
                            </m:ctrlPr>
                          </m:sSubPr>
                          <m:e>
                            <m:r>
                              <a:rPr lang="en-US" sz="2600" b="0" i="1" smtClean="0">
                                <a:solidFill>
                                  <a:schemeClr val="tx1"/>
                                </a:solidFill>
                                <a:latin typeface="Cambria Math" panose="02040503050406030204" pitchFamily="18" charset="0"/>
                              </a:rPr>
                              <m:t>𝑢</m:t>
                            </m:r>
                          </m:e>
                          <m:sub>
                            <m:r>
                              <a:rPr lang="en-US" sz="2600" b="0" i="1" smtClean="0">
                                <a:solidFill>
                                  <a:schemeClr val="tx1"/>
                                </a:solidFill>
                                <a:latin typeface="Cambria Math" panose="02040503050406030204" pitchFamily="18" charset="0"/>
                              </a:rPr>
                              <m:t>2</m:t>
                            </m:r>
                          </m:sub>
                        </m:sSub>
                      </m:sub>
                    </m:sSub>
                    <m:d>
                      <m:dPr>
                        <m:ctrlPr>
                          <a:rPr lang="en-US" sz="2600" b="0" i="1" smtClean="0">
                            <a:solidFill>
                              <a:schemeClr val="tx1"/>
                            </a:solidFill>
                            <a:latin typeface="Cambria Math" panose="02040503050406030204" pitchFamily="18" charset="0"/>
                          </a:rPr>
                        </m:ctrlPr>
                      </m:dPr>
                      <m:e>
                        <m:sSub>
                          <m:sSubPr>
                            <m:ctrlPr>
                              <a:rPr lang="en-US" sz="2600" b="0" i="1" smtClean="0">
                                <a:solidFill>
                                  <a:schemeClr val="tx1"/>
                                </a:solidFill>
                                <a:latin typeface="Cambria Math" panose="02040503050406030204" pitchFamily="18" charset="0"/>
                              </a:rPr>
                            </m:ctrlPr>
                          </m:sSubPr>
                          <m:e>
                            <m:r>
                              <a:rPr lang="en-US" sz="2600" b="0" i="1" smtClean="0">
                                <a:solidFill>
                                  <a:schemeClr val="tx1"/>
                                </a:solidFill>
                                <a:latin typeface="Cambria Math" panose="02040503050406030204" pitchFamily="18" charset="0"/>
                              </a:rPr>
                              <m:t>𝑡</m:t>
                            </m:r>
                          </m:e>
                          <m:sub>
                            <m:r>
                              <a:rPr lang="en-US" sz="2600" b="0" i="1" smtClean="0">
                                <a:solidFill>
                                  <a:schemeClr val="tx1"/>
                                </a:solidFill>
                                <a:latin typeface="Cambria Math" panose="02040503050406030204" pitchFamily="18" charset="0"/>
                              </a:rPr>
                              <m:t>𝑗</m:t>
                            </m:r>
                          </m:sub>
                        </m:sSub>
                        <m:r>
                          <a:rPr lang="en-US" sz="2600" b="0" i="1" smtClean="0">
                            <a:solidFill>
                              <a:schemeClr val="tx1"/>
                            </a:solidFill>
                            <a:latin typeface="Cambria Math" panose="02040503050406030204" pitchFamily="18" charset="0"/>
                          </a:rPr>
                          <m:t>+</m:t>
                        </m:r>
                        <m:sSub>
                          <m:sSubPr>
                            <m:ctrlPr>
                              <a:rPr lang="en-US" sz="2600" b="0" i="1" smtClean="0">
                                <a:solidFill>
                                  <a:schemeClr val="tx1"/>
                                </a:solidFill>
                                <a:latin typeface="Cambria Math" panose="02040503050406030204" pitchFamily="18" charset="0"/>
                              </a:rPr>
                            </m:ctrlPr>
                          </m:sSubPr>
                          <m:e>
                            <m:r>
                              <a:rPr lang="en-US" sz="2600" b="0" i="1" smtClean="0">
                                <a:solidFill>
                                  <a:schemeClr val="tx1"/>
                                </a:solidFill>
                                <a:latin typeface="Cambria Math" panose="02040503050406030204" pitchFamily="18" charset="0"/>
                              </a:rPr>
                              <m:t>𝑡</m:t>
                            </m:r>
                          </m:e>
                          <m:sub>
                            <m:r>
                              <a:rPr lang="en-US" sz="2600" b="0" i="1" smtClean="0">
                                <a:solidFill>
                                  <a:schemeClr val="tx1"/>
                                </a:solidFill>
                                <a:latin typeface="Cambria Math" panose="02040503050406030204" pitchFamily="18" charset="0"/>
                              </a:rPr>
                              <m:t>𝑗</m:t>
                            </m:r>
                            <m:r>
                              <a:rPr lang="en-US" sz="2600" b="0" i="1" smtClean="0">
                                <a:solidFill>
                                  <a:schemeClr val="tx1"/>
                                </a:solidFill>
                                <a:latin typeface="Cambria Math" panose="02040503050406030204" pitchFamily="18" charset="0"/>
                              </a:rPr>
                              <m:t>′</m:t>
                            </m:r>
                          </m:sub>
                        </m:sSub>
                      </m:e>
                    </m:d>
                    <m:r>
                      <a:rPr lang="en-US" sz="2600" b="0" i="1" smtClean="0">
                        <a:solidFill>
                          <a:schemeClr val="tx1"/>
                        </a:solidFill>
                        <a:latin typeface="Cambria Math" panose="02040503050406030204" pitchFamily="18" charset="0"/>
                      </a:rPr>
                      <m:t>+</m:t>
                    </m:r>
                    <m:sSubSup>
                      <m:sSubSupPr>
                        <m:ctrlPr>
                          <a:rPr lang="en-US" sz="2600" b="0" i="1" smtClean="0">
                            <a:solidFill>
                              <a:schemeClr val="tx1"/>
                            </a:solidFill>
                            <a:latin typeface="Cambria Math" panose="02040503050406030204" pitchFamily="18" charset="0"/>
                          </a:rPr>
                        </m:ctrlPr>
                      </m:sSubSupPr>
                      <m:e>
                        <m:r>
                          <a:rPr lang="en-US" sz="2600" b="0" i="1" smtClean="0">
                            <a:solidFill>
                              <a:schemeClr val="tx1"/>
                            </a:solidFill>
                            <a:latin typeface="Cambria Math" panose="02040503050406030204" pitchFamily="18" charset="0"/>
                            <a:ea typeface="Cambria Math" panose="02040503050406030204" pitchFamily="18" charset="0"/>
                          </a:rPr>
                          <m:t>𝜎</m:t>
                        </m:r>
                      </m:e>
                      <m:sub>
                        <m:sSub>
                          <m:sSubPr>
                            <m:ctrlPr>
                              <a:rPr lang="en-US" sz="2600" b="0" i="1" smtClean="0">
                                <a:solidFill>
                                  <a:schemeClr val="tx1"/>
                                </a:solidFill>
                                <a:latin typeface="Cambria Math" panose="02040503050406030204" pitchFamily="18" charset="0"/>
                              </a:rPr>
                            </m:ctrlPr>
                          </m:sSubPr>
                          <m:e>
                            <m:r>
                              <a:rPr lang="en-US" sz="2600" b="0" i="1" smtClean="0">
                                <a:solidFill>
                                  <a:schemeClr val="tx1"/>
                                </a:solidFill>
                                <a:latin typeface="Cambria Math" panose="02040503050406030204" pitchFamily="18" charset="0"/>
                              </a:rPr>
                              <m:t>𝑢</m:t>
                            </m:r>
                          </m:e>
                          <m:sub>
                            <m:r>
                              <a:rPr lang="en-US" sz="2600" b="0" i="1" smtClean="0">
                                <a:solidFill>
                                  <a:schemeClr val="tx1"/>
                                </a:solidFill>
                                <a:latin typeface="Cambria Math" panose="02040503050406030204" pitchFamily="18" charset="0"/>
                              </a:rPr>
                              <m:t>2</m:t>
                            </m:r>
                          </m:sub>
                        </m:sSub>
                      </m:sub>
                      <m:sup>
                        <m:r>
                          <a:rPr lang="en-US" sz="2600" b="0" i="1" smtClean="0">
                            <a:solidFill>
                              <a:schemeClr val="tx1"/>
                            </a:solidFill>
                            <a:latin typeface="Cambria Math" panose="02040503050406030204" pitchFamily="18" charset="0"/>
                          </a:rPr>
                          <m:t>2</m:t>
                        </m:r>
                      </m:sup>
                    </m:sSubSup>
                    <m:sSub>
                      <m:sSubPr>
                        <m:ctrlPr>
                          <a:rPr lang="en-US" sz="2600" b="0" i="1" smtClean="0">
                            <a:solidFill>
                              <a:schemeClr val="tx1"/>
                            </a:solidFill>
                            <a:latin typeface="Cambria Math" panose="02040503050406030204" pitchFamily="18" charset="0"/>
                          </a:rPr>
                        </m:ctrlPr>
                      </m:sSubPr>
                      <m:e>
                        <m:r>
                          <a:rPr lang="en-US" sz="2600" b="0" i="1" smtClean="0">
                            <a:solidFill>
                              <a:schemeClr val="tx1"/>
                            </a:solidFill>
                            <a:latin typeface="Cambria Math" panose="02040503050406030204" pitchFamily="18" charset="0"/>
                          </a:rPr>
                          <m:t>𝑡</m:t>
                        </m:r>
                      </m:e>
                      <m:sub>
                        <m:r>
                          <a:rPr lang="en-US" sz="2600" b="0" i="1" smtClean="0">
                            <a:solidFill>
                              <a:schemeClr val="tx1"/>
                            </a:solidFill>
                            <a:latin typeface="Cambria Math" panose="02040503050406030204" pitchFamily="18" charset="0"/>
                          </a:rPr>
                          <m:t>𝑗</m:t>
                        </m:r>
                      </m:sub>
                    </m:sSub>
                    <m:sSub>
                      <m:sSubPr>
                        <m:ctrlPr>
                          <a:rPr lang="en-US" sz="2600" b="0" i="1" smtClean="0">
                            <a:solidFill>
                              <a:schemeClr val="tx1"/>
                            </a:solidFill>
                            <a:latin typeface="Cambria Math" panose="02040503050406030204" pitchFamily="18" charset="0"/>
                          </a:rPr>
                        </m:ctrlPr>
                      </m:sSubPr>
                      <m:e>
                        <m:r>
                          <a:rPr lang="en-US" sz="2600" b="0" i="1" smtClean="0">
                            <a:solidFill>
                              <a:schemeClr val="tx1"/>
                            </a:solidFill>
                            <a:latin typeface="Cambria Math" panose="02040503050406030204" pitchFamily="18" charset="0"/>
                          </a:rPr>
                          <m:t>𝑡</m:t>
                        </m:r>
                      </m:e>
                      <m:sub>
                        <m:r>
                          <a:rPr lang="en-US" sz="2600" b="0" i="1" smtClean="0">
                            <a:solidFill>
                              <a:schemeClr val="tx1"/>
                            </a:solidFill>
                            <a:latin typeface="Cambria Math" panose="02040503050406030204" pitchFamily="18" charset="0"/>
                          </a:rPr>
                          <m:t>𝑗</m:t>
                        </m:r>
                        <m:r>
                          <a:rPr lang="en-US" sz="2600" b="0" i="1" smtClean="0">
                            <a:solidFill>
                              <a:schemeClr val="tx1"/>
                            </a:solidFill>
                            <a:latin typeface="Cambria Math" panose="02040503050406030204" pitchFamily="18" charset="0"/>
                          </a:rPr>
                          <m:t>′</m:t>
                        </m:r>
                      </m:sub>
                    </m:sSub>
                  </m:oMath>
                </a14:m>
                <a:r>
                  <a:rPr lang="en-US" sz="2600" dirty="0">
                    <a:solidFill>
                      <a:schemeClr val="tx1"/>
                    </a:solidFill>
                  </a:rPr>
                  <a:t>, for </a:t>
                </a:r>
                <a14:m>
                  <m:oMath xmlns:m="http://schemas.openxmlformats.org/officeDocument/2006/math">
                    <m:r>
                      <a:rPr lang="en-US" sz="2600" b="0" i="1" smtClean="0">
                        <a:solidFill>
                          <a:schemeClr val="tx1"/>
                        </a:solidFill>
                        <a:latin typeface="Cambria Math" panose="02040503050406030204" pitchFamily="18" charset="0"/>
                      </a:rPr>
                      <m:t>𝑗</m:t>
                    </m:r>
                    <m:r>
                      <a:rPr lang="en-US" sz="2600" b="0" i="1" smtClean="0">
                        <a:solidFill>
                          <a:schemeClr val="tx1"/>
                        </a:solidFill>
                        <a:latin typeface="Cambria Math" panose="02040503050406030204" pitchFamily="18" charset="0"/>
                        <a:ea typeface="Cambria Math" panose="02040503050406030204" pitchFamily="18" charset="0"/>
                      </a:rPr>
                      <m:t>≠</m:t>
                    </m:r>
                    <m:sSup>
                      <m:sSupPr>
                        <m:ctrlPr>
                          <a:rPr lang="en-US" sz="2600" b="0" i="1" smtClean="0">
                            <a:solidFill>
                              <a:schemeClr val="tx1"/>
                            </a:solidFill>
                            <a:latin typeface="Cambria Math" panose="02040503050406030204" pitchFamily="18" charset="0"/>
                            <a:ea typeface="Cambria Math" panose="02040503050406030204" pitchFamily="18" charset="0"/>
                          </a:rPr>
                        </m:ctrlPr>
                      </m:sSupPr>
                      <m:e>
                        <m:r>
                          <a:rPr lang="en-US" sz="2600" b="0" i="1" smtClean="0">
                            <a:solidFill>
                              <a:schemeClr val="tx1"/>
                            </a:solidFill>
                            <a:latin typeface="Cambria Math" panose="02040503050406030204" pitchFamily="18" charset="0"/>
                            <a:ea typeface="Cambria Math" panose="02040503050406030204" pitchFamily="18" charset="0"/>
                          </a:rPr>
                          <m:t>𝑗</m:t>
                        </m:r>
                      </m:e>
                      <m:sup>
                        <m:r>
                          <a:rPr lang="en-US" sz="2600" b="0" i="1" smtClean="0">
                            <a:solidFill>
                              <a:schemeClr val="tx1"/>
                            </a:solidFill>
                            <a:latin typeface="Cambria Math" panose="02040503050406030204" pitchFamily="18" charset="0"/>
                            <a:ea typeface="Cambria Math" panose="02040503050406030204" pitchFamily="18" charset="0"/>
                          </a:rPr>
                          <m:t>′</m:t>
                        </m:r>
                      </m:sup>
                    </m:sSup>
                    <m:r>
                      <a:rPr lang="en-US" sz="2600" b="0" i="1" smtClean="0">
                        <a:solidFill>
                          <a:schemeClr val="tx1"/>
                        </a:solidFill>
                        <a:latin typeface="Cambria Math" panose="02040503050406030204" pitchFamily="18" charset="0"/>
                        <a:ea typeface="Cambria Math" panose="02040503050406030204" pitchFamily="18" charset="0"/>
                      </a:rPr>
                      <m:t>.</m:t>
                    </m:r>
                  </m:oMath>
                </a14:m>
                <a:r>
                  <a:rPr lang="en-US" sz="2600" dirty="0">
                    <a:solidFill>
                      <a:schemeClr val="tx1"/>
                    </a:solidFill>
                  </a:rPr>
                  <a:t> In addition, it can be verified that the response variable </a:t>
                </a:r>
                <a14:m>
                  <m:oMath xmlns:m="http://schemas.openxmlformats.org/officeDocument/2006/math">
                    <m:sSub>
                      <m:sSubPr>
                        <m:ctrlPr>
                          <a:rPr lang="en-US" sz="2600" i="1" smtClean="0">
                            <a:solidFill>
                              <a:schemeClr val="tx1"/>
                            </a:solidFill>
                            <a:latin typeface="Cambria Math" panose="02040503050406030204" pitchFamily="18" charset="0"/>
                          </a:rPr>
                        </m:ctrlPr>
                      </m:sSubPr>
                      <m:e>
                        <m:r>
                          <a:rPr lang="en-US" sz="2600" b="0" i="1" smtClean="0">
                            <a:solidFill>
                              <a:schemeClr val="tx1"/>
                            </a:solidFill>
                            <a:latin typeface="Cambria Math" panose="02040503050406030204" pitchFamily="18" charset="0"/>
                          </a:rPr>
                          <m:t>𝑦</m:t>
                        </m:r>
                      </m:e>
                      <m:sub>
                        <m:r>
                          <a:rPr lang="en-US" sz="2600" b="0" i="1" smtClean="0">
                            <a:solidFill>
                              <a:schemeClr val="tx1"/>
                            </a:solidFill>
                            <a:latin typeface="Cambria Math" panose="02040503050406030204" pitchFamily="18" charset="0"/>
                          </a:rPr>
                          <m:t>𝑖𝑗</m:t>
                        </m:r>
                      </m:sub>
                    </m:sSub>
                  </m:oMath>
                </a14:m>
                <a:r>
                  <a:rPr lang="en-US" sz="2600" dirty="0">
                    <a:solidFill>
                      <a:schemeClr val="tx1"/>
                    </a:solidFill>
                  </a:rPr>
                  <a:t> is normally distributed with the mean</a:t>
                </a:r>
              </a:p>
              <a:p>
                <a:pPr algn="l"/>
                <a14:m>
                  <m:oMathPara xmlns:m="http://schemas.openxmlformats.org/officeDocument/2006/math">
                    <m:oMathParaPr>
                      <m:jc m:val="centerGroup"/>
                    </m:oMathParaPr>
                    <m:oMath xmlns:m="http://schemas.openxmlformats.org/officeDocument/2006/math">
                      <m:r>
                        <a:rPr lang="en-US" sz="2600" b="0" i="1" smtClean="0">
                          <a:solidFill>
                            <a:schemeClr val="tx1"/>
                          </a:solidFill>
                          <a:latin typeface="Cambria Math" panose="02040503050406030204" pitchFamily="18" charset="0"/>
                        </a:rPr>
                        <m:t>𝐸</m:t>
                      </m:r>
                      <m:d>
                        <m:dPr>
                          <m:ctrlPr>
                            <a:rPr lang="en-US" sz="2600" b="0" i="1" smtClean="0">
                              <a:solidFill>
                                <a:schemeClr val="tx1"/>
                              </a:solidFill>
                              <a:latin typeface="Cambria Math" panose="02040503050406030204" pitchFamily="18" charset="0"/>
                            </a:rPr>
                          </m:ctrlPr>
                        </m:dPr>
                        <m:e>
                          <m:sSub>
                            <m:sSubPr>
                              <m:ctrlPr>
                                <a:rPr lang="en-US" sz="2600" i="1">
                                  <a:solidFill>
                                    <a:schemeClr val="tx1"/>
                                  </a:solidFill>
                                  <a:latin typeface="Cambria Math" panose="02040503050406030204" pitchFamily="18" charset="0"/>
                                </a:rPr>
                              </m:ctrlPr>
                            </m:sSubPr>
                            <m:e>
                              <m:r>
                                <a:rPr lang="en-US" sz="2600" i="1">
                                  <a:solidFill>
                                    <a:schemeClr val="tx1"/>
                                  </a:solidFill>
                                  <a:latin typeface="Cambria Math" panose="02040503050406030204" pitchFamily="18" charset="0"/>
                                </a:rPr>
                                <m:t>𝑦</m:t>
                              </m:r>
                            </m:e>
                            <m:sub>
                              <m:r>
                                <a:rPr lang="en-US" sz="2600" i="1">
                                  <a:solidFill>
                                    <a:schemeClr val="tx1"/>
                                  </a:solidFill>
                                  <a:latin typeface="Cambria Math" panose="02040503050406030204" pitchFamily="18" charset="0"/>
                                </a:rPr>
                                <m:t>𝑖𝑗</m:t>
                              </m:r>
                            </m:sub>
                          </m:sSub>
                        </m:e>
                      </m:d>
                      <m:r>
                        <a:rPr lang="en-US" sz="2600" b="0" i="1" smtClean="0">
                          <a:solidFill>
                            <a:schemeClr val="tx1"/>
                          </a:solidFill>
                          <a:latin typeface="Cambria Math" panose="02040503050406030204" pitchFamily="18" charset="0"/>
                        </a:rPr>
                        <m:t>=</m:t>
                      </m:r>
                      <m:sSub>
                        <m:sSubPr>
                          <m:ctrlPr>
                            <a:rPr lang="en-US" sz="2600" i="1">
                              <a:solidFill>
                                <a:schemeClr val="tx1"/>
                              </a:solidFill>
                              <a:latin typeface="Cambria Math" panose="02040503050406030204" pitchFamily="18" charset="0"/>
                            </a:rPr>
                          </m:ctrlPr>
                        </m:sSubPr>
                        <m:e>
                          <m:r>
                            <a:rPr lang="en-US" sz="2600" i="1" smtClean="0">
                              <a:solidFill>
                                <a:schemeClr val="tx1"/>
                              </a:solidFill>
                              <a:latin typeface="Cambria Math" panose="02040503050406030204" pitchFamily="18" charset="0"/>
                              <a:ea typeface="Cambria Math" panose="02040503050406030204" pitchFamily="18" charset="0"/>
                            </a:rPr>
                            <m:t>𝛽</m:t>
                          </m:r>
                        </m:e>
                        <m:sub>
                          <m:r>
                            <a:rPr lang="en-US" sz="2600" i="1">
                              <a:solidFill>
                                <a:schemeClr val="tx1"/>
                              </a:solidFill>
                              <a:latin typeface="Cambria Math" panose="02040503050406030204" pitchFamily="18" charset="0"/>
                            </a:rPr>
                            <m:t>0</m:t>
                          </m:r>
                        </m:sub>
                      </m:sSub>
                      <m:r>
                        <a:rPr lang="en-US" sz="2600" i="1">
                          <a:solidFill>
                            <a:schemeClr val="tx1"/>
                          </a:solidFill>
                          <a:latin typeface="Cambria Math" panose="02040503050406030204" pitchFamily="18" charset="0"/>
                        </a:rPr>
                        <m:t>+</m:t>
                      </m:r>
                      <m:sSub>
                        <m:sSubPr>
                          <m:ctrlPr>
                            <a:rPr lang="en-US" sz="2600" i="1">
                              <a:solidFill>
                                <a:schemeClr val="tx1"/>
                              </a:solidFill>
                              <a:latin typeface="Cambria Math" panose="02040503050406030204" pitchFamily="18" charset="0"/>
                            </a:rPr>
                          </m:ctrlPr>
                        </m:sSubPr>
                        <m:e>
                          <m:r>
                            <a:rPr lang="en-US" sz="2600" i="1">
                              <a:solidFill>
                                <a:schemeClr val="tx1"/>
                              </a:solidFill>
                              <a:latin typeface="Cambria Math" panose="02040503050406030204" pitchFamily="18" charset="0"/>
                              <a:ea typeface="Cambria Math" panose="02040503050406030204" pitchFamily="18" charset="0"/>
                            </a:rPr>
                            <m:t>𝛽</m:t>
                          </m:r>
                        </m:e>
                        <m:sub>
                          <m:r>
                            <a:rPr lang="en-US" sz="2600" i="1">
                              <a:solidFill>
                                <a:schemeClr val="tx1"/>
                              </a:solidFill>
                              <a:latin typeface="Cambria Math" panose="02040503050406030204" pitchFamily="18" charset="0"/>
                            </a:rPr>
                            <m:t>1</m:t>
                          </m:r>
                        </m:sub>
                      </m:sSub>
                      <m:sSub>
                        <m:sSubPr>
                          <m:ctrlPr>
                            <a:rPr lang="en-US" sz="2600" i="1">
                              <a:solidFill>
                                <a:schemeClr val="tx1"/>
                              </a:solidFill>
                              <a:latin typeface="Cambria Math" panose="02040503050406030204" pitchFamily="18" charset="0"/>
                            </a:rPr>
                          </m:ctrlPr>
                        </m:sSubPr>
                        <m:e>
                          <m:r>
                            <a:rPr lang="en-US" sz="2600" i="1">
                              <a:solidFill>
                                <a:schemeClr val="tx1"/>
                              </a:solidFill>
                              <a:latin typeface="Cambria Math" panose="02040503050406030204" pitchFamily="18" charset="0"/>
                            </a:rPr>
                            <m:t>𝑥</m:t>
                          </m:r>
                        </m:e>
                        <m:sub>
                          <m:r>
                            <a:rPr lang="en-US" sz="2600" i="1">
                              <a:solidFill>
                                <a:schemeClr val="tx1"/>
                              </a:solidFill>
                              <a:latin typeface="Cambria Math" panose="02040503050406030204" pitchFamily="18" charset="0"/>
                            </a:rPr>
                            <m:t>1</m:t>
                          </m:r>
                        </m:sub>
                      </m:sSub>
                      <m:r>
                        <a:rPr lang="en-US" sz="2600" i="1">
                          <a:solidFill>
                            <a:schemeClr val="tx1"/>
                          </a:solidFill>
                          <a:latin typeface="Cambria Math" panose="02040503050406030204" pitchFamily="18" charset="0"/>
                        </a:rPr>
                        <m:t>+…+</m:t>
                      </m:r>
                      <m:sSub>
                        <m:sSubPr>
                          <m:ctrlPr>
                            <a:rPr lang="en-US" sz="2600" i="1">
                              <a:solidFill>
                                <a:schemeClr val="tx1"/>
                              </a:solidFill>
                              <a:latin typeface="Cambria Math" panose="02040503050406030204" pitchFamily="18" charset="0"/>
                            </a:rPr>
                          </m:ctrlPr>
                        </m:sSubPr>
                        <m:e>
                          <m:r>
                            <a:rPr lang="en-US" sz="2600" i="1">
                              <a:solidFill>
                                <a:schemeClr val="tx1"/>
                              </a:solidFill>
                              <a:latin typeface="Cambria Math" panose="02040503050406030204" pitchFamily="18" charset="0"/>
                              <a:ea typeface="Cambria Math" panose="02040503050406030204" pitchFamily="18" charset="0"/>
                            </a:rPr>
                            <m:t>𝛽</m:t>
                          </m:r>
                        </m:e>
                        <m:sub>
                          <m:r>
                            <a:rPr lang="en-US" sz="2600" i="1">
                              <a:solidFill>
                                <a:schemeClr val="tx1"/>
                              </a:solidFill>
                              <a:latin typeface="Cambria Math" panose="02040503050406030204" pitchFamily="18" charset="0"/>
                            </a:rPr>
                            <m:t>𝑘</m:t>
                          </m:r>
                        </m:sub>
                      </m:sSub>
                      <m:sSub>
                        <m:sSubPr>
                          <m:ctrlPr>
                            <a:rPr lang="en-US" sz="2600" i="1">
                              <a:solidFill>
                                <a:schemeClr val="tx1"/>
                              </a:solidFill>
                              <a:latin typeface="Cambria Math" panose="02040503050406030204" pitchFamily="18" charset="0"/>
                            </a:rPr>
                          </m:ctrlPr>
                        </m:sSubPr>
                        <m:e>
                          <m:r>
                            <a:rPr lang="en-US" sz="2600" i="1">
                              <a:solidFill>
                                <a:schemeClr val="tx1"/>
                              </a:solidFill>
                              <a:latin typeface="Cambria Math" panose="02040503050406030204" pitchFamily="18" charset="0"/>
                            </a:rPr>
                            <m:t>𝑥</m:t>
                          </m:r>
                        </m:e>
                        <m:sub>
                          <m:r>
                            <a:rPr lang="en-US" sz="2600" i="1">
                              <a:solidFill>
                                <a:schemeClr val="tx1"/>
                              </a:solidFill>
                              <a:latin typeface="Cambria Math" panose="02040503050406030204" pitchFamily="18" charset="0"/>
                            </a:rPr>
                            <m:t>𝑘</m:t>
                          </m:r>
                        </m:sub>
                      </m:sSub>
                      <m:r>
                        <a:rPr lang="en-US" sz="2600" i="1">
                          <a:solidFill>
                            <a:schemeClr val="tx1"/>
                          </a:solidFill>
                          <a:latin typeface="Cambria Math" panose="02040503050406030204" pitchFamily="18" charset="0"/>
                        </a:rPr>
                        <m:t>+</m:t>
                      </m:r>
                      <m:sSub>
                        <m:sSubPr>
                          <m:ctrlPr>
                            <a:rPr lang="en-US" sz="2600" i="1">
                              <a:solidFill>
                                <a:schemeClr val="tx1"/>
                              </a:solidFill>
                              <a:latin typeface="Cambria Math" panose="02040503050406030204" pitchFamily="18" charset="0"/>
                            </a:rPr>
                          </m:ctrlPr>
                        </m:sSubPr>
                        <m:e>
                          <m:r>
                            <a:rPr lang="en-US" sz="2600" i="1">
                              <a:solidFill>
                                <a:schemeClr val="tx1"/>
                              </a:solidFill>
                              <a:latin typeface="Cambria Math" panose="02040503050406030204" pitchFamily="18" charset="0"/>
                              <a:ea typeface="Cambria Math" panose="02040503050406030204" pitchFamily="18" charset="0"/>
                            </a:rPr>
                            <m:t>𝛽</m:t>
                          </m:r>
                        </m:e>
                        <m:sub>
                          <m:r>
                            <a:rPr lang="en-US" sz="2600" i="1">
                              <a:solidFill>
                                <a:schemeClr val="tx1"/>
                              </a:solidFill>
                              <a:latin typeface="Cambria Math" panose="02040503050406030204" pitchFamily="18" charset="0"/>
                            </a:rPr>
                            <m:t>𝑘</m:t>
                          </m:r>
                          <m:r>
                            <a:rPr lang="en-US" sz="2600" i="1">
                              <a:solidFill>
                                <a:schemeClr val="tx1"/>
                              </a:solidFill>
                              <a:latin typeface="Cambria Math" panose="02040503050406030204" pitchFamily="18" charset="0"/>
                            </a:rPr>
                            <m:t>+1</m:t>
                          </m:r>
                        </m:sub>
                      </m:sSub>
                      <m:r>
                        <a:rPr lang="en-US" sz="2600" i="1">
                          <a:solidFill>
                            <a:schemeClr val="tx1"/>
                          </a:solidFill>
                          <a:latin typeface="Cambria Math" panose="02040503050406030204" pitchFamily="18" charset="0"/>
                        </a:rPr>
                        <m:t>𝑡</m:t>
                      </m:r>
                    </m:oMath>
                  </m:oMathPara>
                </a14:m>
                <a:endParaRPr lang="en-US" sz="2600" dirty="0">
                  <a:solidFill>
                    <a:schemeClr val="tx1"/>
                  </a:solidFill>
                </a:endParaRPr>
              </a:p>
              <a:p>
                <a:pPr algn="l"/>
                <a:r>
                  <a:rPr lang="en-US" sz="2600" dirty="0">
                    <a:solidFill>
                      <a:schemeClr val="tx1"/>
                    </a:solidFill>
                  </a:rPr>
                  <a:t>and variance  </a:t>
                </a:r>
                <a14:m>
                  <m:oMath xmlns:m="http://schemas.openxmlformats.org/officeDocument/2006/math">
                    <m:r>
                      <a:rPr lang="en-US" sz="2600" b="0" i="1" smtClean="0">
                        <a:solidFill>
                          <a:schemeClr val="tx1"/>
                        </a:solidFill>
                        <a:latin typeface="Cambria Math" panose="02040503050406030204" pitchFamily="18" charset="0"/>
                      </a:rPr>
                      <m:t>𝑉𝑎𝑟</m:t>
                    </m:r>
                    <m:d>
                      <m:dPr>
                        <m:ctrlPr>
                          <a:rPr lang="en-US" sz="2600" b="0" i="1" smtClean="0">
                            <a:solidFill>
                              <a:schemeClr val="tx1"/>
                            </a:solidFill>
                            <a:latin typeface="Cambria Math" panose="02040503050406030204" pitchFamily="18" charset="0"/>
                          </a:rPr>
                        </m:ctrlPr>
                      </m:dPr>
                      <m:e>
                        <m:sSub>
                          <m:sSubPr>
                            <m:ctrlPr>
                              <a:rPr lang="en-US" sz="2600" i="1">
                                <a:solidFill>
                                  <a:schemeClr val="tx1"/>
                                </a:solidFill>
                                <a:latin typeface="Cambria Math" panose="02040503050406030204" pitchFamily="18" charset="0"/>
                              </a:rPr>
                            </m:ctrlPr>
                          </m:sSubPr>
                          <m:e>
                            <m:r>
                              <a:rPr lang="en-US" sz="2600" i="1">
                                <a:solidFill>
                                  <a:schemeClr val="tx1"/>
                                </a:solidFill>
                                <a:latin typeface="Cambria Math" panose="02040503050406030204" pitchFamily="18" charset="0"/>
                              </a:rPr>
                              <m:t>𝑦</m:t>
                            </m:r>
                          </m:e>
                          <m:sub>
                            <m:r>
                              <a:rPr lang="en-US" sz="2600" i="1">
                                <a:solidFill>
                                  <a:schemeClr val="tx1"/>
                                </a:solidFill>
                                <a:latin typeface="Cambria Math" panose="02040503050406030204" pitchFamily="18" charset="0"/>
                              </a:rPr>
                              <m:t>𝑖𝑗</m:t>
                            </m:r>
                          </m:sub>
                        </m:sSub>
                      </m:e>
                    </m:d>
                    <m:r>
                      <a:rPr lang="en-US" sz="2600" b="0" i="0" smtClean="0">
                        <a:solidFill>
                          <a:schemeClr val="tx1"/>
                        </a:solidFill>
                        <a:latin typeface="Cambria Math" panose="02040503050406030204" pitchFamily="18" charset="0"/>
                      </a:rPr>
                      <m:t>=</m:t>
                    </m:r>
                    <m:sSubSup>
                      <m:sSubSupPr>
                        <m:ctrlPr>
                          <a:rPr lang="en-US" sz="2600" i="1">
                            <a:solidFill>
                              <a:schemeClr val="tx1"/>
                            </a:solidFill>
                            <a:latin typeface="Cambria Math" panose="02040503050406030204" pitchFamily="18" charset="0"/>
                          </a:rPr>
                        </m:ctrlPr>
                      </m:sSubSupPr>
                      <m:e>
                        <m:r>
                          <a:rPr lang="en-US" sz="2600" i="1">
                            <a:solidFill>
                              <a:schemeClr val="tx1"/>
                            </a:solidFill>
                            <a:latin typeface="Cambria Math" panose="02040503050406030204" pitchFamily="18" charset="0"/>
                            <a:ea typeface="Cambria Math" panose="02040503050406030204" pitchFamily="18" charset="0"/>
                          </a:rPr>
                          <m:t>𝜎</m:t>
                        </m:r>
                      </m:e>
                      <m:sub>
                        <m:sSub>
                          <m:sSubPr>
                            <m:ctrlPr>
                              <a:rPr lang="en-US" sz="2600" i="1">
                                <a:solidFill>
                                  <a:schemeClr val="tx1"/>
                                </a:solidFill>
                                <a:latin typeface="Cambria Math" panose="02040503050406030204" pitchFamily="18" charset="0"/>
                              </a:rPr>
                            </m:ctrlPr>
                          </m:sSubPr>
                          <m:e>
                            <m:r>
                              <a:rPr lang="en-US" sz="2600" i="1">
                                <a:solidFill>
                                  <a:schemeClr val="tx1"/>
                                </a:solidFill>
                                <a:latin typeface="Cambria Math" panose="02040503050406030204" pitchFamily="18" charset="0"/>
                              </a:rPr>
                              <m:t>𝑢</m:t>
                            </m:r>
                          </m:e>
                          <m:sub>
                            <m:r>
                              <a:rPr lang="en-US" sz="2600" i="1">
                                <a:solidFill>
                                  <a:schemeClr val="tx1"/>
                                </a:solidFill>
                                <a:latin typeface="Cambria Math" panose="02040503050406030204" pitchFamily="18" charset="0"/>
                              </a:rPr>
                              <m:t>1</m:t>
                            </m:r>
                          </m:sub>
                        </m:sSub>
                      </m:sub>
                      <m:sup>
                        <m:r>
                          <a:rPr lang="en-US" sz="2600" i="1">
                            <a:solidFill>
                              <a:schemeClr val="tx1"/>
                            </a:solidFill>
                            <a:latin typeface="Cambria Math" panose="02040503050406030204" pitchFamily="18" charset="0"/>
                          </a:rPr>
                          <m:t>2</m:t>
                        </m:r>
                      </m:sup>
                    </m:sSubSup>
                    <m:r>
                      <a:rPr lang="en-US" sz="2600" i="1">
                        <a:solidFill>
                          <a:schemeClr val="tx1"/>
                        </a:solidFill>
                        <a:latin typeface="Cambria Math" panose="02040503050406030204" pitchFamily="18" charset="0"/>
                      </a:rPr>
                      <m:t>+</m:t>
                    </m:r>
                    <m:r>
                      <a:rPr lang="en-US" sz="2600" b="0" i="1" smtClean="0">
                        <a:solidFill>
                          <a:schemeClr val="tx1"/>
                        </a:solidFill>
                        <a:latin typeface="Cambria Math" panose="02040503050406030204" pitchFamily="18" charset="0"/>
                      </a:rPr>
                      <m:t>2</m:t>
                    </m:r>
                    <m:sSub>
                      <m:sSubPr>
                        <m:ctrlPr>
                          <a:rPr lang="en-US" sz="2600" i="1">
                            <a:solidFill>
                              <a:schemeClr val="tx1"/>
                            </a:solidFill>
                            <a:latin typeface="Cambria Math" panose="02040503050406030204" pitchFamily="18" charset="0"/>
                          </a:rPr>
                        </m:ctrlPr>
                      </m:sSubPr>
                      <m:e>
                        <m:r>
                          <a:rPr lang="en-US" sz="2600" i="1">
                            <a:solidFill>
                              <a:schemeClr val="tx1"/>
                            </a:solidFill>
                            <a:latin typeface="Cambria Math" panose="02040503050406030204" pitchFamily="18" charset="0"/>
                            <a:ea typeface="Cambria Math" panose="02040503050406030204" pitchFamily="18" charset="0"/>
                          </a:rPr>
                          <m:t>𝜎</m:t>
                        </m:r>
                      </m:e>
                      <m:sub>
                        <m:sSub>
                          <m:sSubPr>
                            <m:ctrlPr>
                              <a:rPr lang="en-US" sz="2600" i="1">
                                <a:solidFill>
                                  <a:schemeClr val="tx1"/>
                                </a:solidFill>
                                <a:latin typeface="Cambria Math" panose="02040503050406030204" pitchFamily="18" charset="0"/>
                              </a:rPr>
                            </m:ctrlPr>
                          </m:sSubPr>
                          <m:e>
                            <m:r>
                              <a:rPr lang="en-US" sz="2600" i="1">
                                <a:solidFill>
                                  <a:schemeClr val="tx1"/>
                                </a:solidFill>
                                <a:latin typeface="Cambria Math" panose="02040503050406030204" pitchFamily="18" charset="0"/>
                              </a:rPr>
                              <m:t>𝑢</m:t>
                            </m:r>
                          </m:e>
                          <m:sub>
                            <m:r>
                              <a:rPr lang="en-US" sz="2600" i="1">
                                <a:solidFill>
                                  <a:schemeClr val="tx1"/>
                                </a:solidFill>
                                <a:latin typeface="Cambria Math" panose="02040503050406030204" pitchFamily="18" charset="0"/>
                              </a:rPr>
                              <m:t>1</m:t>
                            </m:r>
                          </m:sub>
                        </m:sSub>
                        <m:sSub>
                          <m:sSubPr>
                            <m:ctrlPr>
                              <a:rPr lang="en-US" sz="2600" i="1">
                                <a:solidFill>
                                  <a:schemeClr val="tx1"/>
                                </a:solidFill>
                                <a:latin typeface="Cambria Math" panose="02040503050406030204" pitchFamily="18" charset="0"/>
                              </a:rPr>
                            </m:ctrlPr>
                          </m:sSubPr>
                          <m:e>
                            <m:r>
                              <a:rPr lang="en-US" sz="2600" i="1">
                                <a:solidFill>
                                  <a:schemeClr val="tx1"/>
                                </a:solidFill>
                                <a:latin typeface="Cambria Math" panose="02040503050406030204" pitchFamily="18" charset="0"/>
                              </a:rPr>
                              <m:t>𝑢</m:t>
                            </m:r>
                          </m:e>
                          <m:sub>
                            <m:r>
                              <a:rPr lang="en-US" sz="2600" i="1">
                                <a:solidFill>
                                  <a:schemeClr val="tx1"/>
                                </a:solidFill>
                                <a:latin typeface="Cambria Math" panose="02040503050406030204" pitchFamily="18" charset="0"/>
                              </a:rPr>
                              <m:t>2</m:t>
                            </m:r>
                          </m:sub>
                        </m:sSub>
                      </m:sub>
                    </m:sSub>
                    <m:sSub>
                      <m:sSubPr>
                        <m:ctrlPr>
                          <a:rPr lang="en-US" sz="2600" i="1">
                            <a:solidFill>
                              <a:schemeClr val="tx1"/>
                            </a:solidFill>
                            <a:latin typeface="Cambria Math" panose="02040503050406030204" pitchFamily="18" charset="0"/>
                          </a:rPr>
                        </m:ctrlPr>
                      </m:sSubPr>
                      <m:e>
                        <m:r>
                          <a:rPr lang="en-US" sz="2600" i="1">
                            <a:solidFill>
                              <a:schemeClr val="tx1"/>
                            </a:solidFill>
                            <a:latin typeface="Cambria Math" panose="02040503050406030204" pitchFamily="18" charset="0"/>
                          </a:rPr>
                          <m:t>𝑡</m:t>
                        </m:r>
                      </m:e>
                      <m:sub>
                        <m:r>
                          <a:rPr lang="en-US" sz="2600" i="1">
                            <a:solidFill>
                              <a:schemeClr val="tx1"/>
                            </a:solidFill>
                            <a:latin typeface="Cambria Math" panose="02040503050406030204" pitchFamily="18" charset="0"/>
                          </a:rPr>
                          <m:t>𝑗</m:t>
                        </m:r>
                      </m:sub>
                    </m:sSub>
                    <m:r>
                      <a:rPr lang="en-US" sz="2600" b="0" i="1" smtClean="0">
                        <a:solidFill>
                          <a:schemeClr val="tx1"/>
                        </a:solidFill>
                        <a:latin typeface="Cambria Math" panose="02040503050406030204" pitchFamily="18" charset="0"/>
                      </a:rPr>
                      <m:t>+</m:t>
                    </m:r>
                    <m:sSubSup>
                      <m:sSubSupPr>
                        <m:ctrlPr>
                          <a:rPr lang="en-US" sz="2600" i="1">
                            <a:solidFill>
                              <a:schemeClr val="tx1"/>
                            </a:solidFill>
                            <a:latin typeface="Cambria Math" panose="02040503050406030204" pitchFamily="18" charset="0"/>
                          </a:rPr>
                        </m:ctrlPr>
                      </m:sSubSupPr>
                      <m:e>
                        <m:r>
                          <a:rPr lang="en-US" sz="2600" i="1">
                            <a:solidFill>
                              <a:schemeClr val="tx1"/>
                            </a:solidFill>
                            <a:latin typeface="Cambria Math" panose="02040503050406030204" pitchFamily="18" charset="0"/>
                            <a:ea typeface="Cambria Math" panose="02040503050406030204" pitchFamily="18" charset="0"/>
                          </a:rPr>
                          <m:t>𝜎</m:t>
                        </m:r>
                      </m:e>
                      <m:sub>
                        <m:sSub>
                          <m:sSubPr>
                            <m:ctrlPr>
                              <a:rPr lang="en-US" sz="2600" i="1">
                                <a:solidFill>
                                  <a:schemeClr val="tx1"/>
                                </a:solidFill>
                                <a:latin typeface="Cambria Math" panose="02040503050406030204" pitchFamily="18" charset="0"/>
                              </a:rPr>
                            </m:ctrlPr>
                          </m:sSubPr>
                          <m:e>
                            <m:r>
                              <a:rPr lang="en-US" sz="2600" i="1">
                                <a:solidFill>
                                  <a:schemeClr val="tx1"/>
                                </a:solidFill>
                                <a:latin typeface="Cambria Math" panose="02040503050406030204" pitchFamily="18" charset="0"/>
                              </a:rPr>
                              <m:t>𝑢</m:t>
                            </m:r>
                          </m:e>
                          <m:sub>
                            <m:r>
                              <a:rPr lang="en-US" sz="2600" i="1">
                                <a:solidFill>
                                  <a:schemeClr val="tx1"/>
                                </a:solidFill>
                                <a:latin typeface="Cambria Math" panose="02040503050406030204" pitchFamily="18" charset="0"/>
                              </a:rPr>
                              <m:t>2</m:t>
                            </m:r>
                          </m:sub>
                        </m:sSub>
                      </m:sub>
                      <m:sup>
                        <m:r>
                          <a:rPr lang="en-US" sz="2600" i="1">
                            <a:solidFill>
                              <a:schemeClr val="tx1"/>
                            </a:solidFill>
                            <a:latin typeface="Cambria Math" panose="02040503050406030204" pitchFamily="18" charset="0"/>
                          </a:rPr>
                          <m:t>2</m:t>
                        </m:r>
                      </m:sup>
                    </m:sSubSup>
                    <m:sSubSup>
                      <m:sSubSupPr>
                        <m:ctrlPr>
                          <a:rPr lang="en-US" sz="2600" i="1" smtClean="0">
                            <a:solidFill>
                              <a:schemeClr val="tx1"/>
                            </a:solidFill>
                            <a:latin typeface="Cambria Math" panose="02040503050406030204" pitchFamily="18" charset="0"/>
                          </a:rPr>
                        </m:ctrlPr>
                      </m:sSubSupPr>
                      <m:e>
                        <m:r>
                          <a:rPr lang="en-US" sz="2600" b="0" i="1" smtClean="0">
                            <a:solidFill>
                              <a:schemeClr val="tx1"/>
                            </a:solidFill>
                            <a:latin typeface="Cambria Math" panose="02040503050406030204" pitchFamily="18" charset="0"/>
                          </a:rPr>
                          <m:t>𝑡</m:t>
                        </m:r>
                      </m:e>
                      <m:sub>
                        <m:r>
                          <a:rPr lang="en-US" sz="2600" b="0" i="1" smtClean="0">
                            <a:solidFill>
                              <a:schemeClr val="tx1"/>
                            </a:solidFill>
                            <a:latin typeface="Cambria Math" panose="02040503050406030204" pitchFamily="18" charset="0"/>
                          </a:rPr>
                          <m:t>𝑗</m:t>
                        </m:r>
                      </m:sub>
                      <m:sup>
                        <m:r>
                          <a:rPr lang="en-US" sz="2600" b="0" i="1" smtClean="0">
                            <a:solidFill>
                              <a:schemeClr val="tx1"/>
                            </a:solidFill>
                            <a:latin typeface="Cambria Math" panose="02040503050406030204" pitchFamily="18" charset="0"/>
                          </a:rPr>
                          <m:t>2</m:t>
                        </m:r>
                      </m:sup>
                    </m:sSubSup>
                    <m:r>
                      <a:rPr lang="en-US" sz="2600" b="0" i="1" smtClean="0">
                        <a:solidFill>
                          <a:schemeClr val="tx1"/>
                        </a:solidFill>
                        <a:latin typeface="Cambria Math" panose="02040503050406030204" pitchFamily="18" charset="0"/>
                      </a:rPr>
                      <m:t>+</m:t>
                    </m:r>
                    <m:sSup>
                      <m:sSupPr>
                        <m:ctrlPr>
                          <a:rPr lang="en-US" sz="2600" b="0" i="1" smtClean="0">
                            <a:solidFill>
                              <a:schemeClr val="tx1"/>
                            </a:solidFill>
                            <a:latin typeface="Cambria Math" panose="02040503050406030204" pitchFamily="18" charset="0"/>
                          </a:rPr>
                        </m:ctrlPr>
                      </m:sSupPr>
                      <m:e>
                        <m:r>
                          <a:rPr lang="en-US" sz="2600" b="0" i="1" smtClean="0">
                            <a:solidFill>
                              <a:schemeClr val="tx1"/>
                            </a:solidFill>
                            <a:latin typeface="Cambria Math" panose="02040503050406030204" pitchFamily="18" charset="0"/>
                            <a:ea typeface="Cambria Math" panose="02040503050406030204" pitchFamily="18" charset="0"/>
                          </a:rPr>
                          <m:t>𝜎</m:t>
                        </m:r>
                      </m:e>
                      <m:sup>
                        <m:r>
                          <a:rPr lang="en-US" sz="2600" b="0" i="1" smtClean="0">
                            <a:solidFill>
                              <a:schemeClr val="tx1"/>
                            </a:solidFill>
                            <a:latin typeface="Cambria Math" panose="02040503050406030204" pitchFamily="18" charset="0"/>
                          </a:rPr>
                          <m:t>2</m:t>
                        </m:r>
                      </m:sup>
                    </m:sSup>
                    <m:r>
                      <a:rPr lang="en-US" sz="2600" b="0" i="1" smtClean="0">
                        <a:solidFill>
                          <a:schemeClr val="tx1"/>
                        </a:solidFill>
                        <a:latin typeface="Cambria Math" panose="02040503050406030204" pitchFamily="18" charset="0"/>
                      </a:rPr>
                      <m:t>.</m:t>
                    </m:r>
                  </m:oMath>
                </a14:m>
                <a:endParaRPr lang="en-US" sz="2600" dirty="0">
                  <a:solidFill>
                    <a:schemeClr val="tx1"/>
                  </a:solidFill>
                </a:endParaRPr>
              </a:p>
              <a:p>
                <a:endParaRPr lang="en-US" sz="1600" i="1" dirty="0"/>
              </a:p>
              <a:p>
                <a:endParaRPr lang="en-US" sz="1600" i="1" dirty="0"/>
              </a:p>
              <a:p>
                <a:endParaRPr lang="en-US" sz="1600" i="1" dirty="0"/>
              </a:p>
              <a:p>
                <a:endParaRPr lang="en-US" sz="1600" i="1" dirty="0"/>
              </a:p>
              <a:p>
                <a:endParaRPr lang="en-US" sz="1600" i="1" dirty="0"/>
              </a:p>
              <a:p>
                <a:endParaRPr lang="en-US" sz="1700" i="1" dirty="0"/>
              </a:p>
              <a:p>
                <a:endParaRPr lang="en-US" sz="1600" dirty="0">
                  <a:solidFill>
                    <a:schemeClr val="bg2">
                      <a:lumMod val="75000"/>
                    </a:schemeClr>
                  </a:solidFill>
                </a:endParaRPr>
              </a:p>
            </p:txBody>
          </p:sp>
        </mc:Choice>
        <mc:Fallback xmlns="">
          <p:sp>
            <p:nvSpPr>
              <p:cNvPr id="12" name="Subtitle 2">
                <a:extLst>
                  <a:ext uri="{FF2B5EF4-FFF2-40B4-BE49-F238E27FC236}">
                    <a16:creationId xmlns:a16="http://schemas.microsoft.com/office/drawing/2014/main" id="{4A139FB8-E319-4D4C-B6E6-99988B69360D}"/>
                  </a:ext>
                </a:extLst>
              </p:cNvPr>
              <p:cNvSpPr txBox="1">
                <a:spLocks noRot="1" noChangeAspect="1" noMove="1" noResize="1" noEditPoints="1" noAdjustHandles="1" noChangeArrowheads="1" noChangeShapeType="1" noTextEdit="1"/>
              </p:cNvSpPr>
              <p:nvPr/>
            </p:nvSpPr>
            <p:spPr>
              <a:xfrm>
                <a:off x="834061" y="1370924"/>
                <a:ext cx="10736148" cy="4209464"/>
              </a:xfrm>
              <a:prstGeom prst="rect">
                <a:avLst/>
              </a:prstGeom>
              <a:blipFill>
                <a:blip r:embed="rId4"/>
                <a:stretch>
                  <a:fillRect l="-1022" t="-435"/>
                </a:stretch>
              </a:blipFill>
            </p:spPr>
            <p:txBody>
              <a:bodyPr/>
              <a:lstStyle/>
              <a:p>
                <a:r>
                  <a:rPr lang="en-US">
                    <a:noFill/>
                  </a:rPr>
                  <a:t> </a:t>
                </a:r>
              </a:p>
            </p:txBody>
          </p:sp>
        </mc:Fallback>
      </mc:AlternateContent>
    </p:spTree>
    <p:extLst>
      <p:ext uri="{BB962C8B-B14F-4D97-AF65-F5344CB8AC3E}">
        <p14:creationId xmlns:p14="http://schemas.microsoft.com/office/powerpoint/2010/main" val="26482294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937977FE-7060-4554-8802-D380BB4E77D1}"/>
              </a:ext>
            </a:extLst>
          </p:cNvPr>
          <p:cNvSpPr>
            <a:spLocks noGrp="1"/>
          </p:cNvSpPr>
          <p:nvPr>
            <p:ph type="subTitle" idx="1"/>
          </p:nvPr>
        </p:nvSpPr>
        <p:spPr>
          <a:xfrm>
            <a:off x="639497" y="1385409"/>
            <a:ext cx="11192256" cy="4649560"/>
          </a:xfrm>
        </p:spPr>
        <p:txBody>
          <a:bodyPr>
            <a:noAutofit/>
          </a:bodyPr>
          <a:lstStyle/>
          <a:p>
            <a:pPr marL="571500" indent="-571500" algn="just">
              <a:buClr>
                <a:srgbClr val="7030A0"/>
              </a:buClr>
              <a:buFont typeface="Wingdings" panose="05000000000000000000" pitchFamily="2" charset="2"/>
              <a:buChar char="q"/>
            </a:pPr>
            <a:r>
              <a:rPr lang="en-US" sz="2800" i="0" dirty="0">
                <a:solidFill>
                  <a:schemeClr val="tx1"/>
                </a:solidFill>
              </a:rPr>
              <a:t>A survey of 48 employees of a large company was conducted with the purpose of determining how satisfied they are with their jobs. Such demographic variables as gender, age, and education (Bachelor, Master, or Doctoral degree) were recorded. The total satisfaction score was calculated as a sum of scores on 20 questions on a 5-point Likert scale. We use these </a:t>
            </a:r>
            <a:r>
              <a:rPr lang="en-US" sz="2800" dirty="0">
                <a:ln>
                  <a:solidFill>
                    <a:srgbClr val="0070C0"/>
                  </a:solidFill>
                </a:ln>
                <a:solidFill>
                  <a:srgbClr val="7030A0"/>
                </a:solidFill>
                <a:hlinkClick r:id="rId2" action="ppaction://hlinkfile">
                  <a:extLst>
                    <a:ext uri="{A12FA001-AC4F-418D-AE19-62706E023703}">
                      <ahyp:hlinkClr xmlns:ahyp="http://schemas.microsoft.com/office/drawing/2018/hyperlinkcolor" val="tx"/>
                    </a:ext>
                  </a:extLst>
                </a:hlinkClick>
              </a:rPr>
              <a:t>data</a:t>
            </a:r>
            <a:r>
              <a:rPr lang="en-US" sz="2800" i="0" dirty="0">
                <a:solidFill>
                  <a:schemeClr val="tx1"/>
                </a:solidFill>
              </a:rPr>
              <a:t> to develop a regression model that relates the job satisfaction score to the other variables. </a:t>
            </a:r>
          </a:p>
        </p:txBody>
      </p:sp>
      <p:sp>
        <p:nvSpPr>
          <p:cNvPr id="6" name="Title 1">
            <a:extLst>
              <a:ext uri="{FF2B5EF4-FFF2-40B4-BE49-F238E27FC236}">
                <a16:creationId xmlns:a16="http://schemas.microsoft.com/office/drawing/2014/main" id="{720DB60B-D44E-469C-B487-1D30FF664CFE}"/>
              </a:ext>
            </a:extLst>
          </p:cNvPr>
          <p:cNvSpPr txBox="1">
            <a:spLocks/>
          </p:cNvSpPr>
          <p:nvPr/>
        </p:nvSpPr>
        <p:spPr>
          <a:xfrm>
            <a:off x="1992320" y="207650"/>
            <a:ext cx="8634601" cy="883125"/>
          </a:xfrm>
          <a:prstGeom prst="rect">
            <a:avLst/>
          </a:prstGeom>
          <a:effectLst/>
        </p:spPr>
        <p:txBody>
          <a:bodyPr vert="horz" lIns="91440" tIns="45720" rIns="91440" bIns="45720" rtlCol="0" anchor="b">
            <a:normAutofit/>
          </a:bodyPr>
          <a:lstStyle>
            <a:lvl1pPr algn="l" defTabSz="457200" rtl="0" eaLnBrk="1" latinLnBrk="0" hangingPunct="1">
              <a:spcBef>
                <a:spcPct val="0"/>
              </a:spcBef>
              <a:buNone/>
              <a:defRPr sz="48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200" dirty="0"/>
              <a:t>General Linear regression: EXAMPLE</a:t>
            </a:r>
          </a:p>
        </p:txBody>
      </p:sp>
      <p:pic>
        <p:nvPicPr>
          <p:cNvPr id="5" name="Picture 4">
            <a:extLst>
              <a:ext uri="{FF2B5EF4-FFF2-40B4-BE49-F238E27FC236}">
                <a16:creationId xmlns:a16="http://schemas.microsoft.com/office/drawing/2014/main" id="{0822F14A-4DA8-46FF-907E-0BF7A9BFBD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0708" y="1037168"/>
            <a:ext cx="10349837" cy="120423"/>
          </a:xfrm>
          <a:prstGeom prst="rect">
            <a:avLst/>
          </a:prstGeom>
        </p:spPr>
      </p:pic>
      <p:pic>
        <p:nvPicPr>
          <p:cNvPr id="7" name="Picture 6">
            <a:extLst>
              <a:ext uri="{FF2B5EF4-FFF2-40B4-BE49-F238E27FC236}">
                <a16:creationId xmlns:a16="http://schemas.microsoft.com/office/drawing/2014/main" id="{CE5A0DCC-D487-431C-8C02-D6A805040C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1060708" y="4816040"/>
            <a:ext cx="10349837" cy="120423"/>
          </a:xfrm>
          <a:prstGeom prst="rect">
            <a:avLst/>
          </a:prstGeom>
        </p:spPr>
      </p:pic>
      <p:pic>
        <p:nvPicPr>
          <p:cNvPr id="8" name="Picture 7">
            <a:extLst>
              <a:ext uri="{FF2B5EF4-FFF2-40B4-BE49-F238E27FC236}">
                <a16:creationId xmlns:a16="http://schemas.microsoft.com/office/drawing/2014/main" id="{361430B0-5E50-400D-9A4C-8255454E4F4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93272" y="6034969"/>
            <a:ext cx="617273" cy="823031"/>
          </a:xfrm>
          <a:prstGeom prst="rect">
            <a:avLst/>
          </a:prstGeom>
        </p:spPr>
      </p:pic>
      <p:sp>
        <p:nvSpPr>
          <p:cNvPr id="9" name="Slide Number Placeholder 3">
            <a:extLst>
              <a:ext uri="{FF2B5EF4-FFF2-40B4-BE49-F238E27FC236}">
                <a16:creationId xmlns:a16="http://schemas.microsoft.com/office/drawing/2014/main" id="{00200B9B-F284-415E-8AF9-3917DE4B03E6}"/>
              </a:ext>
            </a:extLst>
          </p:cNvPr>
          <p:cNvSpPr>
            <a:spLocks noGrp="1"/>
          </p:cNvSpPr>
          <p:nvPr>
            <p:ph type="sldNum" sz="quarter" idx="12"/>
          </p:nvPr>
        </p:nvSpPr>
        <p:spPr>
          <a:xfrm>
            <a:off x="10870065" y="6081483"/>
            <a:ext cx="463685" cy="569779"/>
          </a:xfrm>
        </p:spPr>
        <p:txBody>
          <a:bodyPr/>
          <a:lstStyle/>
          <a:p>
            <a:pPr algn="ctr"/>
            <a:fld id="{3A98EE3D-8CD1-4C3F-BD1C-C98C9596463C}" type="slidenum">
              <a:rPr lang="en-US" sz="2600" smtClean="0">
                <a:solidFill>
                  <a:schemeClr val="bg1"/>
                </a:solidFill>
              </a:rPr>
              <a:pPr algn="ctr"/>
              <a:t>8</a:t>
            </a:fld>
            <a:endParaRPr lang="en-US" sz="2600" dirty="0">
              <a:solidFill>
                <a:schemeClr val="bg1"/>
              </a:solidFill>
            </a:endParaRPr>
          </a:p>
        </p:txBody>
      </p:sp>
    </p:spTree>
    <p:extLst>
      <p:ext uri="{BB962C8B-B14F-4D97-AF65-F5344CB8AC3E}">
        <p14:creationId xmlns:p14="http://schemas.microsoft.com/office/powerpoint/2010/main" val="52294962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Subtitle 2">
                <a:extLst>
                  <a:ext uri="{FF2B5EF4-FFF2-40B4-BE49-F238E27FC236}">
                    <a16:creationId xmlns:a16="http://schemas.microsoft.com/office/drawing/2014/main" id="{937977FE-7060-4554-8802-D380BB4E77D1}"/>
                  </a:ext>
                </a:extLst>
              </p:cNvPr>
              <p:cNvSpPr>
                <a:spLocks noGrp="1"/>
              </p:cNvSpPr>
              <p:nvPr>
                <p:ph type="subTitle" idx="1"/>
              </p:nvPr>
            </p:nvSpPr>
            <p:spPr>
              <a:xfrm>
                <a:off x="788361" y="1244343"/>
                <a:ext cx="11501163" cy="5237067"/>
              </a:xfrm>
            </p:spPr>
            <p:txBody>
              <a:bodyPr>
                <a:normAutofit/>
              </a:bodyPr>
              <a:lstStyle/>
              <a:p>
                <a:pPr marL="285750" indent="-285750" algn="l">
                  <a:buClr>
                    <a:srgbClr val="7030A0"/>
                  </a:buClr>
                  <a:buFont typeface="Wingdings" panose="05000000000000000000" pitchFamily="2" charset="2"/>
                  <a:buChar char="q"/>
                </a:pPr>
                <a:r>
                  <a:rPr lang="en-US" sz="2800" dirty="0">
                    <a:solidFill>
                      <a:schemeClr val="tx1"/>
                    </a:solidFill>
                  </a:rPr>
                  <a:t> The fitted model is </a:t>
                </a:r>
              </a:p>
              <a:p>
                <a:pPr algn="l"/>
                <a:endParaRPr lang="en-US" sz="1200" dirty="0">
                  <a:solidFill>
                    <a:schemeClr val="tx1"/>
                  </a:solidFill>
                </a:endParaRPr>
              </a:p>
              <a:p>
                <a:pPr algn="l"/>
                <a:r>
                  <a:rPr lang="en-US" sz="2800" dirty="0">
                    <a:solidFill>
                      <a:schemeClr val="tx1"/>
                    </a:solidFill>
                  </a:rPr>
                  <a:t>          </a:t>
                </a:r>
                <a14:m>
                  <m:oMath xmlns:m="http://schemas.openxmlformats.org/officeDocument/2006/math">
                    <m:acc>
                      <m:accPr>
                        <m:chr m:val="̂"/>
                        <m:ctrlPr>
                          <a:rPr lang="en-US" sz="2800" i="1">
                            <a:solidFill>
                              <a:schemeClr val="tx1"/>
                            </a:solidFill>
                            <a:latin typeface="Cambria Math" panose="02040503050406030204" pitchFamily="18" charset="0"/>
                          </a:rPr>
                        </m:ctrlPr>
                      </m:accPr>
                      <m:e>
                        <m:r>
                          <a:rPr lang="en-US" sz="2800" i="1">
                            <a:solidFill>
                              <a:schemeClr val="tx1"/>
                            </a:solidFill>
                            <a:latin typeface="Cambria Math" panose="02040503050406030204" pitchFamily="18" charset="0"/>
                          </a:rPr>
                          <m:t>𝐸</m:t>
                        </m:r>
                      </m:e>
                    </m:acc>
                    <m:r>
                      <a:rPr lang="en-US" sz="2800" i="1">
                        <a:solidFill>
                          <a:schemeClr val="tx1"/>
                        </a:solidFill>
                        <a:latin typeface="Cambria Math" panose="02040503050406030204" pitchFamily="18" charset="0"/>
                      </a:rPr>
                      <m:t>𝑦</m:t>
                    </m:r>
                    <m:r>
                      <a:rPr lang="en-US" sz="2800" i="1">
                        <a:solidFill>
                          <a:schemeClr val="tx1"/>
                        </a:solidFill>
                        <a:latin typeface="Cambria Math" panose="02040503050406030204" pitchFamily="18" charset="0"/>
                      </a:rPr>
                      <m:t>=</m:t>
                    </m:r>
                    <m:sSub>
                      <m:sSubPr>
                        <m:ctrlPr>
                          <a:rPr lang="en-US" sz="2800" i="1">
                            <a:solidFill>
                              <a:schemeClr val="tx1"/>
                            </a:solidFill>
                            <a:latin typeface="Cambria Math" panose="02040503050406030204" pitchFamily="18" charset="0"/>
                          </a:rPr>
                        </m:ctrlPr>
                      </m:sSubPr>
                      <m:e>
                        <m:acc>
                          <m:accPr>
                            <m:chr m:val="̂"/>
                            <m:ctrlPr>
                              <a:rPr lang="en-US" sz="2800" i="1">
                                <a:solidFill>
                                  <a:schemeClr val="tx1"/>
                                </a:solidFill>
                                <a:latin typeface="Cambria Math" panose="02040503050406030204" pitchFamily="18" charset="0"/>
                              </a:rPr>
                            </m:ctrlPr>
                          </m:accPr>
                          <m:e>
                            <m:r>
                              <a:rPr lang="en-US" sz="2800" i="1">
                                <a:solidFill>
                                  <a:schemeClr val="tx1"/>
                                </a:solidFill>
                                <a:latin typeface="Cambria Math" panose="02040503050406030204" pitchFamily="18" charset="0"/>
                                <a:ea typeface="Cambria Math" panose="02040503050406030204" pitchFamily="18" charset="0"/>
                              </a:rPr>
                              <m:t>𝛽</m:t>
                            </m:r>
                          </m:e>
                        </m:acc>
                      </m:e>
                      <m:sub>
                        <m:r>
                          <a:rPr lang="en-US" sz="2800" i="1">
                            <a:solidFill>
                              <a:schemeClr val="tx1"/>
                            </a:solidFill>
                            <a:latin typeface="Cambria Math" panose="02040503050406030204" pitchFamily="18" charset="0"/>
                          </a:rPr>
                          <m:t>0</m:t>
                        </m:r>
                      </m:sub>
                    </m:sSub>
                    <m:r>
                      <a:rPr lang="en-US" sz="2800" i="1">
                        <a:solidFill>
                          <a:schemeClr val="tx1"/>
                        </a:solidFill>
                        <a:latin typeface="Cambria Math" panose="02040503050406030204" pitchFamily="18" charset="0"/>
                      </a:rPr>
                      <m:t>+</m:t>
                    </m:r>
                    <m:sSub>
                      <m:sSubPr>
                        <m:ctrlPr>
                          <a:rPr lang="en-US" sz="2800" i="1">
                            <a:solidFill>
                              <a:schemeClr val="tx1"/>
                            </a:solidFill>
                            <a:latin typeface="Cambria Math" panose="02040503050406030204" pitchFamily="18" charset="0"/>
                          </a:rPr>
                        </m:ctrlPr>
                      </m:sSubPr>
                      <m:e>
                        <m:acc>
                          <m:accPr>
                            <m:chr m:val="̂"/>
                            <m:ctrlPr>
                              <a:rPr lang="en-US" sz="2800" i="1">
                                <a:solidFill>
                                  <a:schemeClr val="tx1"/>
                                </a:solidFill>
                                <a:latin typeface="Cambria Math" panose="02040503050406030204" pitchFamily="18" charset="0"/>
                              </a:rPr>
                            </m:ctrlPr>
                          </m:accPr>
                          <m:e>
                            <m:r>
                              <a:rPr lang="en-US" sz="2800" i="1">
                                <a:solidFill>
                                  <a:schemeClr val="tx1"/>
                                </a:solidFill>
                                <a:latin typeface="Cambria Math" panose="02040503050406030204" pitchFamily="18" charset="0"/>
                                <a:ea typeface="Cambria Math" panose="02040503050406030204" pitchFamily="18" charset="0"/>
                              </a:rPr>
                              <m:t>𝛽</m:t>
                            </m:r>
                          </m:e>
                        </m:acc>
                      </m:e>
                      <m:sub>
                        <m:r>
                          <a:rPr lang="en-US" sz="2800" i="1">
                            <a:solidFill>
                              <a:schemeClr val="tx1"/>
                            </a:solidFill>
                            <a:latin typeface="Cambria Math" panose="02040503050406030204" pitchFamily="18" charset="0"/>
                          </a:rPr>
                          <m:t>1</m:t>
                        </m:r>
                      </m:sub>
                    </m:sSub>
                    <m:sSub>
                      <m:sSubPr>
                        <m:ctrlPr>
                          <a:rPr lang="en-US" sz="2800" i="1">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rPr>
                          <m:t>𝑥</m:t>
                        </m:r>
                      </m:e>
                      <m:sub>
                        <m:r>
                          <a:rPr lang="en-US" sz="2800" i="1">
                            <a:solidFill>
                              <a:schemeClr val="tx1"/>
                            </a:solidFill>
                            <a:latin typeface="Cambria Math" panose="02040503050406030204" pitchFamily="18" charset="0"/>
                          </a:rPr>
                          <m:t>1</m:t>
                        </m:r>
                      </m:sub>
                    </m:sSub>
                    <m:r>
                      <a:rPr lang="en-US" sz="2800" i="1">
                        <a:solidFill>
                          <a:schemeClr val="tx1"/>
                        </a:solidFill>
                        <a:latin typeface="Cambria Math" panose="02040503050406030204" pitchFamily="18" charset="0"/>
                      </a:rPr>
                      <m:t>+…+</m:t>
                    </m:r>
                    <m:sSub>
                      <m:sSubPr>
                        <m:ctrlPr>
                          <a:rPr lang="en-US" sz="2800" i="1">
                            <a:solidFill>
                              <a:schemeClr val="tx1"/>
                            </a:solidFill>
                            <a:latin typeface="Cambria Math" panose="02040503050406030204" pitchFamily="18" charset="0"/>
                          </a:rPr>
                        </m:ctrlPr>
                      </m:sSubPr>
                      <m:e>
                        <m:acc>
                          <m:accPr>
                            <m:chr m:val="̂"/>
                            <m:ctrlPr>
                              <a:rPr lang="en-US" sz="2800" i="1">
                                <a:solidFill>
                                  <a:schemeClr val="tx1"/>
                                </a:solidFill>
                                <a:latin typeface="Cambria Math" panose="02040503050406030204" pitchFamily="18" charset="0"/>
                              </a:rPr>
                            </m:ctrlPr>
                          </m:accPr>
                          <m:e>
                            <m:r>
                              <a:rPr lang="en-US" sz="2800" i="1">
                                <a:solidFill>
                                  <a:schemeClr val="tx1"/>
                                </a:solidFill>
                                <a:latin typeface="Cambria Math" panose="02040503050406030204" pitchFamily="18" charset="0"/>
                                <a:ea typeface="Cambria Math" panose="02040503050406030204" pitchFamily="18" charset="0"/>
                              </a:rPr>
                              <m:t>𝛽</m:t>
                            </m:r>
                          </m:e>
                        </m:acc>
                      </m:e>
                      <m:sub>
                        <m:r>
                          <a:rPr lang="en-US" sz="2800" i="1">
                            <a:solidFill>
                              <a:schemeClr val="tx1"/>
                            </a:solidFill>
                            <a:latin typeface="Cambria Math" panose="02040503050406030204" pitchFamily="18" charset="0"/>
                            <a:ea typeface="Cambria Math" panose="02040503050406030204" pitchFamily="18" charset="0"/>
                          </a:rPr>
                          <m:t>𝑘</m:t>
                        </m:r>
                      </m:sub>
                    </m:sSub>
                    <m:sSub>
                      <m:sSubPr>
                        <m:ctrlPr>
                          <a:rPr lang="en-US" sz="2800" i="1" smtClean="0">
                            <a:solidFill>
                              <a:schemeClr val="tx1"/>
                            </a:solidFill>
                            <a:latin typeface="Cambria Math" panose="02040503050406030204" pitchFamily="18" charset="0"/>
                            <a:ea typeface="Cambria Math" panose="02040503050406030204" pitchFamily="18" charset="0"/>
                          </a:rPr>
                        </m:ctrlPr>
                      </m:sSubPr>
                      <m:e>
                        <m:r>
                          <a:rPr lang="en-US" sz="2800" b="0" i="1" smtClean="0">
                            <a:solidFill>
                              <a:schemeClr val="tx1"/>
                            </a:solidFill>
                            <a:latin typeface="Cambria Math"/>
                            <a:ea typeface="Cambria Math" panose="02040503050406030204" pitchFamily="18" charset="0"/>
                          </a:rPr>
                          <m:t>𝑥</m:t>
                        </m:r>
                      </m:e>
                      <m:sub>
                        <m:r>
                          <a:rPr lang="en-US" sz="2800" b="0" i="1" smtClean="0">
                            <a:solidFill>
                              <a:schemeClr val="tx1"/>
                            </a:solidFill>
                            <a:latin typeface="Cambria Math"/>
                            <a:ea typeface="Cambria Math" panose="02040503050406030204" pitchFamily="18" charset="0"/>
                          </a:rPr>
                          <m:t>𝑘</m:t>
                        </m:r>
                      </m:sub>
                    </m:sSub>
                    <m:r>
                      <a:rPr lang="en-US" sz="2800" b="0" i="1" smtClean="0">
                        <a:solidFill>
                          <a:schemeClr val="tx1"/>
                        </a:solidFill>
                        <a:latin typeface="Cambria Math"/>
                        <a:ea typeface="Cambria Math" panose="02040503050406030204" pitchFamily="18" charset="0"/>
                      </a:rPr>
                      <m:t>+</m:t>
                    </m:r>
                    <m:sSub>
                      <m:sSubPr>
                        <m:ctrlPr>
                          <a:rPr lang="en-US" sz="2800" b="0" i="1" smtClean="0">
                            <a:solidFill>
                              <a:schemeClr val="tx1"/>
                            </a:solidFill>
                            <a:latin typeface="Cambria Math" panose="02040503050406030204" pitchFamily="18" charset="0"/>
                            <a:ea typeface="Cambria Math" panose="02040503050406030204" pitchFamily="18" charset="0"/>
                          </a:rPr>
                        </m:ctrlPr>
                      </m:sSubPr>
                      <m:e>
                        <m:acc>
                          <m:accPr>
                            <m:chr m:val="̂"/>
                            <m:ctrlPr>
                              <a:rPr lang="en-US" sz="2800" b="0" i="1" smtClean="0">
                                <a:solidFill>
                                  <a:schemeClr val="tx1"/>
                                </a:solidFill>
                                <a:latin typeface="Cambria Math" panose="02040503050406030204" pitchFamily="18" charset="0"/>
                                <a:ea typeface="Cambria Math" panose="02040503050406030204" pitchFamily="18" charset="0"/>
                              </a:rPr>
                            </m:ctrlPr>
                          </m:accPr>
                          <m:e>
                            <m:r>
                              <a:rPr lang="en-US" sz="2800" b="0" i="1" smtClean="0">
                                <a:solidFill>
                                  <a:schemeClr val="tx1"/>
                                </a:solidFill>
                                <a:latin typeface="Cambria Math"/>
                                <a:ea typeface="Cambria Math"/>
                              </a:rPr>
                              <m:t>𝛽</m:t>
                            </m:r>
                          </m:e>
                        </m:acc>
                      </m:e>
                      <m:sub>
                        <m:r>
                          <a:rPr lang="en-US" sz="2800" b="0" i="1" smtClean="0">
                            <a:solidFill>
                              <a:schemeClr val="tx1"/>
                            </a:solidFill>
                            <a:latin typeface="Cambria Math"/>
                            <a:ea typeface="Cambria Math" panose="02040503050406030204" pitchFamily="18" charset="0"/>
                          </a:rPr>
                          <m:t>𝑘</m:t>
                        </m:r>
                        <m:r>
                          <a:rPr lang="en-US" sz="2800" b="0" i="1" smtClean="0">
                            <a:solidFill>
                              <a:schemeClr val="tx1"/>
                            </a:solidFill>
                            <a:latin typeface="Cambria Math"/>
                            <a:ea typeface="Cambria Math" panose="02040503050406030204" pitchFamily="18" charset="0"/>
                          </a:rPr>
                          <m:t>+1</m:t>
                        </m:r>
                      </m:sub>
                    </m:sSub>
                    <m:r>
                      <a:rPr lang="en-US" sz="2800" b="0" i="1" smtClean="0">
                        <a:solidFill>
                          <a:schemeClr val="tx1"/>
                        </a:solidFill>
                        <a:latin typeface="Cambria Math"/>
                        <a:ea typeface="Cambria Math" panose="02040503050406030204" pitchFamily="18" charset="0"/>
                      </a:rPr>
                      <m:t>𝑡</m:t>
                    </m:r>
                  </m:oMath>
                </a14:m>
                <a:r>
                  <a:rPr lang="en-US" sz="2800" dirty="0">
                    <a:solidFill>
                      <a:schemeClr val="tx1"/>
                    </a:solidFill>
                  </a:rPr>
                  <a:t>.</a:t>
                </a:r>
              </a:p>
              <a:p>
                <a:pPr algn="l"/>
                <a:endParaRPr lang="en-US" sz="1000" dirty="0">
                  <a:solidFill>
                    <a:schemeClr val="tx1"/>
                  </a:solidFill>
                </a:endParaRPr>
              </a:p>
              <a:p>
                <a:pPr marL="285750" indent="-285750" algn="l">
                  <a:buClr>
                    <a:srgbClr val="7030A0"/>
                  </a:buClr>
                  <a:buFont typeface="Wingdings" panose="05000000000000000000" pitchFamily="2" charset="2"/>
                  <a:buChar char="q"/>
                </a:pPr>
                <a:r>
                  <a:rPr lang="en-US" sz="2800" i="1" dirty="0">
                    <a:solidFill>
                      <a:schemeClr val="tx1"/>
                    </a:solidFill>
                  </a:rPr>
                  <a:t>  </a:t>
                </a:r>
                <a:r>
                  <a:rPr lang="en-US" sz="2800" dirty="0">
                    <a:solidFill>
                      <a:schemeClr val="tx1"/>
                    </a:solidFill>
                  </a:rPr>
                  <a:t>Estimated regression coefficients are interpreted the same as in a general </a:t>
                </a:r>
              </a:p>
              <a:p>
                <a:pPr algn="l"/>
                <a:r>
                  <a:rPr lang="en-US" sz="2800" dirty="0">
                    <a:solidFill>
                      <a:schemeClr val="tx1"/>
                    </a:solidFill>
                  </a:rPr>
                  <a:t>       linear regression model (for normal response).</a:t>
                </a:r>
              </a:p>
              <a:p>
                <a:pPr marL="285750" indent="-285750" algn="l">
                  <a:buClr>
                    <a:srgbClr val="7030A0"/>
                  </a:buClr>
                  <a:buFont typeface="Wingdings" panose="05000000000000000000" pitchFamily="2" charset="2"/>
                  <a:buChar char="q"/>
                </a:pPr>
                <a:r>
                  <a:rPr lang="en-US" sz="2800" dirty="0">
                    <a:solidFill>
                      <a:schemeClr val="tx1"/>
                    </a:solidFill>
                  </a:rPr>
                  <a:t>  Likewise, predicted response is computed the same way as in a general </a:t>
                </a:r>
              </a:p>
              <a:p>
                <a:pPr algn="l"/>
                <a:r>
                  <a:rPr lang="en-US" sz="2800" dirty="0">
                    <a:solidFill>
                      <a:schemeClr val="tx1"/>
                    </a:solidFill>
                  </a:rPr>
                  <a:t>       linear regression model, that is, </a:t>
                </a:r>
              </a:p>
              <a:p>
                <a:pPr algn="l"/>
                <a:endParaRPr lang="en-US" sz="1200" dirty="0">
                  <a:solidFill>
                    <a:schemeClr val="tx1"/>
                  </a:solidFill>
                </a:endParaRPr>
              </a:p>
              <a:p>
                <a:pPr algn="l"/>
                <a:r>
                  <a:rPr lang="en-US" sz="2800" dirty="0">
                    <a:solidFill>
                      <a:schemeClr val="tx1"/>
                    </a:solidFill>
                  </a:rPr>
                  <a:t>          </a:t>
                </a:r>
                <a14:m>
                  <m:oMath xmlns:m="http://schemas.openxmlformats.org/officeDocument/2006/math">
                    <m:sSup>
                      <m:sSupPr>
                        <m:ctrlPr>
                          <a:rPr lang="en-US" sz="2800" i="1">
                            <a:solidFill>
                              <a:schemeClr val="tx1"/>
                            </a:solidFill>
                            <a:latin typeface="Cambria Math" panose="02040503050406030204" pitchFamily="18" charset="0"/>
                          </a:rPr>
                        </m:ctrlPr>
                      </m:sSupPr>
                      <m:e>
                        <m:r>
                          <a:rPr lang="en-US" sz="2800" i="1">
                            <a:solidFill>
                              <a:schemeClr val="tx1"/>
                            </a:solidFill>
                            <a:latin typeface="Cambria Math"/>
                          </a:rPr>
                          <m:t>𝑦</m:t>
                        </m:r>
                      </m:e>
                      <m:sup>
                        <m:r>
                          <a:rPr lang="en-US" sz="2800">
                            <a:solidFill>
                              <a:schemeClr val="tx1"/>
                            </a:solidFill>
                            <a:latin typeface="Cambria Math"/>
                          </a:rPr>
                          <m:t>0</m:t>
                        </m:r>
                      </m:sup>
                    </m:sSup>
                    <m:r>
                      <a:rPr lang="en-US" sz="2800">
                        <a:solidFill>
                          <a:schemeClr val="tx1"/>
                        </a:solidFill>
                        <a:latin typeface="Cambria Math"/>
                      </a:rPr>
                      <m:t>=</m:t>
                    </m:r>
                    <m:sSub>
                      <m:sSubPr>
                        <m:ctrlPr>
                          <a:rPr lang="en-US" sz="2800" i="1">
                            <a:solidFill>
                              <a:schemeClr val="tx1"/>
                            </a:solidFill>
                            <a:latin typeface="Cambria Math" panose="02040503050406030204" pitchFamily="18" charset="0"/>
                          </a:rPr>
                        </m:ctrlPr>
                      </m:sSubPr>
                      <m:e>
                        <m:acc>
                          <m:accPr>
                            <m:chr m:val="̂"/>
                            <m:ctrlPr>
                              <a:rPr lang="en-US" sz="2800" i="1">
                                <a:solidFill>
                                  <a:schemeClr val="tx1"/>
                                </a:solidFill>
                                <a:latin typeface="Cambria Math" panose="02040503050406030204" pitchFamily="18" charset="0"/>
                              </a:rPr>
                            </m:ctrlPr>
                          </m:accPr>
                          <m:e>
                            <m:r>
                              <a:rPr lang="en-US" sz="2800" i="1">
                                <a:solidFill>
                                  <a:schemeClr val="tx1"/>
                                </a:solidFill>
                                <a:latin typeface="Cambria Math"/>
                              </a:rPr>
                              <m:t>𝛽</m:t>
                            </m:r>
                          </m:e>
                        </m:acc>
                      </m:e>
                      <m:sub>
                        <m:r>
                          <a:rPr lang="en-US" sz="2800">
                            <a:solidFill>
                              <a:schemeClr val="tx1"/>
                            </a:solidFill>
                            <a:latin typeface="Cambria Math"/>
                          </a:rPr>
                          <m:t>0</m:t>
                        </m:r>
                      </m:sub>
                    </m:sSub>
                    <m:r>
                      <a:rPr lang="en-US" sz="2800">
                        <a:solidFill>
                          <a:schemeClr val="tx1"/>
                        </a:solidFill>
                        <a:latin typeface="Cambria Math"/>
                      </a:rPr>
                      <m:t>+</m:t>
                    </m:r>
                    <m:sSub>
                      <m:sSubPr>
                        <m:ctrlPr>
                          <a:rPr lang="en-US" sz="2800" i="1">
                            <a:solidFill>
                              <a:schemeClr val="tx1"/>
                            </a:solidFill>
                            <a:latin typeface="Cambria Math" panose="02040503050406030204" pitchFamily="18" charset="0"/>
                          </a:rPr>
                        </m:ctrlPr>
                      </m:sSubPr>
                      <m:e>
                        <m:acc>
                          <m:accPr>
                            <m:chr m:val="̂"/>
                            <m:ctrlPr>
                              <a:rPr lang="en-US" sz="2800" i="1">
                                <a:solidFill>
                                  <a:schemeClr val="tx1"/>
                                </a:solidFill>
                                <a:latin typeface="Cambria Math" panose="02040503050406030204" pitchFamily="18" charset="0"/>
                              </a:rPr>
                            </m:ctrlPr>
                          </m:accPr>
                          <m:e>
                            <m:r>
                              <a:rPr lang="en-US" sz="2800" i="1">
                                <a:solidFill>
                                  <a:schemeClr val="tx1"/>
                                </a:solidFill>
                                <a:latin typeface="Cambria Math"/>
                              </a:rPr>
                              <m:t>𝛽</m:t>
                            </m:r>
                          </m:e>
                        </m:acc>
                      </m:e>
                      <m:sub>
                        <m:r>
                          <a:rPr lang="en-US" sz="2800">
                            <a:solidFill>
                              <a:schemeClr val="tx1"/>
                            </a:solidFill>
                            <a:latin typeface="Cambria Math"/>
                          </a:rPr>
                          <m:t>1</m:t>
                        </m:r>
                      </m:sub>
                    </m:sSub>
                    <m:sSubSup>
                      <m:sSubSupPr>
                        <m:ctrlPr>
                          <a:rPr lang="en-US" sz="2800" i="1">
                            <a:solidFill>
                              <a:schemeClr val="tx1"/>
                            </a:solidFill>
                            <a:latin typeface="Cambria Math" panose="02040503050406030204" pitchFamily="18" charset="0"/>
                          </a:rPr>
                        </m:ctrlPr>
                      </m:sSubSupPr>
                      <m:e>
                        <m:r>
                          <a:rPr lang="en-US" sz="2800" i="1">
                            <a:solidFill>
                              <a:schemeClr val="tx1"/>
                            </a:solidFill>
                            <a:latin typeface="Cambria Math"/>
                          </a:rPr>
                          <m:t>𝑥</m:t>
                        </m:r>
                      </m:e>
                      <m:sub>
                        <m:r>
                          <a:rPr lang="en-US" sz="2800">
                            <a:solidFill>
                              <a:schemeClr val="tx1"/>
                            </a:solidFill>
                            <a:latin typeface="Cambria Math"/>
                          </a:rPr>
                          <m:t>1</m:t>
                        </m:r>
                      </m:sub>
                      <m:sup>
                        <m:r>
                          <a:rPr lang="en-US" sz="2800">
                            <a:solidFill>
                              <a:schemeClr val="tx1"/>
                            </a:solidFill>
                            <a:latin typeface="Cambria Math"/>
                          </a:rPr>
                          <m:t>0</m:t>
                        </m:r>
                      </m:sup>
                    </m:sSubSup>
                    <m:r>
                      <a:rPr lang="en-US" sz="2800">
                        <a:solidFill>
                          <a:schemeClr val="tx1"/>
                        </a:solidFill>
                        <a:latin typeface="Cambria Math"/>
                      </a:rPr>
                      <m:t>+…+</m:t>
                    </m:r>
                    <m:sSub>
                      <m:sSubPr>
                        <m:ctrlPr>
                          <a:rPr lang="en-US" sz="2800" i="1">
                            <a:solidFill>
                              <a:schemeClr val="tx1"/>
                            </a:solidFill>
                            <a:latin typeface="Cambria Math" panose="02040503050406030204" pitchFamily="18" charset="0"/>
                          </a:rPr>
                        </m:ctrlPr>
                      </m:sSubPr>
                      <m:e>
                        <m:acc>
                          <m:accPr>
                            <m:chr m:val="̂"/>
                            <m:ctrlPr>
                              <a:rPr lang="en-US" sz="2800" i="1">
                                <a:solidFill>
                                  <a:schemeClr val="tx1"/>
                                </a:solidFill>
                                <a:latin typeface="Cambria Math" panose="02040503050406030204" pitchFamily="18" charset="0"/>
                              </a:rPr>
                            </m:ctrlPr>
                          </m:accPr>
                          <m:e>
                            <m:r>
                              <a:rPr lang="en-US" sz="2800" i="1">
                                <a:solidFill>
                                  <a:schemeClr val="tx1"/>
                                </a:solidFill>
                                <a:latin typeface="Cambria Math"/>
                              </a:rPr>
                              <m:t>𝛽</m:t>
                            </m:r>
                          </m:e>
                        </m:acc>
                      </m:e>
                      <m:sub>
                        <m:r>
                          <a:rPr lang="en-US" sz="2800" i="1">
                            <a:solidFill>
                              <a:schemeClr val="tx1"/>
                            </a:solidFill>
                            <a:latin typeface="Cambria Math"/>
                          </a:rPr>
                          <m:t>𝑘</m:t>
                        </m:r>
                      </m:sub>
                    </m:sSub>
                    <m:sSubSup>
                      <m:sSubSupPr>
                        <m:ctrlPr>
                          <a:rPr lang="en-US" sz="2800" i="1">
                            <a:solidFill>
                              <a:schemeClr val="tx1"/>
                            </a:solidFill>
                            <a:latin typeface="Cambria Math" panose="02040503050406030204" pitchFamily="18" charset="0"/>
                          </a:rPr>
                        </m:ctrlPr>
                      </m:sSubSupPr>
                      <m:e>
                        <m:r>
                          <a:rPr lang="en-US" sz="2800" i="1">
                            <a:solidFill>
                              <a:schemeClr val="tx1"/>
                            </a:solidFill>
                            <a:latin typeface="Cambria Math"/>
                          </a:rPr>
                          <m:t>𝑥</m:t>
                        </m:r>
                      </m:e>
                      <m:sub>
                        <m:r>
                          <a:rPr lang="en-US" sz="2800" i="1">
                            <a:solidFill>
                              <a:schemeClr val="tx1"/>
                            </a:solidFill>
                            <a:latin typeface="Cambria Math"/>
                          </a:rPr>
                          <m:t>𝑘</m:t>
                        </m:r>
                      </m:sub>
                      <m:sup>
                        <m:r>
                          <a:rPr lang="en-US" sz="2800" i="1">
                            <a:solidFill>
                              <a:schemeClr val="tx1"/>
                            </a:solidFill>
                            <a:latin typeface="Cambria Math"/>
                          </a:rPr>
                          <m:t>0</m:t>
                        </m:r>
                      </m:sup>
                    </m:sSubSup>
                    <m:r>
                      <a:rPr lang="en-US" sz="2800" i="1">
                        <a:solidFill>
                          <a:schemeClr val="tx1"/>
                        </a:solidFill>
                        <a:latin typeface="Cambria Math"/>
                      </a:rPr>
                      <m:t>+</m:t>
                    </m:r>
                    <m:sSub>
                      <m:sSubPr>
                        <m:ctrlPr>
                          <a:rPr lang="en-US" sz="2800" i="1">
                            <a:solidFill>
                              <a:schemeClr val="tx1"/>
                            </a:solidFill>
                            <a:latin typeface="Cambria Math" panose="02040503050406030204" pitchFamily="18" charset="0"/>
                          </a:rPr>
                        </m:ctrlPr>
                      </m:sSubPr>
                      <m:e>
                        <m:acc>
                          <m:accPr>
                            <m:chr m:val="̂"/>
                            <m:ctrlPr>
                              <a:rPr lang="en-US" sz="2800" i="1">
                                <a:solidFill>
                                  <a:schemeClr val="tx1"/>
                                </a:solidFill>
                                <a:latin typeface="Cambria Math" panose="02040503050406030204" pitchFamily="18" charset="0"/>
                              </a:rPr>
                            </m:ctrlPr>
                          </m:accPr>
                          <m:e>
                            <m:r>
                              <a:rPr lang="en-US" sz="2800" i="1">
                                <a:solidFill>
                                  <a:schemeClr val="tx1"/>
                                </a:solidFill>
                                <a:latin typeface="Cambria Math"/>
                              </a:rPr>
                              <m:t>𝛽</m:t>
                            </m:r>
                          </m:e>
                        </m:acc>
                      </m:e>
                      <m:sub>
                        <m:r>
                          <a:rPr lang="en-US" sz="2800" i="1">
                            <a:solidFill>
                              <a:schemeClr val="tx1"/>
                            </a:solidFill>
                            <a:latin typeface="Cambria Math"/>
                          </a:rPr>
                          <m:t>𝑘</m:t>
                        </m:r>
                        <m:r>
                          <a:rPr lang="en-US" sz="2800" i="1">
                            <a:solidFill>
                              <a:schemeClr val="tx1"/>
                            </a:solidFill>
                            <a:latin typeface="Cambria Math"/>
                          </a:rPr>
                          <m:t>+1</m:t>
                        </m:r>
                      </m:sub>
                    </m:sSub>
                    <m:sSup>
                      <m:sSupPr>
                        <m:ctrlPr>
                          <a:rPr lang="en-US" sz="2800" i="1">
                            <a:solidFill>
                              <a:schemeClr val="tx1"/>
                            </a:solidFill>
                            <a:latin typeface="Cambria Math" panose="02040503050406030204" pitchFamily="18" charset="0"/>
                          </a:rPr>
                        </m:ctrlPr>
                      </m:sSupPr>
                      <m:e>
                        <m:r>
                          <a:rPr lang="en-US" sz="2800" i="1">
                            <a:solidFill>
                              <a:schemeClr val="tx1"/>
                            </a:solidFill>
                            <a:latin typeface="Cambria Math"/>
                          </a:rPr>
                          <m:t>𝑡</m:t>
                        </m:r>
                      </m:e>
                      <m:sup>
                        <m:r>
                          <a:rPr lang="en-US" sz="2800" i="1">
                            <a:solidFill>
                              <a:schemeClr val="tx1"/>
                            </a:solidFill>
                            <a:latin typeface="Cambria Math"/>
                          </a:rPr>
                          <m:t>0</m:t>
                        </m:r>
                      </m:sup>
                    </m:sSup>
                  </m:oMath>
                </a14:m>
                <a:r>
                  <a:rPr lang="en-US" sz="2800" dirty="0">
                    <a:solidFill>
                      <a:schemeClr val="tx1"/>
                    </a:solidFill>
                  </a:rPr>
                  <a:t>.</a:t>
                </a:r>
                <a:endParaRPr lang="en-US" sz="2800" i="1" dirty="0">
                  <a:solidFill>
                    <a:schemeClr val="tx1"/>
                  </a:solidFill>
                </a:endParaRPr>
              </a:p>
              <a:p>
                <a:pPr marL="285750" indent="-285750" algn="l">
                  <a:buFont typeface="Wingdings" panose="05000000000000000000" pitchFamily="2" charset="2"/>
                  <a:buChar char="q"/>
                </a:pPr>
                <a:endParaRPr lang="en-US" sz="1600" i="1" dirty="0"/>
              </a:p>
              <a:p>
                <a:endParaRPr lang="en-US" sz="1600" i="1" dirty="0"/>
              </a:p>
              <a:p>
                <a:endParaRPr lang="en-US" sz="1600" i="1" dirty="0"/>
              </a:p>
              <a:p>
                <a:endParaRPr lang="en-US" sz="1600" i="1" dirty="0"/>
              </a:p>
              <a:p>
                <a:endParaRPr lang="en-US" sz="1600" i="1" dirty="0"/>
              </a:p>
              <a:p>
                <a:endParaRPr lang="en-US" sz="1600" i="1" dirty="0"/>
              </a:p>
              <a:p>
                <a:endParaRPr lang="en-US" sz="1700" i="1" dirty="0"/>
              </a:p>
              <a:p>
                <a:endParaRPr lang="en-US" sz="1600" dirty="0">
                  <a:solidFill>
                    <a:schemeClr val="bg2">
                      <a:lumMod val="75000"/>
                    </a:schemeClr>
                  </a:solidFill>
                </a:endParaRPr>
              </a:p>
            </p:txBody>
          </p:sp>
        </mc:Choice>
        <mc:Fallback xmlns="">
          <p:sp>
            <p:nvSpPr>
              <p:cNvPr id="3" name="Subtitle 2">
                <a:extLst>
                  <a:ext uri="{FF2B5EF4-FFF2-40B4-BE49-F238E27FC236}">
                    <a16:creationId xmlns:a16="http://schemas.microsoft.com/office/drawing/2014/main" id="{937977FE-7060-4554-8802-D380BB4E77D1}"/>
                  </a:ext>
                </a:extLst>
              </p:cNvPr>
              <p:cNvSpPr>
                <a:spLocks noGrp="1" noRot="1" noChangeAspect="1" noMove="1" noResize="1" noEditPoints="1" noAdjustHandles="1" noChangeArrowheads="1" noChangeShapeType="1" noTextEdit="1"/>
              </p:cNvSpPr>
              <p:nvPr>
                <p:ph type="subTitle" idx="1"/>
              </p:nvPr>
            </p:nvSpPr>
            <p:spPr>
              <a:xfrm>
                <a:off x="788361" y="1244343"/>
                <a:ext cx="11501163" cy="5237067"/>
              </a:xfrm>
              <a:blipFill>
                <a:blip r:embed="rId2"/>
                <a:stretch>
                  <a:fillRect l="-901" t="-1048"/>
                </a:stretch>
              </a:blipFill>
            </p:spPr>
            <p:txBody>
              <a:bodyPr/>
              <a:lstStyle/>
              <a:p>
                <a:r>
                  <a:rPr lang="en-US">
                    <a:noFill/>
                  </a:rPr>
                  <a:t> </a:t>
                </a:r>
              </a:p>
            </p:txBody>
          </p:sp>
        </mc:Fallback>
      </mc:AlternateContent>
      <p:sp>
        <p:nvSpPr>
          <p:cNvPr id="5" name="Title 1">
            <a:extLst>
              <a:ext uri="{FF2B5EF4-FFF2-40B4-BE49-F238E27FC236}">
                <a16:creationId xmlns:a16="http://schemas.microsoft.com/office/drawing/2014/main" id="{8FDE2D6A-EB0F-4F67-8847-35AECB8A3F6B}"/>
              </a:ext>
            </a:extLst>
          </p:cNvPr>
          <p:cNvSpPr txBox="1">
            <a:spLocks/>
          </p:cNvSpPr>
          <p:nvPr/>
        </p:nvSpPr>
        <p:spPr>
          <a:xfrm>
            <a:off x="834060" y="406039"/>
            <a:ext cx="10527128" cy="804481"/>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400" dirty="0"/>
              <a:t>LONGITUDINAL NORMAL REGRESSION: THEORY (CONT.)</a:t>
            </a:r>
          </a:p>
        </p:txBody>
      </p:sp>
      <p:pic>
        <p:nvPicPr>
          <p:cNvPr id="6" name="Picture 5">
            <a:extLst>
              <a:ext uri="{FF2B5EF4-FFF2-40B4-BE49-F238E27FC236}">
                <a16:creationId xmlns:a16="http://schemas.microsoft.com/office/drawing/2014/main" id="{2F1AEBA1-8415-4D3E-86F9-24E2742C30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983914" y="1123919"/>
            <a:ext cx="10349837" cy="120423"/>
          </a:xfrm>
          <a:prstGeom prst="rect">
            <a:avLst/>
          </a:prstGeom>
        </p:spPr>
      </p:pic>
      <p:pic>
        <p:nvPicPr>
          <p:cNvPr id="7" name="Picture 6">
            <a:extLst>
              <a:ext uri="{FF2B5EF4-FFF2-40B4-BE49-F238E27FC236}">
                <a16:creationId xmlns:a16="http://schemas.microsoft.com/office/drawing/2014/main" id="{1CA13A42-79D6-4916-9A7D-19036772B7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3914" y="5847379"/>
            <a:ext cx="9278881" cy="107962"/>
          </a:xfrm>
          <a:prstGeom prst="rect">
            <a:avLst/>
          </a:prstGeom>
        </p:spPr>
      </p:pic>
      <p:pic>
        <p:nvPicPr>
          <p:cNvPr id="8" name="Picture 7">
            <a:extLst>
              <a:ext uri="{FF2B5EF4-FFF2-40B4-BE49-F238E27FC236}">
                <a16:creationId xmlns:a16="http://schemas.microsoft.com/office/drawing/2014/main" id="{099F7525-FB7A-4721-A852-4C92B1BC259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10154" y="6037529"/>
            <a:ext cx="700390" cy="823031"/>
          </a:xfrm>
          <a:prstGeom prst="rect">
            <a:avLst/>
          </a:prstGeom>
        </p:spPr>
      </p:pic>
      <p:sp>
        <p:nvSpPr>
          <p:cNvPr id="9" name="Slide Number Placeholder 3">
            <a:extLst>
              <a:ext uri="{FF2B5EF4-FFF2-40B4-BE49-F238E27FC236}">
                <a16:creationId xmlns:a16="http://schemas.microsoft.com/office/drawing/2014/main" id="{32893805-A321-428A-BBEC-4D9402305505}"/>
              </a:ext>
            </a:extLst>
          </p:cNvPr>
          <p:cNvSpPr txBox="1">
            <a:spLocks/>
          </p:cNvSpPr>
          <p:nvPr/>
        </p:nvSpPr>
        <p:spPr>
          <a:xfrm>
            <a:off x="10807431" y="6081483"/>
            <a:ext cx="526320" cy="569779"/>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3A98EE3D-8CD1-4C3F-BD1C-C98C9596463C}" type="slidenum">
              <a:rPr lang="en-US" sz="2600" smtClean="0">
                <a:solidFill>
                  <a:schemeClr val="bg1"/>
                </a:solidFill>
              </a:rPr>
              <a:pPr algn="ctr"/>
              <a:t>80</a:t>
            </a:fld>
            <a:endParaRPr lang="en-US" sz="2600" dirty="0">
              <a:solidFill>
                <a:schemeClr val="bg1"/>
              </a:solidFill>
            </a:endParaRPr>
          </a:p>
        </p:txBody>
      </p:sp>
    </p:spTree>
    <p:extLst>
      <p:ext uri="{BB962C8B-B14F-4D97-AF65-F5344CB8AC3E}">
        <p14:creationId xmlns:p14="http://schemas.microsoft.com/office/powerpoint/2010/main" val="361994179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937977FE-7060-4554-8802-D380BB4E77D1}"/>
              </a:ext>
            </a:extLst>
          </p:cNvPr>
          <p:cNvSpPr>
            <a:spLocks noGrp="1"/>
          </p:cNvSpPr>
          <p:nvPr>
            <p:ph type="subTitle" idx="1"/>
          </p:nvPr>
        </p:nvSpPr>
        <p:spPr>
          <a:xfrm>
            <a:off x="708500" y="1288297"/>
            <a:ext cx="11501163" cy="5237067"/>
          </a:xfrm>
        </p:spPr>
        <p:txBody>
          <a:bodyPr>
            <a:normAutofit/>
          </a:bodyPr>
          <a:lstStyle/>
          <a:p>
            <a:pPr marL="457200" indent="-457200" algn="l">
              <a:buClr>
                <a:srgbClr val="7030A0"/>
              </a:buClr>
              <a:buFont typeface="Wingdings" panose="05000000000000000000" pitchFamily="2" charset="2"/>
              <a:buChar char="q"/>
            </a:pPr>
            <a:r>
              <a:rPr lang="en-US" sz="2800" dirty="0">
                <a:solidFill>
                  <a:schemeClr val="tx1"/>
                </a:solidFill>
              </a:rPr>
              <a:t> In a clinic, doctors are testing a certain cholesterol lowering medication.</a:t>
            </a:r>
          </a:p>
          <a:p>
            <a:pPr algn="l"/>
            <a:r>
              <a:rPr lang="en-US" sz="2800" dirty="0">
                <a:solidFill>
                  <a:schemeClr val="tx1"/>
                </a:solidFill>
              </a:rPr>
              <a:t>       Patients’ gender and age at the beginning of the study are recorded for           </a:t>
            </a:r>
          </a:p>
          <a:p>
            <a:pPr algn="l"/>
            <a:r>
              <a:rPr lang="en-US" sz="2800" dirty="0">
                <a:solidFill>
                  <a:schemeClr val="tx1"/>
                </a:solidFill>
              </a:rPr>
              <a:t>       27 patients. The low-density lipoprotein (LDL) cholesterol levels are</a:t>
            </a:r>
          </a:p>
          <a:p>
            <a:pPr algn="l"/>
            <a:r>
              <a:rPr lang="en-US" sz="2800" dirty="0">
                <a:solidFill>
                  <a:schemeClr val="tx1"/>
                </a:solidFill>
              </a:rPr>
              <a:t>       measured in all the patients at the baseline, and then at 6-, 9-, and 24-</a:t>
            </a:r>
          </a:p>
          <a:p>
            <a:pPr algn="l"/>
            <a:r>
              <a:rPr lang="en-US" sz="2800" dirty="0">
                <a:solidFill>
                  <a:schemeClr val="tx1"/>
                </a:solidFill>
              </a:rPr>
              <a:t>       month follow-up visits. The data are </a:t>
            </a:r>
            <a:r>
              <a:rPr lang="en-US" sz="2800" dirty="0">
                <a:solidFill>
                  <a:schemeClr val="tx1"/>
                </a:solidFill>
                <a:hlinkClick r:id="rId2" action="ppaction://hlinkfile"/>
              </a:rPr>
              <a:t>here</a:t>
            </a:r>
            <a:r>
              <a:rPr lang="en-US" sz="2800" dirty="0">
                <a:solidFill>
                  <a:schemeClr val="tx1"/>
                </a:solidFill>
              </a:rPr>
              <a:t>.</a:t>
            </a:r>
          </a:p>
          <a:p>
            <a:pPr algn="l"/>
            <a:endParaRPr lang="en-US" sz="1000" dirty="0">
              <a:solidFill>
                <a:schemeClr val="tx1"/>
              </a:solidFill>
            </a:endParaRPr>
          </a:p>
          <a:p>
            <a:pPr marL="457200" indent="-457200" algn="l">
              <a:buClr>
                <a:srgbClr val="7030A0"/>
              </a:buClr>
              <a:buFont typeface="Wingdings" panose="05000000000000000000" pitchFamily="2" charset="2"/>
              <a:buChar char="q"/>
            </a:pPr>
            <a:r>
              <a:rPr lang="en-US" sz="2800" dirty="0">
                <a:solidFill>
                  <a:schemeClr val="tx1"/>
                </a:solidFill>
              </a:rPr>
              <a:t>We read in the data set.</a:t>
            </a:r>
          </a:p>
          <a:p>
            <a:pPr algn="l"/>
            <a:endParaRPr lang="en-US" sz="1200" dirty="0">
              <a:solidFill>
                <a:schemeClr val="tx1"/>
              </a:solidFill>
            </a:endParaRPr>
          </a:p>
          <a:p>
            <a:pPr algn="l"/>
            <a:r>
              <a:rPr lang="en-US" sz="2000" dirty="0" err="1">
                <a:solidFill>
                  <a:schemeClr val="tx1"/>
                </a:solidFill>
                <a:latin typeface="Courier New" panose="02070309020205020404" pitchFamily="49" charset="0"/>
                <a:cs typeface="Courier New" panose="02070309020205020404" pitchFamily="49" charset="0"/>
              </a:rPr>
              <a:t>cholesterol.data</a:t>
            </a:r>
            <a:r>
              <a:rPr lang="en-US" sz="2000" dirty="0">
                <a:solidFill>
                  <a:schemeClr val="tx1"/>
                </a:solidFill>
                <a:latin typeface="Courier New" panose="02070309020205020404" pitchFamily="49" charset="0"/>
                <a:cs typeface="Courier New" panose="02070309020205020404" pitchFamily="49" charset="0"/>
              </a:rPr>
              <a:t>&lt;- read.csv(file="./LongitudinalNormalExampleData.csv",  </a:t>
            </a:r>
          </a:p>
          <a:p>
            <a:pPr algn="l"/>
            <a:r>
              <a:rPr lang="en-US" sz="2000" dirty="0">
                <a:solidFill>
                  <a:schemeClr val="tx1"/>
                </a:solidFill>
                <a:latin typeface="Courier New" panose="02070309020205020404" pitchFamily="49" charset="0"/>
                <a:cs typeface="Courier New" panose="02070309020205020404" pitchFamily="49" charset="0"/>
              </a:rPr>
              <a:t>header=TRUE, </a:t>
            </a:r>
            <a:r>
              <a:rPr lang="en-US" sz="2000" dirty="0" err="1">
                <a:solidFill>
                  <a:schemeClr val="tx1"/>
                </a:solidFill>
                <a:latin typeface="Courier New" panose="02070309020205020404" pitchFamily="49" charset="0"/>
                <a:cs typeface="Courier New" panose="02070309020205020404" pitchFamily="49" charset="0"/>
              </a:rPr>
              <a:t>sep</a:t>
            </a:r>
            <a:r>
              <a:rPr lang="en-US" sz="2000" dirty="0">
                <a:solidFill>
                  <a:schemeClr val="tx1"/>
                </a:solidFill>
                <a:latin typeface="Courier New" panose="02070309020205020404" pitchFamily="49" charset="0"/>
                <a:cs typeface="Courier New" panose="02070309020205020404" pitchFamily="49" charset="0"/>
              </a:rPr>
              <a:t>=",")</a:t>
            </a:r>
          </a:p>
          <a:p>
            <a:pPr algn="l"/>
            <a:endParaRPr lang="en-US" sz="1200" i="1" dirty="0">
              <a:solidFill>
                <a:schemeClr val="tx1"/>
              </a:solidFill>
            </a:endParaRPr>
          </a:p>
          <a:p>
            <a:endParaRPr lang="en-US" sz="1600" i="1" dirty="0"/>
          </a:p>
          <a:p>
            <a:endParaRPr lang="en-US" sz="1700" i="1" dirty="0"/>
          </a:p>
          <a:p>
            <a:endParaRPr lang="en-US" sz="1600" dirty="0">
              <a:solidFill>
                <a:schemeClr val="bg2">
                  <a:lumMod val="75000"/>
                </a:schemeClr>
              </a:solidFill>
            </a:endParaRPr>
          </a:p>
        </p:txBody>
      </p:sp>
      <p:sp>
        <p:nvSpPr>
          <p:cNvPr id="5" name="Title 1">
            <a:extLst>
              <a:ext uri="{FF2B5EF4-FFF2-40B4-BE49-F238E27FC236}">
                <a16:creationId xmlns:a16="http://schemas.microsoft.com/office/drawing/2014/main" id="{8FDE2D6A-EB0F-4F67-8847-35AECB8A3F6B}"/>
              </a:ext>
            </a:extLst>
          </p:cNvPr>
          <p:cNvSpPr txBox="1">
            <a:spLocks/>
          </p:cNvSpPr>
          <p:nvPr/>
        </p:nvSpPr>
        <p:spPr>
          <a:xfrm>
            <a:off x="834060" y="406039"/>
            <a:ext cx="10527128" cy="804481"/>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400" dirty="0"/>
              <a:t>LONGITUDINAL NORMAL REGRESSION: EXAMPLE</a:t>
            </a:r>
          </a:p>
        </p:txBody>
      </p:sp>
      <p:pic>
        <p:nvPicPr>
          <p:cNvPr id="6" name="Picture 5">
            <a:extLst>
              <a:ext uri="{FF2B5EF4-FFF2-40B4-BE49-F238E27FC236}">
                <a16:creationId xmlns:a16="http://schemas.microsoft.com/office/drawing/2014/main" id="{A9844194-DF51-46CF-AF82-803DF918FE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983914" y="1123919"/>
            <a:ext cx="10349837" cy="120423"/>
          </a:xfrm>
          <a:prstGeom prst="rect">
            <a:avLst/>
          </a:prstGeom>
        </p:spPr>
      </p:pic>
      <p:pic>
        <p:nvPicPr>
          <p:cNvPr id="7" name="Picture 6">
            <a:extLst>
              <a:ext uri="{FF2B5EF4-FFF2-40B4-BE49-F238E27FC236}">
                <a16:creationId xmlns:a16="http://schemas.microsoft.com/office/drawing/2014/main" id="{AEA2AA6D-92DF-42D4-87EF-37B6F39EFA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3914" y="5946450"/>
            <a:ext cx="9225094" cy="107336"/>
          </a:xfrm>
          <a:prstGeom prst="rect">
            <a:avLst/>
          </a:prstGeom>
        </p:spPr>
      </p:pic>
      <p:pic>
        <p:nvPicPr>
          <p:cNvPr id="8" name="Picture 7">
            <a:extLst>
              <a:ext uri="{FF2B5EF4-FFF2-40B4-BE49-F238E27FC236}">
                <a16:creationId xmlns:a16="http://schemas.microsoft.com/office/drawing/2014/main" id="{0E8DB5B2-3196-4EB3-AAA1-A68357121CE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10154" y="6037529"/>
            <a:ext cx="700390" cy="823031"/>
          </a:xfrm>
          <a:prstGeom prst="rect">
            <a:avLst/>
          </a:prstGeom>
        </p:spPr>
      </p:pic>
      <p:sp>
        <p:nvSpPr>
          <p:cNvPr id="9" name="Slide Number Placeholder 3">
            <a:extLst>
              <a:ext uri="{FF2B5EF4-FFF2-40B4-BE49-F238E27FC236}">
                <a16:creationId xmlns:a16="http://schemas.microsoft.com/office/drawing/2014/main" id="{15BDAE89-987C-442A-8471-F58011348086}"/>
              </a:ext>
            </a:extLst>
          </p:cNvPr>
          <p:cNvSpPr txBox="1">
            <a:spLocks/>
          </p:cNvSpPr>
          <p:nvPr/>
        </p:nvSpPr>
        <p:spPr>
          <a:xfrm>
            <a:off x="10807431" y="6081483"/>
            <a:ext cx="526320" cy="569779"/>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3A98EE3D-8CD1-4C3F-BD1C-C98C9596463C}" type="slidenum">
              <a:rPr lang="en-US" sz="2600" smtClean="0">
                <a:solidFill>
                  <a:schemeClr val="bg1"/>
                </a:solidFill>
              </a:rPr>
              <a:pPr algn="ctr"/>
              <a:t>81</a:t>
            </a:fld>
            <a:endParaRPr lang="en-US" sz="2600" dirty="0">
              <a:solidFill>
                <a:schemeClr val="bg1"/>
              </a:solidFill>
            </a:endParaRPr>
          </a:p>
        </p:txBody>
      </p:sp>
    </p:spTree>
    <p:extLst>
      <p:ext uri="{BB962C8B-B14F-4D97-AF65-F5344CB8AC3E}">
        <p14:creationId xmlns:p14="http://schemas.microsoft.com/office/powerpoint/2010/main" val="118827788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937977FE-7060-4554-8802-D380BB4E77D1}"/>
              </a:ext>
            </a:extLst>
          </p:cNvPr>
          <p:cNvSpPr>
            <a:spLocks noGrp="1"/>
          </p:cNvSpPr>
          <p:nvPr>
            <p:ph type="subTitle" idx="1"/>
          </p:nvPr>
        </p:nvSpPr>
        <p:spPr>
          <a:xfrm>
            <a:off x="561434" y="1414195"/>
            <a:ext cx="11501163" cy="5237067"/>
          </a:xfrm>
        </p:spPr>
        <p:txBody>
          <a:bodyPr>
            <a:normAutofit/>
          </a:bodyPr>
          <a:lstStyle/>
          <a:p>
            <a:pPr marL="171450" indent="-171450" algn="l">
              <a:buClr>
                <a:srgbClr val="7030A0"/>
              </a:buClr>
              <a:buFont typeface="Wingdings" panose="05000000000000000000" pitchFamily="2" charset="2"/>
              <a:buChar char="q"/>
            </a:pPr>
            <a:r>
              <a:rPr lang="en-US" sz="2800" dirty="0">
                <a:solidFill>
                  <a:schemeClr val="tx1"/>
                </a:solidFill>
              </a:rPr>
              <a:t> We create a long-form data set and a numeric variable for time.</a:t>
            </a:r>
          </a:p>
          <a:p>
            <a:pPr algn="l"/>
            <a:r>
              <a:rPr lang="en-US" sz="2000" dirty="0">
                <a:solidFill>
                  <a:schemeClr val="tx1"/>
                </a:solidFill>
                <a:latin typeface="Courier New" panose="02070309020205020404" pitchFamily="49" charset="0"/>
                <a:cs typeface="Courier New" panose="02070309020205020404" pitchFamily="49" charset="0"/>
              </a:rPr>
              <a:t>library(reshape2)</a:t>
            </a:r>
          </a:p>
          <a:p>
            <a:pPr algn="l"/>
            <a:endParaRPr lang="en-US" sz="1000" dirty="0">
              <a:solidFill>
                <a:schemeClr val="tx1"/>
              </a:solidFill>
              <a:latin typeface="Courier New" panose="02070309020205020404" pitchFamily="49" charset="0"/>
              <a:cs typeface="Courier New" panose="02070309020205020404" pitchFamily="49" charset="0"/>
            </a:endParaRPr>
          </a:p>
          <a:p>
            <a:pPr algn="l"/>
            <a:r>
              <a:rPr lang="en-US" sz="2000" dirty="0" err="1">
                <a:solidFill>
                  <a:schemeClr val="tx1"/>
                </a:solidFill>
                <a:latin typeface="Courier New" panose="02070309020205020404" pitchFamily="49" charset="0"/>
                <a:cs typeface="Courier New" panose="02070309020205020404" pitchFamily="49" charset="0"/>
              </a:rPr>
              <a:t>longform.data</a:t>
            </a:r>
            <a:r>
              <a:rPr lang="en-US" sz="2000" dirty="0">
                <a:solidFill>
                  <a:schemeClr val="tx1"/>
                </a:solidFill>
                <a:latin typeface="Courier New" panose="02070309020205020404" pitchFamily="49" charset="0"/>
                <a:cs typeface="Courier New" panose="02070309020205020404" pitchFamily="49" charset="0"/>
              </a:rPr>
              <a:t>&lt;- melt(</a:t>
            </a:r>
            <a:r>
              <a:rPr lang="en-US" sz="2000" dirty="0" err="1">
                <a:solidFill>
                  <a:schemeClr val="tx1"/>
                </a:solidFill>
                <a:latin typeface="Courier New" panose="02070309020205020404" pitchFamily="49" charset="0"/>
                <a:cs typeface="Courier New" panose="02070309020205020404" pitchFamily="49" charset="0"/>
              </a:rPr>
              <a:t>cholesterol.data</a:t>
            </a:r>
            <a:r>
              <a:rPr lang="en-US" sz="2000" dirty="0">
                <a:solidFill>
                  <a:schemeClr val="tx1"/>
                </a:solidFill>
                <a:latin typeface="Courier New" panose="02070309020205020404" pitchFamily="49" charset="0"/>
                <a:cs typeface="Courier New" panose="02070309020205020404" pitchFamily="49" charset="0"/>
              </a:rPr>
              <a:t>, </a:t>
            </a:r>
            <a:r>
              <a:rPr lang="en-US" sz="2000" dirty="0" err="1">
                <a:solidFill>
                  <a:schemeClr val="tx1"/>
                </a:solidFill>
                <a:latin typeface="Courier New" panose="02070309020205020404" pitchFamily="49" charset="0"/>
                <a:cs typeface="Courier New" panose="02070309020205020404" pitchFamily="49" charset="0"/>
              </a:rPr>
              <a:t>id.vars</a:t>
            </a:r>
            <a:r>
              <a:rPr lang="en-US" sz="2000" dirty="0">
                <a:solidFill>
                  <a:schemeClr val="tx1"/>
                </a:solidFill>
                <a:latin typeface="Courier New" panose="02070309020205020404" pitchFamily="49" charset="0"/>
                <a:cs typeface="Courier New" panose="02070309020205020404" pitchFamily="49" charset="0"/>
              </a:rPr>
              <a:t>=c("id", "gender", "age"), </a:t>
            </a:r>
          </a:p>
          <a:p>
            <a:pPr algn="l"/>
            <a:r>
              <a:rPr lang="en-US" sz="2000" dirty="0">
                <a:solidFill>
                  <a:schemeClr val="tx1"/>
                </a:solidFill>
                <a:latin typeface="Courier New" panose="02070309020205020404" pitchFamily="49" charset="0"/>
                <a:cs typeface="Courier New" panose="02070309020205020404" pitchFamily="49" charset="0"/>
              </a:rPr>
              <a:t>variable.name = "</a:t>
            </a:r>
            <a:r>
              <a:rPr lang="en-US" sz="2000" dirty="0" err="1">
                <a:solidFill>
                  <a:schemeClr val="tx1"/>
                </a:solidFill>
                <a:latin typeface="Courier New" panose="02070309020205020404" pitchFamily="49" charset="0"/>
                <a:cs typeface="Courier New" panose="02070309020205020404" pitchFamily="49" charset="0"/>
              </a:rPr>
              <a:t>LDLmonth</a:t>
            </a:r>
            <a:r>
              <a:rPr lang="en-US" sz="2000" dirty="0">
                <a:solidFill>
                  <a:schemeClr val="tx1"/>
                </a:solidFill>
                <a:latin typeface="Courier New" panose="02070309020205020404" pitchFamily="49" charset="0"/>
                <a:cs typeface="Courier New" panose="02070309020205020404" pitchFamily="49" charset="0"/>
              </a:rPr>
              <a:t>", value.name="LDL")</a:t>
            </a:r>
          </a:p>
          <a:p>
            <a:pPr algn="l"/>
            <a:endParaRPr lang="en-US" sz="800" dirty="0">
              <a:solidFill>
                <a:schemeClr val="tx1"/>
              </a:solidFill>
              <a:latin typeface="Courier New" panose="02070309020205020404" pitchFamily="49" charset="0"/>
              <a:cs typeface="Courier New" panose="02070309020205020404" pitchFamily="49" charset="0"/>
            </a:endParaRPr>
          </a:p>
          <a:p>
            <a:pPr algn="l"/>
            <a:r>
              <a:rPr lang="en-US" sz="2000" dirty="0">
                <a:solidFill>
                  <a:schemeClr val="tx1"/>
                </a:solidFill>
                <a:latin typeface="Courier New" panose="02070309020205020404" pitchFamily="49" charset="0"/>
                <a:cs typeface="Courier New" panose="02070309020205020404" pitchFamily="49" charset="0"/>
              </a:rPr>
              <a:t>#creating numeric variable for time</a:t>
            </a:r>
          </a:p>
          <a:p>
            <a:pPr algn="l"/>
            <a:r>
              <a:rPr lang="en-US" sz="2000" dirty="0">
                <a:solidFill>
                  <a:schemeClr val="tx1"/>
                </a:solidFill>
                <a:latin typeface="Courier New" panose="02070309020205020404" pitchFamily="49" charset="0"/>
                <a:cs typeface="Courier New" panose="02070309020205020404" pitchFamily="49" charset="0"/>
              </a:rPr>
              <a:t>month&lt;- </a:t>
            </a:r>
            <a:r>
              <a:rPr lang="en-US" sz="2000" dirty="0" err="1">
                <a:solidFill>
                  <a:schemeClr val="tx1"/>
                </a:solidFill>
                <a:latin typeface="Courier New" panose="02070309020205020404" pitchFamily="49" charset="0"/>
                <a:cs typeface="Courier New" panose="02070309020205020404" pitchFamily="49" charset="0"/>
              </a:rPr>
              <a:t>ifelse</a:t>
            </a:r>
            <a:r>
              <a:rPr lang="en-US" sz="2000" dirty="0">
                <a:solidFill>
                  <a:schemeClr val="tx1"/>
                </a:solidFill>
                <a:latin typeface="Courier New" panose="02070309020205020404" pitchFamily="49" charset="0"/>
                <a:cs typeface="Courier New" panose="02070309020205020404" pitchFamily="49" charset="0"/>
              </a:rPr>
              <a:t>(</a:t>
            </a:r>
            <a:r>
              <a:rPr lang="en-US" sz="2000" dirty="0" err="1">
                <a:solidFill>
                  <a:schemeClr val="tx1"/>
                </a:solidFill>
                <a:latin typeface="Courier New" panose="02070309020205020404" pitchFamily="49" charset="0"/>
                <a:cs typeface="Courier New" panose="02070309020205020404" pitchFamily="49" charset="0"/>
              </a:rPr>
              <a:t>longform.data$LDLmonth</a:t>
            </a:r>
            <a:r>
              <a:rPr lang="en-US" sz="2000" dirty="0">
                <a:solidFill>
                  <a:schemeClr val="tx1"/>
                </a:solidFill>
                <a:latin typeface="Courier New" panose="02070309020205020404" pitchFamily="49" charset="0"/>
                <a:cs typeface="Courier New" panose="02070309020205020404" pitchFamily="49" charset="0"/>
              </a:rPr>
              <a:t>=="LDL0", 0, </a:t>
            </a:r>
          </a:p>
          <a:p>
            <a:pPr algn="l"/>
            <a:r>
              <a:rPr lang="en-US" sz="2000" dirty="0" err="1">
                <a:solidFill>
                  <a:schemeClr val="tx1"/>
                </a:solidFill>
                <a:latin typeface="Courier New" panose="02070309020205020404" pitchFamily="49" charset="0"/>
                <a:cs typeface="Courier New" panose="02070309020205020404" pitchFamily="49" charset="0"/>
              </a:rPr>
              <a:t>ifelse</a:t>
            </a:r>
            <a:r>
              <a:rPr lang="en-US" sz="2000" dirty="0">
                <a:solidFill>
                  <a:schemeClr val="tx1"/>
                </a:solidFill>
                <a:latin typeface="Courier New" panose="02070309020205020404" pitchFamily="49" charset="0"/>
                <a:cs typeface="Courier New" panose="02070309020205020404" pitchFamily="49" charset="0"/>
              </a:rPr>
              <a:t>(</a:t>
            </a:r>
            <a:r>
              <a:rPr lang="en-US" sz="2000" dirty="0" err="1">
                <a:solidFill>
                  <a:schemeClr val="tx1"/>
                </a:solidFill>
                <a:latin typeface="Courier New" panose="02070309020205020404" pitchFamily="49" charset="0"/>
                <a:cs typeface="Courier New" panose="02070309020205020404" pitchFamily="49" charset="0"/>
              </a:rPr>
              <a:t>longform.data$LDLmonth</a:t>
            </a:r>
            <a:r>
              <a:rPr lang="en-US" sz="2000" dirty="0">
                <a:solidFill>
                  <a:schemeClr val="tx1"/>
                </a:solidFill>
                <a:latin typeface="Courier New" panose="02070309020205020404" pitchFamily="49" charset="0"/>
                <a:cs typeface="Courier New" panose="02070309020205020404" pitchFamily="49" charset="0"/>
              </a:rPr>
              <a:t>=="LDL6", 6,            </a:t>
            </a:r>
          </a:p>
          <a:p>
            <a:pPr algn="l"/>
            <a:r>
              <a:rPr lang="en-US" sz="2000" dirty="0" err="1">
                <a:solidFill>
                  <a:schemeClr val="tx1"/>
                </a:solidFill>
                <a:latin typeface="Courier New" panose="02070309020205020404" pitchFamily="49" charset="0"/>
                <a:cs typeface="Courier New" panose="02070309020205020404" pitchFamily="49" charset="0"/>
              </a:rPr>
              <a:t>ifelse</a:t>
            </a:r>
            <a:r>
              <a:rPr lang="en-US" sz="2000" dirty="0">
                <a:solidFill>
                  <a:schemeClr val="tx1"/>
                </a:solidFill>
                <a:latin typeface="Courier New" panose="02070309020205020404" pitchFamily="49" charset="0"/>
                <a:cs typeface="Courier New" panose="02070309020205020404" pitchFamily="49" charset="0"/>
              </a:rPr>
              <a:t>(</a:t>
            </a:r>
            <a:r>
              <a:rPr lang="en-US" sz="2000" dirty="0" err="1">
                <a:solidFill>
                  <a:schemeClr val="tx1"/>
                </a:solidFill>
                <a:latin typeface="Courier New" panose="02070309020205020404" pitchFamily="49" charset="0"/>
                <a:cs typeface="Courier New" panose="02070309020205020404" pitchFamily="49" charset="0"/>
              </a:rPr>
              <a:t>longform.data$LDLmonth</a:t>
            </a:r>
            <a:r>
              <a:rPr lang="en-US" sz="2000" dirty="0">
                <a:solidFill>
                  <a:schemeClr val="tx1"/>
                </a:solidFill>
                <a:latin typeface="Courier New" panose="02070309020205020404" pitchFamily="49" charset="0"/>
                <a:cs typeface="Courier New" panose="02070309020205020404" pitchFamily="49" charset="0"/>
              </a:rPr>
              <a:t>=="LDL9",9,24)))</a:t>
            </a:r>
          </a:p>
          <a:p>
            <a:endParaRPr lang="en-US" sz="800" i="1" dirty="0"/>
          </a:p>
          <a:p>
            <a:pPr algn="l"/>
            <a:r>
              <a:rPr lang="en-US" sz="2800" dirty="0">
                <a:solidFill>
                  <a:schemeClr val="tx1"/>
                </a:solidFill>
              </a:rPr>
              <a:t>The output is </a:t>
            </a:r>
            <a:r>
              <a:rPr lang="en-US" sz="2800" dirty="0">
                <a:solidFill>
                  <a:schemeClr val="tx1"/>
                </a:solidFill>
                <a:hlinkClick r:id="rId2" action="ppaction://hlinkfile"/>
              </a:rPr>
              <a:t>here</a:t>
            </a:r>
            <a:r>
              <a:rPr lang="en-US" sz="2800" dirty="0">
                <a:solidFill>
                  <a:schemeClr val="tx1"/>
                </a:solidFill>
              </a:rPr>
              <a:t>.</a:t>
            </a:r>
          </a:p>
          <a:p>
            <a:pPr algn="l"/>
            <a:endParaRPr lang="en-US" sz="1600" i="1" dirty="0"/>
          </a:p>
          <a:p>
            <a:endParaRPr lang="en-US" sz="1600" i="1" dirty="0"/>
          </a:p>
          <a:p>
            <a:endParaRPr lang="en-US" sz="1600" i="1" dirty="0"/>
          </a:p>
          <a:p>
            <a:endParaRPr lang="en-US" sz="1700" i="1" dirty="0"/>
          </a:p>
          <a:p>
            <a:endParaRPr lang="en-US" sz="1600" dirty="0">
              <a:solidFill>
                <a:schemeClr val="bg2">
                  <a:lumMod val="75000"/>
                </a:schemeClr>
              </a:solidFill>
            </a:endParaRPr>
          </a:p>
        </p:txBody>
      </p:sp>
      <p:sp>
        <p:nvSpPr>
          <p:cNvPr id="5" name="Title 1">
            <a:extLst>
              <a:ext uri="{FF2B5EF4-FFF2-40B4-BE49-F238E27FC236}">
                <a16:creationId xmlns:a16="http://schemas.microsoft.com/office/drawing/2014/main" id="{8FDE2D6A-EB0F-4F67-8847-35AECB8A3F6B}"/>
              </a:ext>
            </a:extLst>
          </p:cNvPr>
          <p:cNvSpPr txBox="1">
            <a:spLocks/>
          </p:cNvSpPr>
          <p:nvPr/>
        </p:nvSpPr>
        <p:spPr>
          <a:xfrm>
            <a:off x="834060" y="406039"/>
            <a:ext cx="10527128" cy="804481"/>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400" dirty="0"/>
              <a:t>LONGITUDINAL NORMAL REGRESSION: EXAMPLE (CONT.)</a:t>
            </a:r>
          </a:p>
        </p:txBody>
      </p:sp>
      <p:pic>
        <p:nvPicPr>
          <p:cNvPr id="6" name="Picture 5">
            <a:extLst>
              <a:ext uri="{FF2B5EF4-FFF2-40B4-BE49-F238E27FC236}">
                <a16:creationId xmlns:a16="http://schemas.microsoft.com/office/drawing/2014/main" id="{C678B8F6-AD73-4B19-BCB0-604E80EA13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983914" y="1123919"/>
            <a:ext cx="10349837" cy="120423"/>
          </a:xfrm>
          <a:prstGeom prst="rect">
            <a:avLst/>
          </a:prstGeom>
        </p:spPr>
      </p:pic>
      <p:pic>
        <p:nvPicPr>
          <p:cNvPr id="7" name="Picture 6">
            <a:extLst>
              <a:ext uri="{FF2B5EF4-FFF2-40B4-BE49-F238E27FC236}">
                <a16:creationId xmlns:a16="http://schemas.microsoft.com/office/drawing/2014/main" id="{5897B660-28AA-433F-BAA6-FA26B80593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3914" y="6252469"/>
            <a:ext cx="9343428" cy="108713"/>
          </a:xfrm>
          <a:prstGeom prst="rect">
            <a:avLst/>
          </a:prstGeom>
        </p:spPr>
      </p:pic>
      <p:pic>
        <p:nvPicPr>
          <p:cNvPr id="8" name="Picture 7">
            <a:extLst>
              <a:ext uri="{FF2B5EF4-FFF2-40B4-BE49-F238E27FC236}">
                <a16:creationId xmlns:a16="http://schemas.microsoft.com/office/drawing/2014/main" id="{52FCCF4A-4846-4185-9EFF-316B25C9341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10154" y="6037529"/>
            <a:ext cx="700390" cy="823031"/>
          </a:xfrm>
          <a:prstGeom prst="rect">
            <a:avLst/>
          </a:prstGeom>
        </p:spPr>
      </p:pic>
      <p:sp>
        <p:nvSpPr>
          <p:cNvPr id="9" name="Slide Number Placeholder 3">
            <a:extLst>
              <a:ext uri="{FF2B5EF4-FFF2-40B4-BE49-F238E27FC236}">
                <a16:creationId xmlns:a16="http://schemas.microsoft.com/office/drawing/2014/main" id="{CC0623C6-3363-495F-9822-D6AAD7650A41}"/>
              </a:ext>
            </a:extLst>
          </p:cNvPr>
          <p:cNvSpPr txBox="1">
            <a:spLocks/>
          </p:cNvSpPr>
          <p:nvPr/>
        </p:nvSpPr>
        <p:spPr>
          <a:xfrm>
            <a:off x="10807431" y="6081483"/>
            <a:ext cx="526320" cy="569779"/>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3A98EE3D-8CD1-4C3F-BD1C-C98C9596463C}" type="slidenum">
              <a:rPr lang="en-US" sz="2600" smtClean="0">
                <a:solidFill>
                  <a:schemeClr val="bg1"/>
                </a:solidFill>
              </a:rPr>
              <a:pPr algn="ctr"/>
              <a:t>82</a:t>
            </a:fld>
            <a:endParaRPr lang="en-US" sz="2600" dirty="0">
              <a:solidFill>
                <a:schemeClr val="bg1"/>
              </a:solidFill>
            </a:endParaRPr>
          </a:p>
        </p:txBody>
      </p:sp>
    </p:spTree>
    <p:extLst>
      <p:ext uri="{BB962C8B-B14F-4D97-AF65-F5344CB8AC3E}">
        <p14:creationId xmlns:p14="http://schemas.microsoft.com/office/powerpoint/2010/main" val="128501796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937977FE-7060-4554-8802-D380BB4E77D1}"/>
              </a:ext>
            </a:extLst>
          </p:cNvPr>
          <p:cNvSpPr>
            <a:spLocks noGrp="1"/>
          </p:cNvSpPr>
          <p:nvPr>
            <p:ph type="subTitle" idx="1"/>
          </p:nvPr>
        </p:nvSpPr>
        <p:spPr>
          <a:xfrm>
            <a:off x="834060" y="1303713"/>
            <a:ext cx="11501163" cy="5237067"/>
          </a:xfrm>
        </p:spPr>
        <p:txBody>
          <a:bodyPr>
            <a:normAutofit/>
          </a:bodyPr>
          <a:lstStyle/>
          <a:p>
            <a:pPr marL="171450" indent="-171450" algn="l">
              <a:buClr>
                <a:srgbClr val="7030A0"/>
              </a:buClr>
              <a:buFont typeface="Wingdings" panose="05000000000000000000" pitchFamily="2" charset="2"/>
              <a:buChar char="q"/>
            </a:pPr>
            <a:r>
              <a:rPr lang="en-US" sz="2800" dirty="0">
                <a:solidFill>
                  <a:schemeClr val="tx1"/>
                </a:solidFill>
              </a:rPr>
              <a:t> We plot a histogram to convince ourselves that LDL is a normally distributed variable.</a:t>
            </a:r>
          </a:p>
          <a:p>
            <a:pPr algn="l"/>
            <a:endParaRPr lang="en-US" sz="1000" dirty="0">
              <a:solidFill>
                <a:schemeClr val="tx1"/>
              </a:solidFill>
            </a:endParaRPr>
          </a:p>
          <a:p>
            <a:pPr algn="l"/>
            <a:r>
              <a:rPr lang="en-US" sz="2000" dirty="0">
                <a:solidFill>
                  <a:schemeClr val="tx1"/>
                </a:solidFill>
                <a:latin typeface="Courier New" panose="02070309020205020404" pitchFamily="49" charset="0"/>
                <a:cs typeface="Courier New" panose="02070309020205020404" pitchFamily="49" charset="0"/>
              </a:rPr>
              <a:t>library(</a:t>
            </a:r>
            <a:r>
              <a:rPr lang="en-US" sz="2000" dirty="0" err="1">
                <a:solidFill>
                  <a:schemeClr val="tx1"/>
                </a:solidFill>
                <a:latin typeface="Courier New" panose="02070309020205020404" pitchFamily="49" charset="0"/>
                <a:cs typeface="Courier New" panose="02070309020205020404" pitchFamily="49" charset="0"/>
              </a:rPr>
              <a:t>rcompanion</a:t>
            </a:r>
            <a:r>
              <a:rPr lang="en-US" sz="2000" dirty="0">
                <a:solidFill>
                  <a:schemeClr val="tx1"/>
                </a:solidFill>
                <a:latin typeface="Courier New" panose="02070309020205020404" pitchFamily="49" charset="0"/>
                <a:cs typeface="Courier New" panose="02070309020205020404" pitchFamily="49" charset="0"/>
              </a:rPr>
              <a:t>)</a:t>
            </a:r>
          </a:p>
          <a:p>
            <a:pPr algn="l"/>
            <a:r>
              <a:rPr lang="en-US" sz="2000" dirty="0" err="1">
                <a:solidFill>
                  <a:schemeClr val="tx1"/>
                </a:solidFill>
                <a:latin typeface="Courier New" panose="02070309020205020404" pitchFamily="49" charset="0"/>
                <a:cs typeface="Courier New" panose="02070309020205020404" pitchFamily="49" charset="0"/>
              </a:rPr>
              <a:t>plotNormalHistogram</a:t>
            </a:r>
            <a:r>
              <a:rPr lang="en-US" sz="2000" dirty="0">
                <a:solidFill>
                  <a:schemeClr val="tx1"/>
                </a:solidFill>
                <a:latin typeface="Courier New" panose="02070309020205020404" pitchFamily="49" charset="0"/>
                <a:cs typeface="Courier New" panose="02070309020205020404" pitchFamily="49" charset="0"/>
              </a:rPr>
              <a:t>(</a:t>
            </a:r>
            <a:r>
              <a:rPr lang="en-US" sz="2000" dirty="0" err="1">
                <a:solidFill>
                  <a:schemeClr val="tx1"/>
                </a:solidFill>
                <a:latin typeface="Courier New" panose="02070309020205020404" pitchFamily="49" charset="0"/>
                <a:cs typeface="Courier New" panose="02070309020205020404" pitchFamily="49" charset="0"/>
              </a:rPr>
              <a:t>longform.data$LDL</a:t>
            </a:r>
            <a:r>
              <a:rPr lang="en-US" sz="2000" dirty="0">
                <a:solidFill>
                  <a:schemeClr val="tx1"/>
                </a:solidFill>
                <a:latin typeface="Courier New" panose="02070309020205020404" pitchFamily="49" charset="0"/>
                <a:cs typeface="Courier New" panose="02070309020205020404" pitchFamily="49" charset="0"/>
              </a:rPr>
              <a:t>)</a:t>
            </a:r>
          </a:p>
          <a:p>
            <a:pPr algn="l"/>
            <a:endParaRPr lang="en-US" sz="2800" dirty="0">
              <a:solidFill>
                <a:schemeClr val="tx1"/>
              </a:solidFill>
            </a:endParaRPr>
          </a:p>
        </p:txBody>
      </p:sp>
      <p:sp>
        <p:nvSpPr>
          <p:cNvPr id="5" name="Title 1">
            <a:extLst>
              <a:ext uri="{FF2B5EF4-FFF2-40B4-BE49-F238E27FC236}">
                <a16:creationId xmlns:a16="http://schemas.microsoft.com/office/drawing/2014/main" id="{8FDE2D6A-EB0F-4F67-8847-35AECB8A3F6B}"/>
              </a:ext>
            </a:extLst>
          </p:cNvPr>
          <p:cNvSpPr txBox="1">
            <a:spLocks/>
          </p:cNvSpPr>
          <p:nvPr/>
        </p:nvSpPr>
        <p:spPr>
          <a:xfrm>
            <a:off x="834060" y="406039"/>
            <a:ext cx="10527128" cy="804481"/>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400" dirty="0"/>
              <a:t>LONGITUDINAL NORMAL REGRESSION: EXAMPLE (CONT.)</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83729" y="3453405"/>
            <a:ext cx="5096587" cy="2829320"/>
          </a:xfrm>
          <a:prstGeom prst="rect">
            <a:avLst/>
          </a:prstGeom>
        </p:spPr>
      </p:pic>
      <p:pic>
        <p:nvPicPr>
          <p:cNvPr id="7" name="Picture 6">
            <a:extLst>
              <a:ext uri="{FF2B5EF4-FFF2-40B4-BE49-F238E27FC236}">
                <a16:creationId xmlns:a16="http://schemas.microsoft.com/office/drawing/2014/main" id="{E975F6BF-FB56-405C-B19E-8530AC293F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983914" y="1123919"/>
            <a:ext cx="10349837" cy="120423"/>
          </a:xfrm>
          <a:prstGeom prst="rect">
            <a:avLst/>
          </a:prstGeom>
        </p:spPr>
      </p:pic>
      <p:pic>
        <p:nvPicPr>
          <p:cNvPr id="8" name="Picture 7">
            <a:extLst>
              <a:ext uri="{FF2B5EF4-FFF2-40B4-BE49-F238E27FC236}">
                <a16:creationId xmlns:a16="http://schemas.microsoft.com/office/drawing/2014/main" id="{258645FB-CE3B-4E56-BC09-E158DC4C68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3914" y="6287623"/>
            <a:ext cx="9363229" cy="108944"/>
          </a:xfrm>
          <a:prstGeom prst="rect">
            <a:avLst/>
          </a:prstGeom>
        </p:spPr>
      </p:pic>
      <p:pic>
        <p:nvPicPr>
          <p:cNvPr id="9" name="Picture 8">
            <a:extLst>
              <a:ext uri="{FF2B5EF4-FFF2-40B4-BE49-F238E27FC236}">
                <a16:creationId xmlns:a16="http://schemas.microsoft.com/office/drawing/2014/main" id="{7EFFA60E-445E-4777-A779-C9AFE4B925E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10154" y="6037529"/>
            <a:ext cx="700390" cy="823031"/>
          </a:xfrm>
          <a:prstGeom prst="rect">
            <a:avLst/>
          </a:prstGeom>
        </p:spPr>
      </p:pic>
      <p:sp>
        <p:nvSpPr>
          <p:cNvPr id="10" name="Slide Number Placeholder 3">
            <a:extLst>
              <a:ext uri="{FF2B5EF4-FFF2-40B4-BE49-F238E27FC236}">
                <a16:creationId xmlns:a16="http://schemas.microsoft.com/office/drawing/2014/main" id="{9B236FC3-5A79-4EC2-A7AF-DECD260F6B6E}"/>
              </a:ext>
            </a:extLst>
          </p:cNvPr>
          <p:cNvSpPr txBox="1">
            <a:spLocks/>
          </p:cNvSpPr>
          <p:nvPr/>
        </p:nvSpPr>
        <p:spPr>
          <a:xfrm>
            <a:off x="10807431" y="6081483"/>
            <a:ext cx="526320" cy="569779"/>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3A98EE3D-8CD1-4C3F-BD1C-C98C9596463C}" type="slidenum">
              <a:rPr lang="en-US" sz="2600" smtClean="0">
                <a:solidFill>
                  <a:schemeClr val="bg1"/>
                </a:solidFill>
              </a:rPr>
              <a:pPr algn="ctr"/>
              <a:t>83</a:t>
            </a:fld>
            <a:endParaRPr lang="en-US" sz="2600" dirty="0">
              <a:solidFill>
                <a:schemeClr val="bg1"/>
              </a:solidFill>
            </a:endParaRPr>
          </a:p>
        </p:txBody>
      </p:sp>
    </p:spTree>
    <p:extLst>
      <p:ext uri="{BB962C8B-B14F-4D97-AF65-F5344CB8AC3E}">
        <p14:creationId xmlns:p14="http://schemas.microsoft.com/office/powerpoint/2010/main" val="210165373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937977FE-7060-4554-8802-D380BB4E77D1}"/>
              </a:ext>
            </a:extLst>
          </p:cNvPr>
          <p:cNvSpPr>
            <a:spLocks noGrp="1"/>
          </p:cNvSpPr>
          <p:nvPr>
            <p:ph type="subTitle" idx="1"/>
          </p:nvPr>
        </p:nvSpPr>
        <p:spPr>
          <a:xfrm>
            <a:off x="894754" y="1297304"/>
            <a:ext cx="11501163" cy="5237067"/>
          </a:xfrm>
        </p:spPr>
        <p:txBody>
          <a:bodyPr>
            <a:normAutofit/>
          </a:bodyPr>
          <a:lstStyle/>
          <a:p>
            <a:pPr marL="171450" indent="-171450" algn="l">
              <a:buClr>
                <a:srgbClr val="7030A0"/>
              </a:buClr>
              <a:buFont typeface="Wingdings" panose="05000000000000000000" pitchFamily="2" charset="2"/>
              <a:buChar char="q"/>
            </a:pPr>
            <a:r>
              <a:rPr lang="en-US" sz="2800" dirty="0">
                <a:solidFill>
                  <a:schemeClr val="tx1"/>
                </a:solidFill>
              </a:rPr>
              <a:t> We fit a random slope and intercept model.</a:t>
            </a:r>
          </a:p>
          <a:p>
            <a:pPr algn="l"/>
            <a:endParaRPr lang="en-US" sz="1200" dirty="0">
              <a:solidFill>
                <a:schemeClr val="tx1"/>
              </a:solidFill>
            </a:endParaRPr>
          </a:p>
          <a:p>
            <a:pPr algn="l"/>
            <a:r>
              <a:rPr lang="en-US" sz="2000" dirty="0">
                <a:solidFill>
                  <a:schemeClr val="tx1"/>
                </a:solidFill>
                <a:latin typeface="Courier New" panose="02070309020205020404" pitchFamily="49" charset="0"/>
                <a:cs typeface="Courier New" panose="02070309020205020404" pitchFamily="49" charset="0"/>
              </a:rPr>
              <a:t>library(</a:t>
            </a:r>
            <a:r>
              <a:rPr lang="en-US" sz="2000" dirty="0" err="1">
                <a:solidFill>
                  <a:schemeClr val="tx1"/>
                </a:solidFill>
                <a:latin typeface="Courier New" panose="02070309020205020404" pitchFamily="49" charset="0"/>
                <a:cs typeface="Courier New" panose="02070309020205020404" pitchFamily="49" charset="0"/>
              </a:rPr>
              <a:t>nlme</a:t>
            </a:r>
            <a:r>
              <a:rPr lang="en-US" sz="2000" dirty="0">
                <a:solidFill>
                  <a:schemeClr val="tx1"/>
                </a:solidFill>
                <a:latin typeface="Courier New" panose="02070309020205020404" pitchFamily="49" charset="0"/>
                <a:cs typeface="Courier New" panose="02070309020205020404" pitchFamily="49" charset="0"/>
              </a:rPr>
              <a:t>)</a:t>
            </a:r>
          </a:p>
          <a:p>
            <a:pPr algn="l"/>
            <a:endParaRPr lang="en-US" sz="800" dirty="0">
              <a:solidFill>
                <a:schemeClr val="tx1"/>
              </a:solidFill>
              <a:latin typeface="Courier New" panose="02070309020205020404" pitchFamily="49" charset="0"/>
              <a:cs typeface="Courier New" panose="02070309020205020404" pitchFamily="49" charset="0"/>
            </a:endParaRPr>
          </a:p>
          <a:p>
            <a:pPr algn="l"/>
            <a:r>
              <a:rPr lang="en-US" sz="2000" dirty="0">
                <a:solidFill>
                  <a:schemeClr val="tx1"/>
                </a:solidFill>
                <a:latin typeface="Courier New" panose="02070309020205020404" pitchFamily="49" charset="0"/>
                <a:cs typeface="Courier New" panose="02070309020205020404" pitchFamily="49" charset="0"/>
              </a:rPr>
              <a:t>summary(</a:t>
            </a:r>
            <a:r>
              <a:rPr lang="en-US" sz="2000" dirty="0" err="1">
                <a:solidFill>
                  <a:schemeClr val="tx1"/>
                </a:solidFill>
                <a:latin typeface="Courier New" panose="02070309020205020404" pitchFamily="49" charset="0"/>
                <a:cs typeface="Courier New" panose="02070309020205020404" pitchFamily="49" charset="0"/>
              </a:rPr>
              <a:t>fitted.model</a:t>
            </a:r>
            <a:r>
              <a:rPr lang="en-US" sz="2000" dirty="0">
                <a:solidFill>
                  <a:schemeClr val="tx1"/>
                </a:solidFill>
                <a:latin typeface="Courier New" panose="02070309020205020404" pitchFamily="49" charset="0"/>
                <a:cs typeface="Courier New" panose="02070309020205020404" pitchFamily="49" charset="0"/>
              </a:rPr>
              <a:t>&lt;- </a:t>
            </a:r>
            <a:r>
              <a:rPr lang="en-US" sz="2000" dirty="0" err="1">
                <a:solidFill>
                  <a:schemeClr val="tx1"/>
                </a:solidFill>
                <a:latin typeface="Courier New" panose="02070309020205020404" pitchFamily="49" charset="0"/>
                <a:cs typeface="Courier New" panose="02070309020205020404" pitchFamily="49" charset="0"/>
              </a:rPr>
              <a:t>lme</a:t>
            </a:r>
            <a:r>
              <a:rPr lang="en-US" sz="2000" dirty="0">
                <a:solidFill>
                  <a:schemeClr val="tx1"/>
                </a:solidFill>
                <a:latin typeface="Courier New" panose="02070309020205020404" pitchFamily="49" charset="0"/>
                <a:cs typeface="Courier New" panose="02070309020205020404" pitchFamily="49" charset="0"/>
              </a:rPr>
              <a:t>(LDL ~ </a:t>
            </a:r>
            <a:r>
              <a:rPr lang="en-US" sz="2000" dirty="0" err="1">
                <a:solidFill>
                  <a:schemeClr val="tx1"/>
                </a:solidFill>
                <a:latin typeface="Courier New" panose="02070309020205020404" pitchFamily="49" charset="0"/>
                <a:cs typeface="Courier New" panose="02070309020205020404" pitchFamily="49" charset="0"/>
              </a:rPr>
              <a:t>gender+age+month</a:t>
            </a:r>
            <a:r>
              <a:rPr lang="en-US" sz="2000" dirty="0">
                <a:solidFill>
                  <a:schemeClr val="tx1"/>
                </a:solidFill>
                <a:latin typeface="Courier New" panose="02070309020205020404" pitchFamily="49" charset="0"/>
                <a:cs typeface="Courier New" panose="02070309020205020404" pitchFamily="49" charset="0"/>
              </a:rPr>
              <a:t>, </a:t>
            </a:r>
          </a:p>
          <a:p>
            <a:pPr algn="l"/>
            <a:r>
              <a:rPr lang="en-US" sz="2000" dirty="0">
                <a:solidFill>
                  <a:schemeClr val="tx1"/>
                </a:solidFill>
                <a:latin typeface="Courier New" panose="02070309020205020404" pitchFamily="49" charset="0"/>
                <a:cs typeface="Courier New" panose="02070309020205020404" pitchFamily="49" charset="0"/>
              </a:rPr>
              <a:t>random =~ 1+month|id, data=</a:t>
            </a:r>
            <a:r>
              <a:rPr lang="en-US" sz="2000" dirty="0" err="1">
                <a:solidFill>
                  <a:schemeClr val="tx1"/>
                </a:solidFill>
                <a:latin typeface="Courier New" panose="02070309020205020404" pitchFamily="49" charset="0"/>
                <a:cs typeface="Courier New" panose="02070309020205020404" pitchFamily="49" charset="0"/>
              </a:rPr>
              <a:t>longform.data</a:t>
            </a:r>
            <a:r>
              <a:rPr lang="en-US" sz="2000" dirty="0">
                <a:solidFill>
                  <a:schemeClr val="tx1"/>
                </a:solidFill>
                <a:latin typeface="Courier New" panose="02070309020205020404" pitchFamily="49" charset="0"/>
                <a:cs typeface="Courier New" panose="02070309020205020404" pitchFamily="49" charset="0"/>
              </a:rPr>
              <a:t>))</a:t>
            </a:r>
          </a:p>
          <a:p>
            <a:pPr algn="l"/>
            <a:r>
              <a:rPr lang="en-US" sz="2400" dirty="0">
                <a:solidFill>
                  <a:schemeClr val="tx1"/>
                </a:solidFill>
              </a:rPr>
              <a:t>       </a:t>
            </a:r>
            <a:endParaRPr lang="en-US" sz="2800" dirty="0">
              <a:solidFill>
                <a:schemeClr val="tx1"/>
              </a:solidFill>
            </a:endParaRPr>
          </a:p>
        </p:txBody>
      </p:sp>
      <p:sp>
        <p:nvSpPr>
          <p:cNvPr id="5" name="Title 1">
            <a:extLst>
              <a:ext uri="{FF2B5EF4-FFF2-40B4-BE49-F238E27FC236}">
                <a16:creationId xmlns:a16="http://schemas.microsoft.com/office/drawing/2014/main" id="{8FDE2D6A-EB0F-4F67-8847-35AECB8A3F6B}"/>
              </a:ext>
            </a:extLst>
          </p:cNvPr>
          <p:cNvSpPr txBox="1">
            <a:spLocks/>
          </p:cNvSpPr>
          <p:nvPr/>
        </p:nvSpPr>
        <p:spPr>
          <a:xfrm>
            <a:off x="834060" y="406039"/>
            <a:ext cx="10527128" cy="804481"/>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400" dirty="0"/>
              <a:t>LONGITUDINAL NORMAL REGRESSION: EXAMPLE (CONT.)</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88955" y="3428498"/>
            <a:ext cx="6115904" cy="2581635"/>
          </a:xfrm>
          <a:prstGeom prst="rect">
            <a:avLst/>
          </a:prstGeom>
        </p:spPr>
      </p:pic>
      <p:sp>
        <p:nvSpPr>
          <p:cNvPr id="7" name="Oval 6"/>
          <p:cNvSpPr/>
          <p:nvPr/>
        </p:nvSpPr>
        <p:spPr>
          <a:xfrm>
            <a:off x="4726896" y="4679304"/>
            <a:ext cx="1243597" cy="150311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rot="5400000">
            <a:off x="5029530" y="2674609"/>
            <a:ext cx="1250806" cy="241401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C6F2E568-F0A7-46B1-9257-C3777E2604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983914" y="1123919"/>
            <a:ext cx="10349837" cy="120423"/>
          </a:xfrm>
          <a:prstGeom prst="rect">
            <a:avLst/>
          </a:prstGeom>
        </p:spPr>
      </p:pic>
      <p:pic>
        <p:nvPicPr>
          <p:cNvPr id="10" name="Picture 9">
            <a:extLst>
              <a:ext uri="{FF2B5EF4-FFF2-40B4-BE49-F238E27FC236}">
                <a16:creationId xmlns:a16="http://schemas.microsoft.com/office/drawing/2014/main" id="{6BCC01F9-ACA6-49D4-A3F0-6687B032F9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3915" y="6358151"/>
            <a:ext cx="9257366" cy="107712"/>
          </a:xfrm>
          <a:prstGeom prst="rect">
            <a:avLst/>
          </a:prstGeom>
        </p:spPr>
      </p:pic>
      <p:pic>
        <p:nvPicPr>
          <p:cNvPr id="11" name="Picture 10">
            <a:extLst>
              <a:ext uri="{FF2B5EF4-FFF2-40B4-BE49-F238E27FC236}">
                <a16:creationId xmlns:a16="http://schemas.microsoft.com/office/drawing/2014/main" id="{243D7977-67B2-46E0-9420-5D71601210A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10154" y="6037529"/>
            <a:ext cx="700390" cy="823031"/>
          </a:xfrm>
          <a:prstGeom prst="rect">
            <a:avLst/>
          </a:prstGeom>
        </p:spPr>
      </p:pic>
      <p:sp>
        <p:nvSpPr>
          <p:cNvPr id="12" name="Slide Number Placeholder 3">
            <a:extLst>
              <a:ext uri="{FF2B5EF4-FFF2-40B4-BE49-F238E27FC236}">
                <a16:creationId xmlns:a16="http://schemas.microsoft.com/office/drawing/2014/main" id="{05ECB5D5-8EF7-4CF9-83F5-2FFDFB4109F7}"/>
              </a:ext>
            </a:extLst>
          </p:cNvPr>
          <p:cNvSpPr txBox="1">
            <a:spLocks/>
          </p:cNvSpPr>
          <p:nvPr/>
        </p:nvSpPr>
        <p:spPr>
          <a:xfrm>
            <a:off x="10807431" y="6081483"/>
            <a:ext cx="526320" cy="569779"/>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3A98EE3D-8CD1-4C3F-BD1C-C98C9596463C}" type="slidenum">
              <a:rPr lang="en-US" sz="2600" smtClean="0">
                <a:solidFill>
                  <a:schemeClr val="bg1"/>
                </a:solidFill>
              </a:rPr>
              <a:pPr algn="ctr"/>
              <a:t>84</a:t>
            </a:fld>
            <a:endParaRPr lang="en-US" sz="2600" dirty="0">
              <a:solidFill>
                <a:schemeClr val="bg1"/>
              </a:solidFill>
            </a:endParaRPr>
          </a:p>
        </p:txBody>
      </p:sp>
    </p:spTree>
    <p:extLst>
      <p:ext uri="{BB962C8B-B14F-4D97-AF65-F5344CB8AC3E}">
        <p14:creationId xmlns:p14="http://schemas.microsoft.com/office/powerpoint/2010/main" val="340733757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Subtitle 2">
                <a:extLst>
                  <a:ext uri="{FF2B5EF4-FFF2-40B4-BE49-F238E27FC236}">
                    <a16:creationId xmlns:a16="http://schemas.microsoft.com/office/drawing/2014/main" id="{937977FE-7060-4554-8802-D380BB4E77D1}"/>
                  </a:ext>
                </a:extLst>
              </p:cNvPr>
              <p:cNvSpPr>
                <a:spLocks noGrp="1"/>
              </p:cNvSpPr>
              <p:nvPr>
                <p:ph type="subTitle" idx="1"/>
              </p:nvPr>
            </p:nvSpPr>
            <p:spPr>
              <a:xfrm>
                <a:off x="858249" y="1288703"/>
                <a:ext cx="11501163" cy="5237067"/>
              </a:xfrm>
            </p:spPr>
            <p:txBody>
              <a:bodyPr>
                <a:normAutofit/>
              </a:bodyPr>
              <a:lstStyle/>
              <a:p>
                <a:pPr marL="171450" indent="-171450" algn="l">
                  <a:buClr>
                    <a:srgbClr val="7030A0"/>
                  </a:buClr>
                  <a:buFont typeface="Wingdings" panose="05000000000000000000" pitchFamily="2" charset="2"/>
                  <a:buChar char="q"/>
                </a:pPr>
                <a:r>
                  <a:rPr lang="en-US" sz="2800" dirty="0">
                    <a:solidFill>
                      <a:schemeClr val="tx1"/>
                    </a:solidFill>
                  </a:rPr>
                  <a:t> The fitted model is</a:t>
                </a:r>
              </a:p>
              <a:p>
                <a:pPr algn="l"/>
                <a:endParaRPr lang="en-US" sz="1200" dirty="0">
                  <a:solidFill>
                    <a:schemeClr val="tx1"/>
                  </a:solidFill>
                </a:endParaRPr>
              </a:p>
              <a:p>
                <a:pPr algn="l"/>
                <a14:m>
                  <m:oMathPara xmlns:m="http://schemas.openxmlformats.org/officeDocument/2006/math">
                    <m:oMathParaPr>
                      <m:jc m:val="centerGroup"/>
                    </m:oMathParaPr>
                    <m:oMath xmlns:m="http://schemas.openxmlformats.org/officeDocument/2006/math">
                      <m:acc>
                        <m:accPr>
                          <m:chr m:val="̂"/>
                          <m:ctrlPr>
                            <a:rPr lang="en-US" sz="2400" b="0" i="1" dirty="0" smtClean="0">
                              <a:solidFill>
                                <a:schemeClr val="tx1"/>
                              </a:solidFill>
                              <a:latin typeface="Cambria Math" panose="02040503050406030204" pitchFamily="18" charset="0"/>
                            </a:rPr>
                          </m:ctrlPr>
                        </m:accPr>
                        <m:e>
                          <m:r>
                            <a:rPr lang="en-US" sz="2400" b="0" i="1" dirty="0" smtClean="0">
                              <a:solidFill>
                                <a:schemeClr val="tx1"/>
                              </a:solidFill>
                              <a:latin typeface="Cambria Math" panose="02040503050406030204" pitchFamily="18" charset="0"/>
                            </a:rPr>
                            <m:t>𝐸</m:t>
                          </m:r>
                        </m:e>
                      </m:acc>
                      <m:r>
                        <a:rPr lang="en-US" sz="2400" b="0" i="1" dirty="0" smtClean="0">
                          <a:solidFill>
                            <a:schemeClr val="tx1"/>
                          </a:solidFill>
                          <a:latin typeface="Cambria Math" panose="02040503050406030204" pitchFamily="18" charset="0"/>
                        </a:rPr>
                        <m:t>(</m:t>
                      </m:r>
                      <m:r>
                        <a:rPr lang="en-US" sz="2400" b="0" i="1" dirty="0" smtClean="0">
                          <a:solidFill>
                            <a:schemeClr val="tx1"/>
                          </a:solidFill>
                          <a:latin typeface="Cambria Math" panose="02040503050406030204" pitchFamily="18" charset="0"/>
                        </a:rPr>
                        <m:t>𝐿𝐷𝐿</m:t>
                      </m:r>
                      <m:r>
                        <a:rPr lang="en-US" sz="2400" b="0" i="1" dirty="0" smtClean="0">
                          <a:solidFill>
                            <a:schemeClr val="tx1"/>
                          </a:solidFill>
                          <a:latin typeface="Cambria Math" panose="02040503050406030204" pitchFamily="18" charset="0"/>
                        </a:rPr>
                        <m:t>)=94.8267−29.8106∙</m:t>
                      </m:r>
                      <m:r>
                        <a:rPr lang="en-US" sz="2400" b="0" i="1" dirty="0" smtClean="0">
                          <a:solidFill>
                            <a:schemeClr val="tx1"/>
                          </a:solidFill>
                          <a:latin typeface="Cambria Math" panose="02040503050406030204" pitchFamily="18" charset="0"/>
                        </a:rPr>
                        <m:t>𝑚𝑎𝑙𝑒</m:t>
                      </m:r>
                      <m:r>
                        <a:rPr lang="en-US" sz="2400" b="0" i="1" dirty="0" smtClean="0">
                          <a:solidFill>
                            <a:schemeClr val="tx1"/>
                          </a:solidFill>
                          <a:latin typeface="Cambria Math" panose="02040503050406030204" pitchFamily="18" charset="0"/>
                        </a:rPr>
                        <m:t>+0.9203∙</m:t>
                      </m:r>
                      <m:r>
                        <a:rPr lang="en-US" sz="2400" b="0" i="1" dirty="0" smtClean="0">
                          <a:solidFill>
                            <a:schemeClr val="tx1"/>
                          </a:solidFill>
                          <a:latin typeface="Cambria Math" panose="02040503050406030204" pitchFamily="18" charset="0"/>
                        </a:rPr>
                        <m:t>𝑎𝑔𝑒</m:t>
                      </m:r>
                      <m:r>
                        <a:rPr lang="en-US" sz="2400" b="0" i="1" dirty="0" smtClean="0">
                          <a:solidFill>
                            <a:schemeClr val="tx1"/>
                          </a:solidFill>
                          <a:latin typeface="Cambria Math" panose="02040503050406030204" pitchFamily="18" charset="0"/>
                        </a:rPr>
                        <m:t>−1.0957∙</m:t>
                      </m:r>
                      <m:r>
                        <a:rPr lang="en-US" sz="2400" b="0" i="1" dirty="0" smtClean="0">
                          <a:solidFill>
                            <a:schemeClr val="tx1"/>
                          </a:solidFill>
                          <a:latin typeface="Cambria Math" panose="02040503050406030204" pitchFamily="18" charset="0"/>
                        </a:rPr>
                        <m:t>𝑚𝑜𝑛𝑡h</m:t>
                      </m:r>
                      <m:r>
                        <a:rPr lang="en-US" sz="2400" b="0" i="1" dirty="0" smtClean="0">
                          <a:solidFill>
                            <a:schemeClr val="tx1"/>
                          </a:solidFill>
                          <a:latin typeface="Cambria Math" panose="02040503050406030204" pitchFamily="18" charset="0"/>
                        </a:rPr>
                        <m:t>.</m:t>
                      </m:r>
                      <m:r>
                        <a:rPr lang="en-US" sz="2800" i="1" dirty="0">
                          <a:solidFill>
                            <a:schemeClr val="tx1"/>
                          </a:solidFill>
                          <a:latin typeface="Cambria Math" panose="02040503050406030204" pitchFamily="18" charset="0"/>
                        </a:rPr>
                        <m:t>    </m:t>
                      </m:r>
                    </m:oMath>
                  </m:oMathPara>
                </a14:m>
                <a:endParaRPr lang="en-US" sz="2800" dirty="0">
                  <a:solidFill>
                    <a:schemeClr val="tx1"/>
                  </a:solidFill>
                </a:endParaRPr>
              </a:p>
              <a:p>
                <a:pPr algn="l"/>
                <a:endParaRPr lang="en-US" sz="2800" dirty="0">
                  <a:solidFill>
                    <a:schemeClr val="tx1"/>
                  </a:solidFill>
                </a:endParaRPr>
              </a:p>
              <a:p>
                <a:pPr marL="514350" indent="-514350" algn="l">
                  <a:buClr>
                    <a:srgbClr val="7030A0"/>
                  </a:buClr>
                  <a:buFont typeface="Wingdings" panose="05000000000000000000" pitchFamily="2" charset="2"/>
                  <a:buChar char="q"/>
                </a:pPr>
                <a:r>
                  <a:rPr lang="en-US" sz="2800" dirty="0">
                    <a:solidFill>
                      <a:schemeClr val="tx1"/>
                    </a:solidFill>
                  </a:rPr>
                  <a:t>Interpretation of the estimated regression coefficients. For example,</a:t>
                </a:r>
              </a:p>
              <a:p>
                <a:pPr algn="l"/>
                <a:endParaRPr lang="en-US" sz="1200" dirty="0">
                  <a:solidFill>
                    <a:schemeClr val="tx1"/>
                  </a:solidFill>
                </a:endParaRPr>
              </a:p>
              <a:p>
                <a:pPr algn="l"/>
                <a:r>
                  <a:rPr lang="en-US" sz="2800" dirty="0">
                    <a:solidFill>
                      <a:schemeClr val="tx1"/>
                    </a:solidFill>
                    <a:latin typeface="Segoe UI"/>
                    <a:ea typeface="Segoe UI"/>
                    <a:cs typeface="Segoe UI"/>
                  </a:rPr>
                  <a:t>      ● </a:t>
                </a:r>
                <a:r>
                  <a:rPr lang="en-US" sz="2600" dirty="0">
                    <a:solidFill>
                      <a:schemeClr val="tx1"/>
                    </a:solidFill>
                    <a:latin typeface="Segoe UI"/>
                    <a:ea typeface="Segoe UI"/>
                    <a:cs typeface="Segoe UI"/>
                  </a:rPr>
                  <a:t>As age increases by one year, the estimated mean LDL increases by </a:t>
                </a:r>
              </a:p>
              <a:p>
                <a:pPr algn="l"/>
                <a:r>
                  <a:rPr lang="en-US" sz="2600" dirty="0">
                    <a:solidFill>
                      <a:schemeClr val="tx1"/>
                    </a:solidFill>
                    <a:latin typeface="Segoe UI"/>
                    <a:ea typeface="Segoe UI"/>
                    <a:cs typeface="Segoe UI"/>
                  </a:rPr>
                  <a:t>          0.9203 points</a:t>
                </a:r>
                <a:r>
                  <a:rPr lang="en-US" sz="2800" dirty="0">
                    <a:solidFill>
                      <a:schemeClr val="tx1"/>
                    </a:solidFill>
                    <a:latin typeface="Segoe UI"/>
                    <a:ea typeface="Segoe UI"/>
                    <a:cs typeface="Segoe UI"/>
                  </a:rPr>
                  <a:t>.</a:t>
                </a:r>
              </a:p>
              <a:p>
                <a:pPr algn="l"/>
                <a:r>
                  <a:rPr lang="en-US" sz="2800" dirty="0">
                    <a:solidFill>
                      <a:schemeClr val="tx1"/>
                    </a:solidFill>
                    <a:latin typeface="Segoe UI"/>
                    <a:ea typeface="Segoe UI"/>
                    <a:cs typeface="Segoe UI"/>
                  </a:rPr>
                  <a:t>      ● </a:t>
                </a:r>
                <a:r>
                  <a:rPr lang="en-US" sz="2600" dirty="0">
                    <a:solidFill>
                      <a:schemeClr val="tx1"/>
                    </a:solidFill>
                    <a:latin typeface="Segoe UI"/>
                    <a:ea typeface="Segoe UI"/>
                    <a:cs typeface="Segoe UI"/>
                  </a:rPr>
                  <a:t>The estimated average LDL for males is 29.8106 points lower than </a:t>
                </a:r>
              </a:p>
              <a:p>
                <a:pPr algn="l"/>
                <a:r>
                  <a:rPr lang="en-US" sz="2600" dirty="0">
                    <a:solidFill>
                      <a:schemeClr val="tx1"/>
                    </a:solidFill>
                    <a:latin typeface="Segoe UI"/>
                    <a:ea typeface="Segoe UI"/>
                    <a:cs typeface="Segoe UI"/>
                  </a:rPr>
                  <a:t>          that for females.</a:t>
                </a:r>
              </a:p>
              <a:p>
                <a:pPr marL="514350" indent="-514350" algn="l">
                  <a:buFont typeface="Wingdings" panose="05000000000000000000" pitchFamily="2" charset="2"/>
                  <a:buChar char="q"/>
                </a:pPr>
                <a:endParaRPr lang="en-US" sz="2800" dirty="0"/>
              </a:p>
            </p:txBody>
          </p:sp>
        </mc:Choice>
        <mc:Fallback xmlns="">
          <p:sp>
            <p:nvSpPr>
              <p:cNvPr id="3" name="Subtitle 2">
                <a:extLst>
                  <a:ext uri="{FF2B5EF4-FFF2-40B4-BE49-F238E27FC236}">
                    <a16:creationId xmlns:a16="http://schemas.microsoft.com/office/drawing/2014/main" id="{937977FE-7060-4554-8802-D380BB4E77D1}"/>
                  </a:ext>
                </a:extLst>
              </p:cNvPr>
              <p:cNvSpPr>
                <a:spLocks noGrp="1" noRot="1" noChangeAspect="1" noMove="1" noResize="1" noEditPoints="1" noAdjustHandles="1" noChangeArrowheads="1" noChangeShapeType="1" noTextEdit="1"/>
              </p:cNvSpPr>
              <p:nvPr>
                <p:ph type="subTitle" idx="1"/>
              </p:nvPr>
            </p:nvSpPr>
            <p:spPr>
              <a:xfrm>
                <a:off x="858249" y="1288703"/>
                <a:ext cx="11501163" cy="5237067"/>
              </a:xfrm>
              <a:blipFill>
                <a:blip r:embed="rId2"/>
                <a:stretch>
                  <a:fillRect l="-954" t="-1047"/>
                </a:stretch>
              </a:blipFill>
            </p:spPr>
            <p:txBody>
              <a:bodyPr/>
              <a:lstStyle/>
              <a:p>
                <a:r>
                  <a:rPr lang="en-US">
                    <a:noFill/>
                  </a:rPr>
                  <a:t> </a:t>
                </a:r>
              </a:p>
            </p:txBody>
          </p:sp>
        </mc:Fallback>
      </mc:AlternateContent>
      <p:sp>
        <p:nvSpPr>
          <p:cNvPr id="5" name="Title 1">
            <a:extLst>
              <a:ext uri="{FF2B5EF4-FFF2-40B4-BE49-F238E27FC236}">
                <a16:creationId xmlns:a16="http://schemas.microsoft.com/office/drawing/2014/main" id="{8FDE2D6A-EB0F-4F67-8847-35AECB8A3F6B}"/>
              </a:ext>
            </a:extLst>
          </p:cNvPr>
          <p:cNvSpPr txBox="1">
            <a:spLocks/>
          </p:cNvSpPr>
          <p:nvPr/>
        </p:nvSpPr>
        <p:spPr>
          <a:xfrm>
            <a:off x="834060" y="406039"/>
            <a:ext cx="10527128" cy="804481"/>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400" dirty="0"/>
              <a:t>LONGITUDINAL NORMAL REGRESSION: EXAMPLE (CONT.)</a:t>
            </a:r>
          </a:p>
        </p:txBody>
      </p:sp>
      <p:pic>
        <p:nvPicPr>
          <p:cNvPr id="6" name="Picture 5">
            <a:extLst>
              <a:ext uri="{FF2B5EF4-FFF2-40B4-BE49-F238E27FC236}">
                <a16:creationId xmlns:a16="http://schemas.microsoft.com/office/drawing/2014/main" id="{E8DFD9E1-6880-4930-A6A5-144ED3F666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983914" y="1123919"/>
            <a:ext cx="10349837" cy="120423"/>
          </a:xfrm>
          <a:prstGeom prst="rect">
            <a:avLst/>
          </a:prstGeom>
        </p:spPr>
      </p:pic>
      <p:pic>
        <p:nvPicPr>
          <p:cNvPr id="7" name="Picture 6">
            <a:extLst>
              <a:ext uri="{FF2B5EF4-FFF2-40B4-BE49-F238E27FC236}">
                <a16:creationId xmlns:a16="http://schemas.microsoft.com/office/drawing/2014/main" id="{969D2334-618B-4005-95A9-67A9F143FE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3913" y="5972269"/>
            <a:ext cx="9386459" cy="109214"/>
          </a:xfrm>
          <a:prstGeom prst="rect">
            <a:avLst/>
          </a:prstGeom>
        </p:spPr>
      </p:pic>
      <p:pic>
        <p:nvPicPr>
          <p:cNvPr id="8" name="Picture 7">
            <a:extLst>
              <a:ext uri="{FF2B5EF4-FFF2-40B4-BE49-F238E27FC236}">
                <a16:creationId xmlns:a16="http://schemas.microsoft.com/office/drawing/2014/main" id="{D9D02E00-40BB-457F-A17E-B32FDA8DC94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10154" y="6037529"/>
            <a:ext cx="700390" cy="823031"/>
          </a:xfrm>
          <a:prstGeom prst="rect">
            <a:avLst/>
          </a:prstGeom>
        </p:spPr>
      </p:pic>
      <p:sp>
        <p:nvSpPr>
          <p:cNvPr id="9" name="Slide Number Placeholder 3">
            <a:extLst>
              <a:ext uri="{FF2B5EF4-FFF2-40B4-BE49-F238E27FC236}">
                <a16:creationId xmlns:a16="http://schemas.microsoft.com/office/drawing/2014/main" id="{FAA57E64-B229-472E-B3B7-A384C48100C6}"/>
              </a:ext>
            </a:extLst>
          </p:cNvPr>
          <p:cNvSpPr txBox="1">
            <a:spLocks/>
          </p:cNvSpPr>
          <p:nvPr/>
        </p:nvSpPr>
        <p:spPr>
          <a:xfrm>
            <a:off x="10807431" y="6081483"/>
            <a:ext cx="526320" cy="569779"/>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3A98EE3D-8CD1-4C3F-BD1C-C98C9596463C}" type="slidenum">
              <a:rPr lang="en-US" sz="2600" smtClean="0">
                <a:solidFill>
                  <a:schemeClr val="bg1"/>
                </a:solidFill>
              </a:rPr>
              <a:pPr algn="ctr"/>
              <a:t>85</a:t>
            </a:fld>
            <a:endParaRPr lang="en-US" sz="2600" dirty="0">
              <a:solidFill>
                <a:schemeClr val="bg1"/>
              </a:solidFill>
            </a:endParaRPr>
          </a:p>
        </p:txBody>
      </p:sp>
    </p:spTree>
    <p:extLst>
      <p:ext uri="{BB962C8B-B14F-4D97-AF65-F5344CB8AC3E}">
        <p14:creationId xmlns:p14="http://schemas.microsoft.com/office/powerpoint/2010/main" val="283573064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Subtitle 2">
                <a:extLst>
                  <a:ext uri="{FF2B5EF4-FFF2-40B4-BE49-F238E27FC236}">
                    <a16:creationId xmlns:a16="http://schemas.microsoft.com/office/drawing/2014/main" id="{937977FE-7060-4554-8802-D380BB4E77D1}"/>
                  </a:ext>
                </a:extLst>
              </p:cNvPr>
              <p:cNvSpPr>
                <a:spLocks noGrp="1"/>
              </p:cNvSpPr>
              <p:nvPr>
                <p:ph type="subTitle" idx="1"/>
              </p:nvPr>
            </p:nvSpPr>
            <p:spPr>
              <a:xfrm>
                <a:off x="630705" y="1414195"/>
                <a:ext cx="11501163" cy="5237067"/>
              </a:xfrm>
            </p:spPr>
            <p:txBody>
              <a:bodyPr>
                <a:normAutofit/>
              </a:bodyPr>
              <a:lstStyle/>
              <a:p>
                <a:pPr marL="457200" indent="-457200" algn="l">
                  <a:buClr>
                    <a:srgbClr val="7030A0"/>
                  </a:buClr>
                  <a:buFont typeface="Wingdings" panose="05000000000000000000" pitchFamily="2" charset="2"/>
                  <a:buChar char="q"/>
                </a:pPr>
                <a:r>
                  <a:rPr lang="en-US" sz="2800" dirty="0">
                    <a:solidFill>
                      <a:schemeClr val="tx1"/>
                    </a:solidFill>
                  </a:rPr>
                  <a:t>To predict the LDL level at 3 months for a 48-year-old female patient, we compute </a:t>
                </a:r>
                <a14:m>
                  <m:oMath xmlns:m="http://schemas.openxmlformats.org/officeDocument/2006/math">
                    <m:sSup>
                      <m:sSupPr>
                        <m:ctrlPr>
                          <a:rPr lang="en-US" sz="2800" i="1" smtClean="0">
                            <a:solidFill>
                              <a:schemeClr val="tx1"/>
                            </a:solidFill>
                            <a:latin typeface="Cambria Math" panose="02040503050406030204" pitchFamily="18" charset="0"/>
                          </a:rPr>
                        </m:ctrlPr>
                      </m:sSupPr>
                      <m:e>
                        <m:r>
                          <a:rPr lang="en-US" sz="2800" b="0" i="1" smtClean="0">
                            <a:solidFill>
                              <a:schemeClr val="tx1"/>
                            </a:solidFill>
                            <a:latin typeface="Cambria Math"/>
                          </a:rPr>
                          <m:t>𝐿𝐷𝐿</m:t>
                        </m:r>
                      </m:e>
                      <m:sup>
                        <m:r>
                          <a:rPr lang="en-US" sz="2800" b="0" i="1" smtClean="0">
                            <a:solidFill>
                              <a:schemeClr val="tx1"/>
                            </a:solidFill>
                            <a:latin typeface="Cambria Math"/>
                          </a:rPr>
                          <m:t>0</m:t>
                        </m:r>
                      </m:sup>
                    </m:sSup>
                    <m:r>
                      <a:rPr lang="en-US" sz="2800" i="1">
                        <a:solidFill>
                          <a:schemeClr val="tx1"/>
                        </a:solidFill>
                        <a:latin typeface="Cambria Math" panose="02040503050406030204" pitchFamily="18" charset="0"/>
                      </a:rPr>
                      <m:t>=</m:t>
                    </m:r>
                    <m:r>
                      <a:rPr lang="en-US" sz="2800" i="1">
                        <a:solidFill>
                          <a:schemeClr val="tx1"/>
                        </a:solidFill>
                        <a:latin typeface="Cambria Math"/>
                      </a:rPr>
                      <m:t>94.8267+0.9203</m:t>
                    </m:r>
                    <m:r>
                      <a:rPr lang="en-US" sz="2800" i="1" smtClean="0">
                        <a:solidFill>
                          <a:schemeClr val="tx1"/>
                        </a:solidFill>
                        <a:latin typeface="Cambria Math" panose="02040503050406030204" pitchFamily="18" charset="0"/>
                        <a:ea typeface="Cambria Math" panose="02040503050406030204" pitchFamily="18" charset="0"/>
                      </a:rPr>
                      <m:t>∙</m:t>
                    </m:r>
                    <m:r>
                      <a:rPr lang="en-US" sz="2800" b="0" i="1" smtClean="0">
                        <a:solidFill>
                          <a:schemeClr val="tx1"/>
                        </a:solidFill>
                        <a:latin typeface="Cambria Math"/>
                      </a:rPr>
                      <m:t>48</m:t>
                    </m:r>
                    <m:r>
                      <a:rPr lang="en-US" sz="2800" i="1">
                        <a:solidFill>
                          <a:schemeClr val="tx1"/>
                        </a:solidFill>
                        <a:latin typeface="Cambria Math"/>
                      </a:rPr>
                      <m:t>−1.0957</m:t>
                    </m:r>
                    <m:r>
                      <a:rPr lang="en-US" sz="2800" i="1" smtClean="0">
                        <a:solidFill>
                          <a:schemeClr val="tx1"/>
                        </a:solidFill>
                        <a:latin typeface="Cambria Math" panose="02040503050406030204" pitchFamily="18" charset="0"/>
                        <a:ea typeface="Cambria Math" panose="02040503050406030204" pitchFamily="18" charset="0"/>
                      </a:rPr>
                      <m:t>∙</m:t>
                    </m:r>
                    <m:r>
                      <a:rPr lang="en-US" sz="2800" b="0" i="1" smtClean="0">
                        <a:solidFill>
                          <a:schemeClr val="tx1"/>
                        </a:solidFill>
                        <a:latin typeface="Cambria Math"/>
                      </a:rPr>
                      <m:t>3=135.7141</m:t>
                    </m:r>
                    <m:r>
                      <a:rPr lang="en-US" sz="2800" i="1">
                        <a:solidFill>
                          <a:schemeClr val="tx1"/>
                        </a:solidFill>
                        <a:latin typeface="Cambria Math"/>
                      </a:rPr>
                      <m:t>.</m:t>
                    </m:r>
                  </m:oMath>
                </a14:m>
                <a:r>
                  <a:rPr lang="en-US" sz="2800" dirty="0">
                    <a:solidFill>
                      <a:schemeClr val="tx1"/>
                    </a:solidFill>
                  </a:rPr>
                  <a:t> </a:t>
                </a:r>
              </a:p>
              <a:p>
                <a:pPr algn="l"/>
                <a:endParaRPr lang="en-US" sz="2800" dirty="0"/>
              </a:p>
              <a:p>
                <a:pPr algn="l"/>
                <a:r>
                  <a:rPr lang="en-US" sz="2000" dirty="0">
                    <a:solidFill>
                      <a:schemeClr val="tx1"/>
                    </a:solidFill>
                    <a:latin typeface="Courier New" panose="02070309020205020404" pitchFamily="49" charset="0"/>
                    <a:cs typeface="Courier New" panose="02070309020205020404" pitchFamily="49" charset="0"/>
                  </a:rPr>
                  <a:t>print(predict(</a:t>
                </a:r>
                <a:r>
                  <a:rPr lang="en-US" sz="2000" dirty="0" err="1">
                    <a:solidFill>
                      <a:schemeClr val="tx1"/>
                    </a:solidFill>
                    <a:latin typeface="Courier New" panose="02070309020205020404" pitchFamily="49" charset="0"/>
                    <a:cs typeface="Courier New" panose="02070309020205020404" pitchFamily="49" charset="0"/>
                  </a:rPr>
                  <a:t>fitted.model</a:t>
                </a:r>
                <a:r>
                  <a:rPr lang="en-US" sz="2000" dirty="0">
                    <a:solidFill>
                      <a:schemeClr val="tx1"/>
                    </a:solidFill>
                    <a:latin typeface="Courier New" panose="02070309020205020404" pitchFamily="49" charset="0"/>
                    <a:cs typeface="Courier New" panose="02070309020205020404" pitchFamily="49" charset="0"/>
                  </a:rPr>
                  <a:t>, </a:t>
                </a:r>
                <a:r>
                  <a:rPr lang="en-US" sz="2000" dirty="0" err="1">
                    <a:solidFill>
                      <a:schemeClr val="tx1"/>
                    </a:solidFill>
                    <a:latin typeface="Courier New" panose="02070309020205020404" pitchFamily="49" charset="0"/>
                    <a:cs typeface="Courier New" panose="02070309020205020404" pitchFamily="49" charset="0"/>
                  </a:rPr>
                  <a:t>data.frame</a:t>
                </a:r>
                <a:r>
                  <a:rPr lang="en-US" sz="2000" dirty="0">
                    <a:solidFill>
                      <a:schemeClr val="tx1"/>
                    </a:solidFill>
                    <a:latin typeface="Courier New" panose="02070309020205020404" pitchFamily="49" charset="0"/>
                    <a:cs typeface="Courier New" panose="02070309020205020404" pitchFamily="49" charset="0"/>
                  </a:rPr>
                  <a:t>(gender=0, age=48, month=3), level=0))</a:t>
                </a:r>
              </a:p>
              <a:p>
                <a:pPr algn="l"/>
                <a:endParaRPr lang="en-US" sz="1200" dirty="0">
                  <a:solidFill>
                    <a:schemeClr val="tx1"/>
                  </a:solidFill>
                </a:endParaRPr>
              </a:p>
              <a:p>
                <a:pPr algn="l"/>
                <a:r>
                  <a:rPr lang="en-US" sz="2800" dirty="0">
                    <a:solidFill>
                      <a:schemeClr val="tx1"/>
                    </a:solidFill>
                  </a:rPr>
                  <a:t>135.7156</a:t>
                </a:r>
                <a:endParaRPr lang="en-US" sz="2600" dirty="0">
                  <a:solidFill>
                    <a:schemeClr val="tx1"/>
                  </a:solidFill>
                </a:endParaRPr>
              </a:p>
            </p:txBody>
          </p:sp>
        </mc:Choice>
        <mc:Fallback xmlns="">
          <p:sp>
            <p:nvSpPr>
              <p:cNvPr id="3" name="Subtitle 2">
                <a:extLst>
                  <a:ext uri="{FF2B5EF4-FFF2-40B4-BE49-F238E27FC236}">
                    <a16:creationId xmlns:a16="http://schemas.microsoft.com/office/drawing/2014/main" id="{937977FE-7060-4554-8802-D380BB4E77D1}"/>
                  </a:ext>
                </a:extLst>
              </p:cNvPr>
              <p:cNvSpPr>
                <a:spLocks noGrp="1" noRot="1" noChangeAspect="1" noMove="1" noResize="1" noEditPoints="1" noAdjustHandles="1" noChangeArrowheads="1" noChangeShapeType="1" noTextEdit="1"/>
              </p:cNvSpPr>
              <p:nvPr>
                <p:ph type="subTitle" idx="1"/>
              </p:nvPr>
            </p:nvSpPr>
            <p:spPr>
              <a:xfrm>
                <a:off x="630705" y="1414195"/>
                <a:ext cx="11501163" cy="5237067"/>
              </a:xfrm>
              <a:blipFill>
                <a:blip r:embed="rId2"/>
                <a:stretch>
                  <a:fillRect l="-1060" t="-1164"/>
                </a:stretch>
              </a:blipFill>
            </p:spPr>
            <p:txBody>
              <a:bodyPr/>
              <a:lstStyle/>
              <a:p>
                <a:r>
                  <a:rPr lang="en-US">
                    <a:noFill/>
                  </a:rPr>
                  <a:t> </a:t>
                </a:r>
              </a:p>
            </p:txBody>
          </p:sp>
        </mc:Fallback>
      </mc:AlternateContent>
      <p:sp>
        <p:nvSpPr>
          <p:cNvPr id="5" name="Title 1">
            <a:extLst>
              <a:ext uri="{FF2B5EF4-FFF2-40B4-BE49-F238E27FC236}">
                <a16:creationId xmlns:a16="http://schemas.microsoft.com/office/drawing/2014/main" id="{8FDE2D6A-EB0F-4F67-8847-35AECB8A3F6B}"/>
              </a:ext>
            </a:extLst>
          </p:cNvPr>
          <p:cNvSpPr txBox="1">
            <a:spLocks/>
          </p:cNvSpPr>
          <p:nvPr/>
        </p:nvSpPr>
        <p:spPr>
          <a:xfrm>
            <a:off x="834060" y="406039"/>
            <a:ext cx="10527128" cy="804481"/>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400" dirty="0"/>
              <a:t>LONGITUDINAL NORMAL REGRESSION: EXAMPLE (CONT.)</a:t>
            </a:r>
          </a:p>
        </p:txBody>
      </p:sp>
      <p:pic>
        <p:nvPicPr>
          <p:cNvPr id="6" name="Picture 5">
            <a:extLst>
              <a:ext uri="{FF2B5EF4-FFF2-40B4-BE49-F238E27FC236}">
                <a16:creationId xmlns:a16="http://schemas.microsoft.com/office/drawing/2014/main" id="{C36BE9AC-1ED7-449E-ACED-F518B19D53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983914" y="1123919"/>
            <a:ext cx="10349837" cy="120423"/>
          </a:xfrm>
          <a:prstGeom prst="rect">
            <a:avLst/>
          </a:prstGeom>
        </p:spPr>
      </p:pic>
      <p:pic>
        <p:nvPicPr>
          <p:cNvPr id="7" name="Picture 6">
            <a:extLst>
              <a:ext uri="{FF2B5EF4-FFF2-40B4-BE49-F238E27FC236}">
                <a16:creationId xmlns:a16="http://schemas.microsoft.com/office/drawing/2014/main" id="{013717F7-5250-4A46-817E-5D9EDA6633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3914" y="4611190"/>
            <a:ext cx="10349837" cy="120423"/>
          </a:xfrm>
          <a:prstGeom prst="rect">
            <a:avLst/>
          </a:prstGeom>
        </p:spPr>
      </p:pic>
      <p:pic>
        <p:nvPicPr>
          <p:cNvPr id="8" name="Picture 7">
            <a:extLst>
              <a:ext uri="{FF2B5EF4-FFF2-40B4-BE49-F238E27FC236}">
                <a16:creationId xmlns:a16="http://schemas.microsoft.com/office/drawing/2014/main" id="{D2883A3C-BF61-43F5-A932-6A747A2F94F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10154" y="6037529"/>
            <a:ext cx="700390" cy="823031"/>
          </a:xfrm>
          <a:prstGeom prst="rect">
            <a:avLst/>
          </a:prstGeom>
        </p:spPr>
      </p:pic>
      <p:sp>
        <p:nvSpPr>
          <p:cNvPr id="9" name="Slide Number Placeholder 3">
            <a:extLst>
              <a:ext uri="{FF2B5EF4-FFF2-40B4-BE49-F238E27FC236}">
                <a16:creationId xmlns:a16="http://schemas.microsoft.com/office/drawing/2014/main" id="{F6682A70-48EF-46EC-8573-D80ABE635789}"/>
              </a:ext>
            </a:extLst>
          </p:cNvPr>
          <p:cNvSpPr txBox="1">
            <a:spLocks/>
          </p:cNvSpPr>
          <p:nvPr/>
        </p:nvSpPr>
        <p:spPr>
          <a:xfrm>
            <a:off x="10807431" y="6081483"/>
            <a:ext cx="526320" cy="569779"/>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3A98EE3D-8CD1-4C3F-BD1C-C98C9596463C}" type="slidenum">
              <a:rPr lang="en-US" sz="2600" smtClean="0">
                <a:solidFill>
                  <a:schemeClr val="bg1"/>
                </a:solidFill>
              </a:rPr>
              <a:pPr algn="ctr"/>
              <a:t>86</a:t>
            </a:fld>
            <a:endParaRPr lang="en-US" sz="2600" dirty="0">
              <a:solidFill>
                <a:schemeClr val="bg1"/>
              </a:solidFill>
            </a:endParaRPr>
          </a:p>
        </p:txBody>
      </p:sp>
    </p:spTree>
    <p:extLst>
      <p:ext uri="{BB962C8B-B14F-4D97-AF65-F5344CB8AC3E}">
        <p14:creationId xmlns:p14="http://schemas.microsoft.com/office/powerpoint/2010/main" val="108653232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937977FE-7060-4554-8802-D380BB4E77D1}"/>
              </a:ext>
            </a:extLst>
          </p:cNvPr>
          <p:cNvSpPr>
            <a:spLocks noGrp="1"/>
          </p:cNvSpPr>
          <p:nvPr>
            <p:ph type="subTitle" idx="1"/>
          </p:nvPr>
        </p:nvSpPr>
        <p:spPr>
          <a:xfrm>
            <a:off x="408250" y="1295511"/>
            <a:ext cx="11501163" cy="5237067"/>
          </a:xfrm>
        </p:spPr>
        <p:txBody>
          <a:bodyPr>
            <a:normAutofit/>
          </a:bodyPr>
          <a:lstStyle/>
          <a:p>
            <a:pPr marL="457200" indent="-457200" algn="just">
              <a:buClr>
                <a:srgbClr val="7030A0"/>
              </a:buClr>
              <a:buFont typeface="Wingdings" panose="05000000000000000000" pitchFamily="2" charset="2"/>
              <a:buChar char="q"/>
            </a:pPr>
            <a:r>
              <a:rPr lang="en-US" sz="2800" dirty="0">
                <a:solidFill>
                  <a:schemeClr val="tx1"/>
                </a:solidFill>
              </a:rPr>
              <a:t>Measurements were taken on 20 people involved in a physical fitness course. The </a:t>
            </a:r>
            <a:r>
              <a:rPr lang="en-US" sz="2800" dirty="0">
                <a:solidFill>
                  <a:schemeClr val="tx1"/>
                </a:solidFill>
                <a:hlinkClick r:id="rId2" action="ppaction://hlinkfile"/>
              </a:rPr>
              <a:t>data</a:t>
            </a:r>
            <a:r>
              <a:rPr lang="en-US" sz="2800" dirty="0">
                <a:solidFill>
                  <a:schemeClr val="tx1"/>
                </a:solidFill>
              </a:rPr>
              <a:t> contain participants’ gender, age, oxygen intake (in ml per kg body weight per minute), run time (time to run 1 mile, in minutes), and pulse (average heart rate while running). The running was done under three different conditions: the first one on a treadmill, the second one on an indoor running track, and the third one on an outdoor running track.</a:t>
            </a:r>
          </a:p>
          <a:p>
            <a:pPr marL="457200" indent="-457200" algn="just">
              <a:buFont typeface="Wingdings" panose="05000000000000000000" pitchFamily="2" charset="2"/>
              <a:buChar char="q"/>
            </a:pPr>
            <a:endParaRPr lang="en-US" sz="800" dirty="0">
              <a:solidFill>
                <a:schemeClr val="tx1"/>
              </a:solidFill>
            </a:endParaRPr>
          </a:p>
          <a:p>
            <a:pPr marL="457200" indent="-457200" algn="just">
              <a:buClr>
                <a:srgbClr val="7030A0"/>
              </a:buClr>
              <a:buFont typeface="Wingdings" panose="05000000000000000000" pitchFamily="2" charset="2"/>
              <a:buChar char="q"/>
            </a:pPr>
            <a:r>
              <a:rPr lang="en-US" sz="2800" dirty="0">
                <a:solidFill>
                  <a:schemeClr val="tx1"/>
                </a:solidFill>
              </a:rPr>
              <a:t>Note that the data were collected not over time but under three different conditions. We call this type of data not longitudinal, but </a:t>
            </a:r>
            <a:r>
              <a:rPr lang="en-US" sz="2800" i="1" dirty="0">
                <a:solidFill>
                  <a:schemeClr val="tx1"/>
                </a:solidFill>
              </a:rPr>
              <a:t>repeated measures</a:t>
            </a:r>
            <a:r>
              <a:rPr lang="en-US" sz="2800" dirty="0">
                <a:solidFill>
                  <a:schemeClr val="tx1"/>
                </a:solidFill>
              </a:rPr>
              <a:t>. Random slope and intercept model still applies.</a:t>
            </a:r>
            <a:endParaRPr lang="en-US" sz="2600" dirty="0">
              <a:solidFill>
                <a:schemeClr val="tx1"/>
              </a:solidFill>
            </a:endParaRPr>
          </a:p>
        </p:txBody>
      </p:sp>
      <p:sp>
        <p:nvSpPr>
          <p:cNvPr id="5" name="Title 1">
            <a:extLst>
              <a:ext uri="{FF2B5EF4-FFF2-40B4-BE49-F238E27FC236}">
                <a16:creationId xmlns:a16="http://schemas.microsoft.com/office/drawing/2014/main" id="{8FDE2D6A-EB0F-4F67-8847-35AECB8A3F6B}"/>
              </a:ext>
            </a:extLst>
          </p:cNvPr>
          <p:cNvSpPr txBox="1">
            <a:spLocks/>
          </p:cNvSpPr>
          <p:nvPr/>
        </p:nvSpPr>
        <p:spPr>
          <a:xfrm>
            <a:off x="834060" y="406039"/>
            <a:ext cx="10527128" cy="804481"/>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400" dirty="0"/>
              <a:t>LONGITUDINAL NORMAL REGRESSION: EXERCISE</a:t>
            </a:r>
          </a:p>
        </p:txBody>
      </p:sp>
      <p:pic>
        <p:nvPicPr>
          <p:cNvPr id="6" name="Picture 5">
            <a:extLst>
              <a:ext uri="{FF2B5EF4-FFF2-40B4-BE49-F238E27FC236}">
                <a16:creationId xmlns:a16="http://schemas.microsoft.com/office/drawing/2014/main" id="{D6E306A1-3A36-4D0E-9BF9-BC11364F1B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983914" y="1123919"/>
            <a:ext cx="10349837" cy="120423"/>
          </a:xfrm>
          <a:prstGeom prst="rect">
            <a:avLst/>
          </a:prstGeom>
        </p:spPr>
      </p:pic>
      <p:pic>
        <p:nvPicPr>
          <p:cNvPr id="7" name="Picture 6">
            <a:extLst>
              <a:ext uri="{FF2B5EF4-FFF2-40B4-BE49-F238E27FC236}">
                <a16:creationId xmlns:a16="http://schemas.microsoft.com/office/drawing/2014/main" id="{D8D4DCE1-6E19-4B9B-8BC1-50AC2D3AF7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1081" y="5743493"/>
            <a:ext cx="10349837" cy="120423"/>
          </a:xfrm>
          <a:prstGeom prst="rect">
            <a:avLst/>
          </a:prstGeom>
        </p:spPr>
      </p:pic>
      <p:pic>
        <p:nvPicPr>
          <p:cNvPr id="8" name="Picture 7">
            <a:extLst>
              <a:ext uri="{FF2B5EF4-FFF2-40B4-BE49-F238E27FC236}">
                <a16:creationId xmlns:a16="http://schemas.microsoft.com/office/drawing/2014/main" id="{E4A2D23E-3778-4433-A4A6-F4834BECB41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10154" y="6037529"/>
            <a:ext cx="700390" cy="823031"/>
          </a:xfrm>
          <a:prstGeom prst="rect">
            <a:avLst/>
          </a:prstGeom>
        </p:spPr>
      </p:pic>
      <p:sp>
        <p:nvSpPr>
          <p:cNvPr id="9" name="Slide Number Placeholder 3">
            <a:extLst>
              <a:ext uri="{FF2B5EF4-FFF2-40B4-BE49-F238E27FC236}">
                <a16:creationId xmlns:a16="http://schemas.microsoft.com/office/drawing/2014/main" id="{8587C093-869A-450B-84BC-FF6AB044BB84}"/>
              </a:ext>
            </a:extLst>
          </p:cNvPr>
          <p:cNvSpPr txBox="1">
            <a:spLocks/>
          </p:cNvSpPr>
          <p:nvPr/>
        </p:nvSpPr>
        <p:spPr>
          <a:xfrm>
            <a:off x="10807431" y="6081483"/>
            <a:ext cx="526320" cy="569779"/>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3A98EE3D-8CD1-4C3F-BD1C-C98C9596463C}" type="slidenum">
              <a:rPr lang="en-US" sz="2600" smtClean="0">
                <a:solidFill>
                  <a:schemeClr val="bg1"/>
                </a:solidFill>
              </a:rPr>
              <a:pPr algn="ctr"/>
              <a:t>87</a:t>
            </a:fld>
            <a:endParaRPr lang="en-US" sz="2600" dirty="0">
              <a:solidFill>
                <a:schemeClr val="bg1"/>
              </a:solidFill>
            </a:endParaRPr>
          </a:p>
        </p:txBody>
      </p:sp>
    </p:spTree>
    <p:extLst>
      <p:ext uri="{BB962C8B-B14F-4D97-AF65-F5344CB8AC3E}">
        <p14:creationId xmlns:p14="http://schemas.microsoft.com/office/powerpoint/2010/main" val="277202146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937977FE-7060-4554-8802-D380BB4E77D1}"/>
              </a:ext>
            </a:extLst>
          </p:cNvPr>
          <p:cNvSpPr>
            <a:spLocks noGrp="1"/>
          </p:cNvSpPr>
          <p:nvPr>
            <p:ph type="subTitle" idx="1"/>
          </p:nvPr>
        </p:nvSpPr>
        <p:spPr>
          <a:xfrm>
            <a:off x="593707" y="1419859"/>
            <a:ext cx="11501163" cy="5237067"/>
          </a:xfrm>
        </p:spPr>
        <p:txBody>
          <a:bodyPr>
            <a:normAutofit/>
          </a:bodyPr>
          <a:lstStyle/>
          <a:p>
            <a:pPr algn="l"/>
            <a:r>
              <a:rPr lang="en-US" sz="2800" dirty="0">
                <a:solidFill>
                  <a:schemeClr val="tx1"/>
                </a:solidFill>
              </a:rPr>
              <a:t>(1) Study the code that creates a long-form data set and defines a numeric variable with condition (1=treadmill, 2=indoor track, or 3=outdoor track). </a:t>
            </a:r>
          </a:p>
          <a:p>
            <a:pPr algn="l"/>
            <a:r>
              <a:rPr lang="en-US" sz="2800" dirty="0">
                <a:solidFill>
                  <a:schemeClr val="tx1"/>
                </a:solidFill>
              </a:rPr>
              <a:t>(2) Plot a histogram for pulse to see that the underlying distribution is normal.</a:t>
            </a:r>
          </a:p>
          <a:p>
            <a:pPr algn="l"/>
            <a:r>
              <a:rPr lang="en-US" sz="2800" dirty="0">
                <a:solidFill>
                  <a:schemeClr val="tx1"/>
                </a:solidFill>
              </a:rPr>
              <a:t>(3) Fit a random slope and intercept model, regressing pulse of the rest of the variables. State the fitted model. </a:t>
            </a:r>
          </a:p>
          <a:p>
            <a:pPr algn="l"/>
            <a:r>
              <a:rPr lang="en-US" sz="2800" dirty="0">
                <a:solidFill>
                  <a:schemeClr val="tx1"/>
                </a:solidFill>
              </a:rPr>
              <a:t>(4) Interpret estimated regression coefficients.</a:t>
            </a:r>
          </a:p>
          <a:p>
            <a:pPr algn="l"/>
            <a:r>
              <a:rPr lang="en-US" sz="2800" dirty="0">
                <a:solidFill>
                  <a:schemeClr val="tx1"/>
                </a:solidFill>
              </a:rPr>
              <a:t>(5) Predict an average pulse for a 36-year-old woman who is running</a:t>
            </a:r>
          </a:p>
          <a:p>
            <a:pPr algn="l"/>
            <a:r>
              <a:rPr lang="en-US" sz="2800" dirty="0">
                <a:solidFill>
                  <a:schemeClr val="tx1"/>
                </a:solidFill>
              </a:rPr>
              <a:t>on a treadmill, if her oxygen intake is 40.2 units, and her run time is 10.3</a:t>
            </a:r>
          </a:p>
          <a:p>
            <a:pPr algn="l"/>
            <a:r>
              <a:rPr lang="en-US" sz="2800" dirty="0">
                <a:solidFill>
                  <a:schemeClr val="tx1"/>
                </a:solidFill>
              </a:rPr>
              <a:t>minutes per mile.</a:t>
            </a:r>
            <a:endParaRPr lang="en-US" sz="2600" dirty="0">
              <a:solidFill>
                <a:schemeClr val="tx1"/>
              </a:solidFill>
            </a:endParaRPr>
          </a:p>
        </p:txBody>
      </p:sp>
      <p:sp>
        <p:nvSpPr>
          <p:cNvPr id="5" name="Title 1">
            <a:extLst>
              <a:ext uri="{FF2B5EF4-FFF2-40B4-BE49-F238E27FC236}">
                <a16:creationId xmlns:a16="http://schemas.microsoft.com/office/drawing/2014/main" id="{8FDE2D6A-EB0F-4F67-8847-35AECB8A3F6B}"/>
              </a:ext>
            </a:extLst>
          </p:cNvPr>
          <p:cNvSpPr txBox="1">
            <a:spLocks/>
          </p:cNvSpPr>
          <p:nvPr/>
        </p:nvSpPr>
        <p:spPr>
          <a:xfrm>
            <a:off x="834060" y="406039"/>
            <a:ext cx="10527128" cy="804481"/>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400" dirty="0"/>
              <a:t>LONGITUDINAL NORMAL REGRESSION: EXERCISE (CONT.)</a:t>
            </a:r>
          </a:p>
        </p:txBody>
      </p:sp>
      <p:pic>
        <p:nvPicPr>
          <p:cNvPr id="6" name="Picture 5">
            <a:extLst>
              <a:ext uri="{FF2B5EF4-FFF2-40B4-BE49-F238E27FC236}">
                <a16:creationId xmlns:a16="http://schemas.microsoft.com/office/drawing/2014/main" id="{0F2BE1D3-ACFC-4F3B-987D-B0F64052FD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0800000">
            <a:off x="983914" y="1210520"/>
            <a:ext cx="10349837" cy="120423"/>
          </a:xfrm>
          <a:prstGeom prst="rect">
            <a:avLst/>
          </a:prstGeom>
        </p:spPr>
      </p:pic>
      <p:pic>
        <p:nvPicPr>
          <p:cNvPr id="7" name="Picture 6">
            <a:extLst>
              <a:ext uri="{FF2B5EF4-FFF2-40B4-BE49-F238E27FC236}">
                <a16:creationId xmlns:a16="http://schemas.microsoft.com/office/drawing/2014/main" id="{9A661B54-5C50-446E-AC09-C8D74CE4EA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3915" y="6088655"/>
            <a:ext cx="9246608" cy="107587"/>
          </a:xfrm>
          <a:prstGeom prst="rect">
            <a:avLst/>
          </a:prstGeom>
        </p:spPr>
      </p:pic>
      <p:pic>
        <p:nvPicPr>
          <p:cNvPr id="8" name="Picture 7">
            <a:extLst>
              <a:ext uri="{FF2B5EF4-FFF2-40B4-BE49-F238E27FC236}">
                <a16:creationId xmlns:a16="http://schemas.microsoft.com/office/drawing/2014/main" id="{660F32D5-60B0-4B7E-B42B-7385B9278B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10154" y="6037529"/>
            <a:ext cx="700390" cy="823031"/>
          </a:xfrm>
          <a:prstGeom prst="rect">
            <a:avLst/>
          </a:prstGeom>
        </p:spPr>
      </p:pic>
      <p:sp>
        <p:nvSpPr>
          <p:cNvPr id="9" name="Slide Number Placeholder 3">
            <a:extLst>
              <a:ext uri="{FF2B5EF4-FFF2-40B4-BE49-F238E27FC236}">
                <a16:creationId xmlns:a16="http://schemas.microsoft.com/office/drawing/2014/main" id="{DCEF7592-CD83-49AB-BECA-2D3856CA26EA}"/>
              </a:ext>
            </a:extLst>
          </p:cNvPr>
          <p:cNvSpPr txBox="1">
            <a:spLocks/>
          </p:cNvSpPr>
          <p:nvPr/>
        </p:nvSpPr>
        <p:spPr>
          <a:xfrm>
            <a:off x="10807431" y="6081483"/>
            <a:ext cx="526320" cy="569779"/>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3A98EE3D-8CD1-4C3F-BD1C-C98C9596463C}" type="slidenum">
              <a:rPr lang="en-US" sz="2600" smtClean="0">
                <a:solidFill>
                  <a:schemeClr val="bg1"/>
                </a:solidFill>
              </a:rPr>
              <a:pPr algn="ctr"/>
              <a:t>88</a:t>
            </a:fld>
            <a:endParaRPr lang="en-US" sz="2600" dirty="0">
              <a:solidFill>
                <a:schemeClr val="bg1"/>
              </a:solidFill>
            </a:endParaRPr>
          </a:p>
        </p:txBody>
      </p:sp>
    </p:spTree>
    <p:extLst>
      <p:ext uri="{BB962C8B-B14F-4D97-AF65-F5344CB8AC3E}">
        <p14:creationId xmlns:p14="http://schemas.microsoft.com/office/powerpoint/2010/main" val="325088669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937977FE-7060-4554-8802-D380BB4E77D1}"/>
              </a:ext>
            </a:extLst>
          </p:cNvPr>
          <p:cNvSpPr>
            <a:spLocks noGrp="1"/>
          </p:cNvSpPr>
          <p:nvPr>
            <p:ph type="subTitle" idx="1"/>
          </p:nvPr>
        </p:nvSpPr>
        <p:spPr>
          <a:xfrm>
            <a:off x="781456" y="1398343"/>
            <a:ext cx="11501163" cy="5237067"/>
          </a:xfrm>
        </p:spPr>
        <p:txBody>
          <a:bodyPr>
            <a:normAutofit/>
          </a:bodyPr>
          <a:lstStyle/>
          <a:p>
            <a:pPr marL="457200" indent="-457200" algn="l">
              <a:buClr>
                <a:srgbClr val="7030A0"/>
              </a:buClr>
              <a:buFont typeface="Wingdings" panose="05000000000000000000" pitchFamily="2" charset="2"/>
              <a:buChar char="q"/>
            </a:pPr>
            <a:r>
              <a:rPr lang="en-US" sz="2800" dirty="0">
                <a:solidFill>
                  <a:schemeClr val="tx1"/>
                </a:solidFill>
              </a:rPr>
              <a:t>We plot the histogram for pulse.</a:t>
            </a:r>
          </a:p>
          <a:p>
            <a:pPr marL="457200" indent="-457200" algn="l">
              <a:buFont typeface="Wingdings" panose="05000000000000000000" pitchFamily="2" charset="2"/>
              <a:buChar char="q"/>
            </a:pPr>
            <a:endParaRPr lang="en-US" sz="800" dirty="0">
              <a:solidFill>
                <a:schemeClr val="tx1"/>
              </a:solidFill>
            </a:endParaRPr>
          </a:p>
          <a:p>
            <a:pPr algn="l"/>
            <a:r>
              <a:rPr lang="en-US" sz="2000" dirty="0">
                <a:solidFill>
                  <a:schemeClr val="tx1"/>
                </a:solidFill>
                <a:latin typeface="Courier New" panose="02070309020205020404" pitchFamily="49" charset="0"/>
                <a:cs typeface="Courier New" panose="02070309020205020404" pitchFamily="49" charset="0"/>
              </a:rPr>
              <a:t>library(</a:t>
            </a:r>
            <a:r>
              <a:rPr lang="en-US" sz="2000" dirty="0" err="1">
                <a:solidFill>
                  <a:schemeClr val="tx1"/>
                </a:solidFill>
                <a:latin typeface="Courier New" panose="02070309020205020404" pitchFamily="49" charset="0"/>
                <a:cs typeface="Courier New" panose="02070309020205020404" pitchFamily="49" charset="0"/>
              </a:rPr>
              <a:t>rcompanion</a:t>
            </a:r>
            <a:r>
              <a:rPr lang="en-US" sz="2000" dirty="0">
                <a:solidFill>
                  <a:schemeClr val="tx1"/>
                </a:solidFill>
                <a:latin typeface="Courier New" panose="02070309020205020404" pitchFamily="49" charset="0"/>
                <a:cs typeface="Courier New" panose="02070309020205020404" pitchFamily="49" charset="0"/>
              </a:rPr>
              <a:t>)</a:t>
            </a:r>
          </a:p>
          <a:p>
            <a:pPr algn="l"/>
            <a:r>
              <a:rPr lang="en-US" sz="2000" dirty="0" err="1">
                <a:solidFill>
                  <a:schemeClr val="tx1"/>
                </a:solidFill>
                <a:latin typeface="Courier New" panose="02070309020205020404" pitchFamily="49" charset="0"/>
                <a:cs typeface="Courier New" panose="02070309020205020404" pitchFamily="49" charset="0"/>
              </a:rPr>
              <a:t>plotNormalHistogram</a:t>
            </a:r>
            <a:r>
              <a:rPr lang="en-US" sz="2000" dirty="0">
                <a:solidFill>
                  <a:schemeClr val="tx1"/>
                </a:solidFill>
                <a:latin typeface="Courier New" panose="02070309020205020404" pitchFamily="49" charset="0"/>
                <a:cs typeface="Courier New" panose="02070309020205020404" pitchFamily="49" charset="0"/>
              </a:rPr>
              <a:t>(</a:t>
            </a:r>
            <a:r>
              <a:rPr lang="en-US" sz="2000" dirty="0" err="1">
                <a:solidFill>
                  <a:schemeClr val="tx1"/>
                </a:solidFill>
                <a:latin typeface="Courier New" panose="02070309020205020404" pitchFamily="49" charset="0"/>
                <a:cs typeface="Courier New" panose="02070309020205020404" pitchFamily="49" charset="0"/>
              </a:rPr>
              <a:t>longform.data$pulse</a:t>
            </a:r>
            <a:r>
              <a:rPr lang="en-US" sz="2000" dirty="0">
                <a:solidFill>
                  <a:schemeClr val="tx1"/>
                </a:solidFill>
                <a:latin typeface="Courier New" panose="02070309020205020404" pitchFamily="49" charset="0"/>
                <a:cs typeface="Courier New" panose="02070309020205020404" pitchFamily="49" charset="0"/>
              </a:rPr>
              <a:t>)</a:t>
            </a:r>
          </a:p>
        </p:txBody>
      </p:sp>
      <p:sp>
        <p:nvSpPr>
          <p:cNvPr id="5" name="Title 1">
            <a:extLst>
              <a:ext uri="{FF2B5EF4-FFF2-40B4-BE49-F238E27FC236}">
                <a16:creationId xmlns:a16="http://schemas.microsoft.com/office/drawing/2014/main" id="{8FDE2D6A-EB0F-4F67-8847-35AECB8A3F6B}"/>
              </a:ext>
            </a:extLst>
          </p:cNvPr>
          <p:cNvSpPr txBox="1">
            <a:spLocks/>
          </p:cNvSpPr>
          <p:nvPr/>
        </p:nvSpPr>
        <p:spPr>
          <a:xfrm>
            <a:off x="834060" y="406039"/>
            <a:ext cx="10527128" cy="804481"/>
          </a:xfrm>
          <a:prstGeom prst="rect">
            <a:avLst/>
          </a:prstGeom>
        </p:spPr>
        <p:txBody>
          <a:bodyPr vert="horz" lIns="91440" tIns="45720" rIns="91440" bIns="45720" rtlCol="0" anchor="ctr">
            <a:normAutofit fontScale="92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400" dirty="0"/>
              <a:t>LONGITUDINAL NORMAL REGRESSION: EXERCISE SOLUTION</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56624" y="2999213"/>
            <a:ext cx="4706007" cy="2876952"/>
          </a:xfrm>
          <a:prstGeom prst="rect">
            <a:avLst/>
          </a:prstGeom>
        </p:spPr>
      </p:pic>
      <p:pic>
        <p:nvPicPr>
          <p:cNvPr id="6" name="Picture 5">
            <a:extLst>
              <a:ext uri="{FF2B5EF4-FFF2-40B4-BE49-F238E27FC236}">
                <a16:creationId xmlns:a16="http://schemas.microsoft.com/office/drawing/2014/main" id="{6BD504D5-646E-4518-80F9-F4E87AB46A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983914" y="1123919"/>
            <a:ext cx="10349837" cy="120423"/>
          </a:xfrm>
          <a:prstGeom prst="rect">
            <a:avLst/>
          </a:prstGeom>
        </p:spPr>
      </p:pic>
      <p:pic>
        <p:nvPicPr>
          <p:cNvPr id="7" name="Picture 6">
            <a:extLst>
              <a:ext uri="{FF2B5EF4-FFF2-40B4-BE49-F238E27FC236}">
                <a16:creationId xmlns:a16="http://schemas.microsoft.com/office/drawing/2014/main" id="{10E16691-A1E2-4AFD-8E47-AC3DC2B078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1352" y="6004428"/>
            <a:ext cx="9133110" cy="106266"/>
          </a:xfrm>
          <a:prstGeom prst="rect">
            <a:avLst/>
          </a:prstGeom>
        </p:spPr>
      </p:pic>
      <p:pic>
        <p:nvPicPr>
          <p:cNvPr id="8" name="Picture 7">
            <a:extLst>
              <a:ext uri="{FF2B5EF4-FFF2-40B4-BE49-F238E27FC236}">
                <a16:creationId xmlns:a16="http://schemas.microsoft.com/office/drawing/2014/main" id="{941B6AEB-1BB3-4848-A90D-E48192EE661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10154" y="6037529"/>
            <a:ext cx="700390" cy="823031"/>
          </a:xfrm>
          <a:prstGeom prst="rect">
            <a:avLst/>
          </a:prstGeom>
        </p:spPr>
      </p:pic>
      <p:sp>
        <p:nvSpPr>
          <p:cNvPr id="9" name="Slide Number Placeholder 3">
            <a:extLst>
              <a:ext uri="{FF2B5EF4-FFF2-40B4-BE49-F238E27FC236}">
                <a16:creationId xmlns:a16="http://schemas.microsoft.com/office/drawing/2014/main" id="{9AD3E4AC-5CF8-4A28-95EE-EB7E1A366FD4}"/>
              </a:ext>
            </a:extLst>
          </p:cNvPr>
          <p:cNvSpPr txBox="1">
            <a:spLocks/>
          </p:cNvSpPr>
          <p:nvPr/>
        </p:nvSpPr>
        <p:spPr>
          <a:xfrm>
            <a:off x="10807431" y="6081483"/>
            <a:ext cx="526320" cy="569779"/>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3A98EE3D-8CD1-4C3F-BD1C-C98C9596463C}" type="slidenum">
              <a:rPr lang="en-US" sz="2600" smtClean="0">
                <a:solidFill>
                  <a:schemeClr val="bg1"/>
                </a:solidFill>
              </a:rPr>
              <a:pPr algn="ctr"/>
              <a:t>89</a:t>
            </a:fld>
            <a:endParaRPr lang="en-US" sz="2600" dirty="0">
              <a:solidFill>
                <a:schemeClr val="bg1"/>
              </a:solidFill>
            </a:endParaRPr>
          </a:p>
        </p:txBody>
      </p:sp>
    </p:spTree>
    <p:extLst>
      <p:ext uri="{BB962C8B-B14F-4D97-AF65-F5344CB8AC3E}">
        <p14:creationId xmlns:p14="http://schemas.microsoft.com/office/powerpoint/2010/main" val="30063498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937977FE-7060-4554-8802-D380BB4E77D1}"/>
              </a:ext>
            </a:extLst>
          </p:cNvPr>
          <p:cNvSpPr>
            <a:spLocks noGrp="1"/>
          </p:cNvSpPr>
          <p:nvPr>
            <p:ph type="subTitle" idx="1"/>
          </p:nvPr>
        </p:nvSpPr>
        <p:spPr>
          <a:xfrm>
            <a:off x="781457" y="1483382"/>
            <a:ext cx="11448288" cy="4649560"/>
          </a:xfrm>
        </p:spPr>
        <p:txBody>
          <a:bodyPr>
            <a:noAutofit/>
          </a:bodyPr>
          <a:lstStyle/>
          <a:p>
            <a:pPr marL="571500" indent="-571500" algn="l">
              <a:buClr>
                <a:srgbClr val="7030A0"/>
              </a:buClr>
              <a:buFont typeface="Wingdings" panose="05000000000000000000" pitchFamily="2" charset="2"/>
              <a:buChar char="q"/>
            </a:pPr>
            <a:r>
              <a:rPr lang="en-US" i="0" dirty="0">
                <a:solidFill>
                  <a:schemeClr val="tx1"/>
                </a:solidFill>
              </a:rPr>
              <a:t>First, we plot the histogram for the scores.</a:t>
            </a:r>
          </a:p>
          <a:p>
            <a:pPr algn="l">
              <a:buClr>
                <a:srgbClr val="7030A0"/>
              </a:buClr>
            </a:pPr>
            <a:endParaRPr lang="en-US" sz="800" i="0" dirty="0">
              <a:solidFill>
                <a:schemeClr val="tx1"/>
              </a:solidFill>
            </a:endParaRPr>
          </a:p>
          <a:p>
            <a:pPr algn="l"/>
            <a:r>
              <a:rPr lang="en-US" sz="2000" i="0" dirty="0" err="1">
                <a:solidFill>
                  <a:schemeClr val="tx1"/>
                </a:solidFill>
                <a:latin typeface="Courier New" panose="02070309020205020404" pitchFamily="49" charset="0"/>
                <a:cs typeface="Courier New" panose="02070309020205020404" pitchFamily="49" charset="0"/>
              </a:rPr>
              <a:t>job.satisfaction.data</a:t>
            </a:r>
            <a:r>
              <a:rPr lang="en-US" sz="2000" i="0" dirty="0">
                <a:solidFill>
                  <a:schemeClr val="tx1"/>
                </a:solidFill>
                <a:latin typeface="Courier New" panose="02070309020205020404" pitchFamily="49" charset="0"/>
                <a:cs typeface="Courier New" panose="02070309020205020404" pitchFamily="49" charset="0"/>
              </a:rPr>
              <a:t>&lt;- read.csv(file</a:t>
            </a:r>
            <a:r>
              <a:rPr lang="en-US" sz="2000" dirty="0">
                <a:solidFill>
                  <a:schemeClr val="tx1"/>
                </a:solidFill>
                <a:latin typeface="Courier New" panose="02070309020205020404" pitchFamily="49" charset="0"/>
                <a:cs typeface="Courier New" panose="02070309020205020404" pitchFamily="49" charset="0"/>
              </a:rPr>
              <a:t>="./</a:t>
            </a:r>
            <a:r>
              <a:rPr lang="en-US" sz="2000" i="0" dirty="0">
                <a:solidFill>
                  <a:schemeClr val="tx1"/>
                </a:solidFill>
                <a:latin typeface="Courier New" panose="02070309020205020404" pitchFamily="49" charset="0"/>
                <a:cs typeface="Courier New" panose="02070309020205020404" pitchFamily="49" charset="0"/>
              </a:rPr>
              <a:t>NormalExampleData.csv", header=TRUE, </a:t>
            </a:r>
            <a:r>
              <a:rPr lang="en-US" sz="2000" i="0" dirty="0" err="1">
                <a:solidFill>
                  <a:schemeClr val="tx1"/>
                </a:solidFill>
                <a:latin typeface="Courier New" panose="02070309020205020404" pitchFamily="49" charset="0"/>
                <a:cs typeface="Courier New" panose="02070309020205020404" pitchFamily="49" charset="0"/>
              </a:rPr>
              <a:t>sep</a:t>
            </a:r>
            <a:r>
              <a:rPr lang="en-US" sz="2000" i="0" dirty="0">
                <a:solidFill>
                  <a:schemeClr val="tx1"/>
                </a:solidFill>
                <a:latin typeface="Courier New" panose="02070309020205020404" pitchFamily="49" charset="0"/>
                <a:cs typeface="Courier New" panose="02070309020205020404" pitchFamily="49" charset="0"/>
              </a:rPr>
              <a:t>=",")</a:t>
            </a:r>
          </a:p>
          <a:p>
            <a:pPr algn="l"/>
            <a:r>
              <a:rPr lang="en-US" sz="2000" dirty="0" err="1">
                <a:solidFill>
                  <a:schemeClr val="tx1"/>
                </a:solidFill>
                <a:latin typeface="Courier New" panose="02070309020205020404" pitchFamily="49" charset="0"/>
                <a:cs typeface="Courier New" panose="02070309020205020404" pitchFamily="49" charset="0"/>
              </a:rPr>
              <a:t>install.packages</a:t>
            </a:r>
            <a:r>
              <a:rPr lang="en-US" sz="2000" dirty="0">
                <a:solidFill>
                  <a:schemeClr val="tx1"/>
                </a:solidFill>
                <a:latin typeface="Courier New" panose="02070309020205020404" pitchFamily="49" charset="0"/>
                <a:cs typeface="Courier New" panose="02070309020205020404" pitchFamily="49" charset="0"/>
              </a:rPr>
              <a:t>("</a:t>
            </a:r>
            <a:r>
              <a:rPr lang="en-US" sz="2000" dirty="0" err="1">
                <a:solidFill>
                  <a:schemeClr val="tx1"/>
                </a:solidFill>
                <a:latin typeface="Courier New" panose="02070309020205020404" pitchFamily="49" charset="0"/>
                <a:cs typeface="Courier New" panose="02070309020205020404" pitchFamily="49" charset="0"/>
              </a:rPr>
              <a:t>rcompanion</a:t>
            </a:r>
            <a:r>
              <a:rPr lang="en-US" sz="2000" dirty="0">
                <a:solidFill>
                  <a:schemeClr val="tx1"/>
                </a:solidFill>
                <a:latin typeface="Courier New" panose="02070309020205020404" pitchFamily="49" charset="0"/>
                <a:cs typeface="Courier New" panose="02070309020205020404" pitchFamily="49" charset="0"/>
              </a:rPr>
              <a:t>")</a:t>
            </a:r>
          </a:p>
          <a:p>
            <a:pPr algn="l"/>
            <a:r>
              <a:rPr lang="en-US" sz="2000" dirty="0">
                <a:solidFill>
                  <a:schemeClr val="tx1"/>
                </a:solidFill>
                <a:latin typeface="Courier New" panose="02070309020205020404" pitchFamily="49" charset="0"/>
                <a:cs typeface="Courier New" panose="02070309020205020404" pitchFamily="49" charset="0"/>
              </a:rPr>
              <a:t>library(</a:t>
            </a:r>
            <a:r>
              <a:rPr lang="en-US" sz="2000" dirty="0" err="1">
                <a:solidFill>
                  <a:schemeClr val="tx1"/>
                </a:solidFill>
                <a:latin typeface="Courier New" panose="02070309020205020404" pitchFamily="49" charset="0"/>
                <a:cs typeface="Courier New" panose="02070309020205020404" pitchFamily="49" charset="0"/>
              </a:rPr>
              <a:t>rcompanion</a:t>
            </a:r>
            <a:r>
              <a:rPr lang="en-US" sz="2000" dirty="0">
                <a:solidFill>
                  <a:schemeClr val="tx1"/>
                </a:solidFill>
                <a:latin typeface="Courier New" panose="02070309020205020404" pitchFamily="49" charset="0"/>
                <a:cs typeface="Courier New" panose="02070309020205020404" pitchFamily="49" charset="0"/>
              </a:rPr>
              <a:t>)</a:t>
            </a:r>
          </a:p>
          <a:p>
            <a:pPr algn="l"/>
            <a:r>
              <a:rPr lang="en-US" sz="2000" dirty="0" err="1">
                <a:solidFill>
                  <a:schemeClr val="tx1"/>
                </a:solidFill>
                <a:latin typeface="Courier New" panose="02070309020205020404" pitchFamily="49" charset="0"/>
                <a:cs typeface="Courier New" panose="02070309020205020404" pitchFamily="49" charset="0"/>
              </a:rPr>
              <a:t>plotNormalHistogram</a:t>
            </a:r>
            <a:r>
              <a:rPr lang="en-US" sz="2000" dirty="0">
                <a:solidFill>
                  <a:schemeClr val="tx1"/>
                </a:solidFill>
                <a:latin typeface="Courier New" panose="02070309020205020404" pitchFamily="49" charset="0"/>
                <a:cs typeface="Courier New" panose="02070309020205020404" pitchFamily="49" charset="0"/>
              </a:rPr>
              <a:t>(</a:t>
            </a:r>
            <a:r>
              <a:rPr lang="en-US" sz="2000" dirty="0" err="1">
                <a:solidFill>
                  <a:schemeClr val="tx1"/>
                </a:solidFill>
                <a:latin typeface="Courier New" panose="02070309020205020404" pitchFamily="49" charset="0"/>
                <a:cs typeface="Courier New" panose="02070309020205020404" pitchFamily="49" charset="0"/>
              </a:rPr>
              <a:t>job.satisfaction.data$score</a:t>
            </a:r>
            <a:r>
              <a:rPr lang="en-US" sz="2000" dirty="0">
                <a:solidFill>
                  <a:schemeClr val="tx1"/>
                </a:solidFill>
                <a:latin typeface="Courier New" panose="02070309020205020404" pitchFamily="49" charset="0"/>
                <a:cs typeface="Courier New" panose="02070309020205020404" pitchFamily="49" charset="0"/>
              </a:rPr>
              <a:t>)</a:t>
            </a:r>
            <a:endParaRPr lang="en-US" sz="2000" i="0" dirty="0">
              <a:solidFill>
                <a:schemeClr val="tx1"/>
              </a:solidFill>
              <a:latin typeface="Courier New" panose="02070309020205020404" pitchFamily="49" charset="0"/>
              <a:cs typeface="Courier New" panose="02070309020205020404" pitchFamily="49" charset="0"/>
            </a:endParaRPr>
          </a:p>
        </p:txBody>
      </p:sp>
      <p:sp>
        <p:nvSpPr>
          <p:cNvPr id="6" name="Title 1">
            <a:extLst>
              <a:ext uri="{FF2B5EF4-FFF2-40B4-BE49-F238E27FC236}">
                <a16:creationId xmlns:a16="http://schemas.microsoft.com/office/drawing/2014/main" id="{720DB60B-D44E-469C-B487-1D30FF664CFE}"/>
              </a:ext>
            </a:extLst>
          </p:cNvPr>
          <p:cNvSpPr txBox="1">
            <a:spLocks/>
          </p:cNvSpPr>
          <p:nvPr/>
        </p:nvSpPr>
        <p:spPr>
          <a:xfrm>
            <a:off x="1992320" y="207650"/>
            <a:ext cx="8634601" cy="883125"/>
          </a:xfrm>
          <a:prstGeom prst="rect">
            <a:avLst/>
          </a:prstGeom>
          <a:effectLst/>
        </p:spPr>
        <p:txBody>
          <a:bodyPr vert="horz" lIns="91440" tIns="45720" rIns="91440" bIns="45720" rtlCol="0" anchor="b">
            <a:normAutofit/>
          </a:bodyPr>
          <a:lstStyle>
            <a:lvl1pPr algn="l" defTabSz="457200" rtl="0" eaLnBrk="1" latinLnBrk="0" hangingPunct="1">
              <a:spcBef>
                <a:spcPct val="0"/>
              </a:spcBef>
              <a:buNone/>
              <a:defRPr sz="48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200" dirty="0"/>
              <a:t>General Linear regression: EXAMPLE</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55442" y="2592635"/>
            <a:ext cx="3885715" cy="3390476"/>
          </a:xfrm>
          <a:prstGeom prst="rect">
            <a:avLst/>
          </a:prstGeom>
        </p:spPr>
      </p:pic>
      <p:pic>
        <p:nvPicPr>
          <p:cNvPr id="8" name="Picture 7">
            <a:extLst>
              <a:ext uri="{FF2B5EF4-FFF2-40B4-BE49-F238E27FC236}">
                <a16:creationId xmlns:a16="http://schemas.microsoft.com/office/drawing/2014/main" id="{7CFB1B12-294A-49CF-93D1-98B3D9BD4B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93270" y="6037529"/>
            <a:ext cx="617273" cy="823031"/>
          </a:xfrm>
          <a:prstGeom prst="rect">
            <a:avLst/>
          </a:prstGeom>
        </p:spPr>
      </p:pic>
      <p:sp>
        <p:nvSpPr>
          <p:cNvPr id="9" name="Slide Number Placeholder 3">
            <a:extLst>
              <a:ext uri="{FF2B5EF4-FFF2-40B4-BE49-F238E27FC236}">
                <a16:creationId xmlns:a16="http://schemas.microsoft.com/office/drawing/2014/main" id="{C5A8CF64-0F4B-4B0A-9656-61B2D32BF6E5}"/>
              </a:ext>
            </a:extLst>
          </p:cNvPr>
          <p:cNvSpPr txBox="1">
            <a:spLocks/>
          </p:cNvSpPr>
          <p:nvPr/>
        </p:nvSpPr>
        <p:spPr>
          <a:xfrm>
            <a:off x="10870065" y="6081483"/>
            <a:ext cx="463685" cy="569779"/>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3A98EE3D-8CD1-4C3F-BD1C-C98C9596463C}" type="slidenum">
              <a:rPr lang="en-US" sz="2600" smtClean="0">
                <a:solidFill>
                  <a:schemeClr val="bg1"/>
                </a:solidFill>
              </a:rPr>
              <a:pPr algn="ctr"/>
              <a:t>9</a:t>
            </a:fld>
            <a:endParaRPr lang="en-US" sz="2600" dirty="0">
              <a:solidFill>
                <a:schemeClr val="bg1"/>
              </a:solidFill>
            </a:endParaRPr>
          </a:p>
        </p:txBody>
      </p:sp>
      <p:pic>
        <p:nvPicPr>
          <p:cNvPr id="10" name="Picture 9">
            <a:extLst>
              <a:ext uri="{FF2B5EF4-FFF2-40B4-BE49-F238E27FC236}">
                <a16:creationId xmlns:a16="http://schemas.microsoft.com/office/drawing/2014/main" id="{69B37F5C-9799-4968-A5F6-3601DBF435A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0800000">
            <a:off x="866217" y="1189123"/>
            <a:ext cx="10349837" cy="120423"/>
          </a:xfrm>
          <a:prstGeom prst="rect">
            <a:avLst/>
          </a:prstGeom>
        </p:spPr>
      </p:pic>
      <p:pic>
        <p:nvPicPr>
          <p:cNvPr id="11" name="Picture 10">
            <a:extLst>
              <a:ext uri="{FF2B5EF4-FFF2-40B4-BE49-F238E27FC236}">
                <a16:creationId xmlns:a16="http://schemas.microsoft.com/office/drawing/2014/main" id="{D8CC45AC-4DF6-41AE-8254-54DDFDEE304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6217" y="6329687"/>
            <a:ext cx="9572316" cy="111376"/>
          </a:xfrm>
          <a:prstGeom prst="rect">
            <a:avLst/>
          </a:prstGeom>
        </p:spPr>
      </p:pic>
    </p:spTree>
    <p:extLst>
      <p:ext uri="{BB962C8B-B14F-4D97-AF65-F5344CB8AC3E}">
        <p14:creationId xmlns:p14="http://schemas.microsoft.com/office/powerpoint/2010/main" val="358355582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937977FE-7060-4554-8802-D380BB4E77D1}"/>
              </a:ext>
            </a:extLst>
          </p:cNvPr>
          <p:cNvSpPr>
            <a:spLocks noGrp="1"/>
          </p:cNvSpPr>
          <p:nvPr>
            <p:ph type="subTitle" idx="1"/>
          </p:nvPr>
        </p:nvSpPr>
        <p:spPr>
          <a:xfrm>
            <a:off x="781456" y="1322462"/>
            <a:ext cx="11501163" cy="5237067"/>
          </a:xfrm>
        </p:spPr>
        <p:txBody>
          <a:bodyPr>
            <a:normAutofit/>
          </a:bodyPr>
          <a:lstStyle/>
          <a:p>
            <a:pPr marL="457200" indent="-457200" algn="l">
              <a:buClr>
                <a:srgbClr val="7030A0"/>
              </a:buClr>
              <a:buFont typeface="Wingdings" panose="05000000000000000000" pitchFamily="2" charset="2"/>
              <a:buChar char="q"/>
            </a:pPr>
            <a:r>
              <a:rPr lang="en-US" sz="2800" dirty="0">
                <a:solidFill>
                  <a:schemeClr val="tx1"/>
                </a:solidFill>
              </a:rPr>
              <a:t>We fit the model.</a:t>
            </a:r>
          </a:p>
          <a:p>
            <a:pPr algn="l"/>
            <a:r>
              <a:rPr lang="en-US" sz="2000" dirty="0">
                <a:solidFill>
                  <a:schemeClr val="tx1"/>
                </a:solidFill>
                <a:latin typeface="Courier New" panose="02070309020205020404" pitchFamily="49" charset="0"/>
                <a:cs typeface="Courier New" panose="02070309020205020404" pitchFamily="49" charset="0"/>
              </a:rPr>
              <a:t>library(</a:t>
            </a:r>
            <a:r>
              <a:rPr lang="en-US" sz="2000" dirty="0" err="1">
                <a:solidFill>
                  <a:schemeClr val="tx1"/>
                </a:solidFill>
                <a:latin typeface="Courier New" panose="02070309020205020404" pitchFamily="49" charset="0"/>
                <a:cs typeface="Courier New" panose="02070309020205020404" pitchFamily="49" charset="0"/>
              </a:rPr>
              <a:t>nlme</a:t>
            </a:r>
            <a:r>
              <a:rPr lang="en-US" sz="2000" dirty="0">
                <a:solidFill>
                  <a:schemeClr val="tx1"/>
                </a:solidFill>
                <a:latin typeface="Courier New" panose="02070309020205020404" pitchFamily="49" charset="0"/>
                <a:cs typeface="Courier New" panose="02070309020205020404" pitchFamily="49" charset="0"/>
              </a:rPr>
              <a:t>)</a:t>
            </a:r>
          </a:p>
          <a:p>
            <a:pPr algn="l"/>
            <a:r>
              <a:rPr lang="en-US" sz="2000" dirty="0">
                <a:solidFill>
                  <a:schemeClr val="tx1"/>
                </a:solidFill>
                <a:latin typeface="Courier New" panose="02070309020205020404" pitchFamily="49" charset="0"/>
                <a:cs typeface="Courier New" panose="02070309020205020404" pitchFamily="49" charset="0"/>
              </a:rPr>
              <a:t>summary(</a:t>
            </a:r>
            <a:r>
              <a:rPr lang="en-US" sz="2000" dirty="0" err="1">
                <a:solidFill>
                  <a:schemeClr val="tx1"/>
                </a:solidFill>
                <a:latin typeface="Courier New" panose="02070309020205020404" pitchFamily="49" charset="0"/>
                <a:cs typeface="Courier New" panose="02070309020205020404" pitchFamily="49" charset="0"/>
              </a:rPr>
              <a:t>fitted.model</a:t>
            </a:r>
            <a:r>
              <a:rPr lang="en-US" sz="2000" dirty="0">
                <a:solidFill>
                  <a:schemeClr val="tx1"/>
                </a:solidFill>
                <a:latin typeface="Courier New" panose="02070309020205020404" pitchFamily="49" charset="0"/>
                <a:cs typeface="Courier New" panose="02070309020205020404" pitchFamily="49" charset="0"/>
              </a:rPr>
              <a:t>&lt;- </a:t>
            </a:r>
            <a:r>
              <a:rPr lang="en-US" sz="2000" dirty="0" err="1">
                <a:solidFill>
                  <a:schemeClr val="tx1"/>
                </a:solidFill>
                <a:latin typeface="Courier New" panose="02070309020205020404" pitchFamily="49" charset="0"/>
                <a:cs typeface="Courier New" panose="02070309020205020404" pitchFamily="49" charset="0"/>
              </a:rPr>
              <a:t>lme</a:t>
            </a:r>
            <a:r>
              <a:rPr lang="en-US" sz="2000" dirty="0">
                <a:solidFill>
                  <a:schemeClr val="tx1"/>
                </a:solidFill>
                <a:latin typeface="Courier New" panose="02070309020205020404" pitchFamily="49" charset="0"/>
                <a:cs typeface="Courier New" panose="02070309020205020404" pitchFamily="49" charset="0"/>
              </a:rPr>
              <a:t>(pulse ~ gender + age + oxygen + runtime + condition, random =~ 1 + </a:t>
            </a:r>
            <a:r>
              <a:rPr lang="en-US" sz="2000" dirty="0" err="1">
                <a:solidFill>
                  <a:schemeClr val="tx1"/>
                </a:solidFill>
                <a:latin typeface="Courier New" panose="02070309020205020404" pitchFamily="49" charset="0"/>
                <a:cs typeface="Courier New" panose="02070309020205020404" pitchFamily="49" charset="0"/>
              </a:rPr>
              <a:t>condition|id</a:t>
            </a:r>
            <a:r>
              <a:rPr lang="en-US" sz="2000" dirty="0">
                <a:solidFill>
                  <a:schemeClr val="tx1"/>
                </a:solidFill>
                <a:latin typeface="Courier New" panose="02070309020205020404" pitchFamily="49" charset="0"/>
                <a:cs typeface="Courier New" panose="02070309020205020404" pitchFamily="49" charset="0"/>
              </a:rPr>
              <a:t>, control=</a:t>
            </a:r>
            <a:r>
              <a:rPr lang="en-US" sz="2000" dirty="0" err="1">
                <a:solidFill>
                  <a:schemeClr val="tx1"/>
                </a:solidFill>
                <a:latin typeface="Courier New" panose="02070309020205020404" pitchFamily="49" charset="0"/>
                <a:cs typeface="Courier New" panose="02070309020205020404" pitchFamily="49" charset="0"/>
              </a:rPr>
              <a:t>lmeControl</a:t>
            </a:r>
            <a:r>
              <a:rPr lang="en-US" sz="2000" dirty="0">
                <a:solidFill>
                  <a:schemeClr val="tx1"/>
                </a:solidFill>
                <a:latin typeface="Courier New" panose="02070309020205020404" pitchFamily="49" charset="0"/>
                <a:cs typeface="Courier New" panose="02070309020205020404" pitchFamily="49" charset="0"/>
              </a:rPr>
              <a:t>(opt="</a:t>
            </a:r>
            <a:r>
              <a:rPr lang="en-US" sz="2000" dirty="0" err="1">
                <a:solidFill>
                  <a:schemeClr val="tx1"/>
                </a:solidFill>
                <a:latin typeface="Courier New" panose="02070309020205020404" pitchFamily="49" charset="0"/>
                <a:cs typeface="Courier New" panose="02070309020205020404" pitchFamily="49" charset="0"/>
              </a:rPr>
              <a:t>optim</a:t>
            </a:r>
            <a:r>
              <a:rPr lang="en-US" sz="2000" dirty="0">
                <a:solidFill>
                  <a:schemeClr val="tx1"/>
                </a:solidFill>
                <a:latin typeface="Courier New" panose="02070309020205020404" pitchFamily="49" charset="0"/>
                <a:cs typeface="Courier New" panose="02070309020205020404" pitchFamily="49" charset="0"/>
              </a:rPr>
              <a:t>"), data=</a:t>
            </a:r>
            <a:r>
              <a:rPr lang="en-US" sz="2000" dirty="0" err="1">
                <a:solidFill>
                  <a:schemeClr val="tx1"/>
                </a:solidFill>
                <a:latin typeface="Courier New" panose="02070309020205020404" pitchFamily="49" charset="0"/>
                <a:cs typeface="Courier New" panose="02070309020205020404" pitchFamily="49" charset="0"/>
              </a:rPr>
              <a:t>longform.data</a:t>
            </a:r>
            <a:r>
              <a:rPr lang="en-US" sz="2000" dirty="0">
                <a:solidFill>
                  <a:schemeClr val="tx1"/>
                </a:solidFill>
                <a:latin typeface="Courier New" panose="02070309020205020404" pitchFamily="49" charset="0"/>
                <a:cs typeface="Courier New" panose="02070309020205020404" pitchFamily="49" charset="0"/>
              </a:rPr>
              <a:t>))</a:t>
            </a:r>
          </a:p>
          <a:p>
            <a:pPr algn="l"/>
            <a:r>
              <a:rPr lang="en-US" sz="2600" dirty="0">
                <a:solidFill>
                  <a:schemeClr val="tx1"/>
                </a:solidFill>
              </a:rPr>
              <a:t>      </a:t>
            </a:r>
            <a:endParaRPr lang="en-US" sz="2400" dirty="0">
              <a:solidFill>
                <a:schemeClr val="tx1"/>
              </a:solidFill>
            </a:endParaRPr>
          </a:p>
        </p:txBody>
      </p:sp>
      <p:sp>
        <p:nvSpPr>
          <p:cNvPr id="5" name="Title 1">
            <a:extLst>
              <a:ext uri="{FF2B5EF4-FFF2-40B4-BE49-F238E27FC236}">
                <a16:creationId xmlns:a16="http://schemas.microsoft.com/office/drawing/2014/main" id="{8FDE2D6A-EB0F-4F67-8847-35AECB8A3F6B}"/>
              </a:ext>
            </a:extLst>
          </p:cNvPr>
          <p:cNvSpPr txBox="1">
            <a:spLocks/>
          </p:cNvSpPr>
          <p:nvPr/>
        </p:nvSpPr>
        <p:spPr>
          <a:xfrm>
            <a:off x="834060" y="406039"/>
            <a:ext cx="10527128" cy="804481"/>
          </a:xfrm>
          <a:prstGeom prst="rect">
            <a:avLst/>
          </a:prstGeom>
        </p:spPr>
        <p:txBody>
          <a:bodyPr vert="horz" lIns="91440" tIns="45720" rIns="91440" bIns="45720" rtlCol="0" anchor="ctr">
            <a:normAutofit fontScale="850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400" dirty="0"/>
              <a:t>LONGITUDINAL NORMAL REGRESSION: EXERCISE SOLUTION (CONT.)</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49536" y="3162296"/>
            <a:ext cx="7792538" cy="3010320"/>
          </a:xfrm>
          <a:prstGeom prst="rect">
            <a:avLst/>
          </a:prstGeom>
        </p:spPr>
      </p:pic>
      <p:sp>
        <p:nvSpPr>
          <p:cNvPr id="7" name="Oval 6"/>
          <p:cNvSpPr/>
          <p:nvPr/>
        </p:nvSpPr>
        <p:spPr>
          <a:xfrm rot="5400000">
            <a:off x="3505531" y="2418353"/>
            <a:ext cx="1250806" cy="241401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087416" y="4197138"/>
            <a:ext cx="1398521" cy="225190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5641E2CC-40B0-4334-891A-514085886E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983914" y="1123919"/>
            <a:ext cx="10349837" cy="120423"/>
          </a:xfrm>
          <a:prstGeom prst="rect">
            <a:avLst/>
          </a:prstGeom>
        </p:spPr>
      </p:pic>
      <p:pic>
        <p:nvPicPr>
          <p:cNvPr id="10" name="Picture 9">
            <a:extLst>
              <a:ext uri="{FF2B5EF4-FFF2-40B4-BE49-F238E27FC236}">
                <a16:creationId xmlns:a16="http://schemas.microsoft.com/office/drawing/2014/main" id="{B846D0DC-53EE-4E39-B795-379F6F21B9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3914" y="6457193"/>
            <a:ext cx="9222383" cy="107305"/>
          </a:xfrm>
          <a:prstGeom prst="rect">
            <a:avLst/>
          </a:prstGeom>
        </p:spPr>
      </p:pic>
      <p:pic>
        <p:nvPicPr>
          <p:cNvPr id="11" name="Picture 10">
            <a:extLst>
              <a:ext uri="{FF2B5EF4-FFF2-40B4-BE49-F238E27FC236}">
                <a16:creationId xmlns:a16="http://schemas.microsoft.com/office/drawing/2014/main" id="{81A3338F-B4E3-48BD-B2DB-3A1BB579F16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10154" y="6037529"/>
            <a:ext cx="700390" cy="823031"/>
          </a:xfrm>
          <a:prstGeom prst="rect">
            <a:avLst/>
          </a:prstGeom>
        </p:spPr>
      </p:pic>
      <p:sp>
        <p:nvSpPr>
          <p:cNvPr id="12" name="Slide Number Placeholder 3">
            <a:extLst>
              <a:ext uri="{FF2B5EF4-FFF2-40B4-BE49-F238E27FC236}">
                <a16:creationId xmlns:a16="http://schemas.microsoft.com/office/drawing/2014/main" id="{E3744481-5535-4465-A2C0-7EECCB75AD01}"/>
              </a:ext>
            </a:extLst>
          </p:cNvPr>
          <p:cNvSpPr txBox="1">
            <a:spLocks/>
          </p:cNvSpPr>
          <p:nvPr/>
        </p:nvSpPr>
        <p:spPr>
          <a:xfrm>
            <a:off x="10807431" y="6081483"/>
            <a:ext cx="526320" cy="569779"/>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3A98EE3D-8CD1-4C3F-BD1C-C98C9596463C}" type="slidenum">
              <a:rPr lang="en-US" sz="2600" smtClean="0">
                <a:solidFill>
                  <a:schemeClr val="bg1"/>
                </a:solidFill>
              </a:rPr>
              <a:pPr algn="ctr"/>
              <a:t>90</a:t>
            </a:fld>
            <a:endParaRPr lang="en-US" sz="2600" dirty="0">
              <a:solidFill>
                <a:schemeClr val="bg1"/>
              </a:solidFill>
            </a:endParaRPr>
          </a:p>
        </p:txBody>
      </p:sp>
    </p:spTree>
    <p:extLst>
      <p:ext uri="{BB962C8B-B14F-4D97-AF65-F5344CB8AC3E}">
        <p14:creationId xmlns:p14="http://schemas.microsoft.com/office/powerpoint/2010/main" val="100534992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Subtitle 2">
                <a:extLst>
                  <a:ext uri="{FF2B5EF4-FFF2-40B4-BE49-F238E27FC236}">
                    <a16:creationId xmlns:a16="http://schemas.microsoft.com/office/drawing/2014/main" id="{937977FE-7060-4554-8802-D380BB4E77D1}"/>
                  </a:ext>
                </a:extLst>
              </p:cNvPr>
              <p:cNvSpPr>
                <a:spLocks noGrp="1"/>
              </p:cNvSpPr>
              <p:nvPr>
                <p:ph type="subTitle" idx="1"/>
              </p:nvPr>
            </p:nvSpPr>
            <p:spPr>
              <a:xfrm>
                <a:off x="834060" y="1414195"/>
                <a:ext cx="11501163" cy="5237067"/>
              </a:xfrm>
            </p:spPr>
            <p:txBody>
              <a:bodyPr>
                <a:normAutofit/>
              </a:bodyPr>
              <a:lstStyle/>
              <a:p>
                <a:pPr marL="342900" indent="-342900" algn="l">
                  <a:buClr>
                    <a:srgbClr val="7030A0"/>
                  </a:buClr>
                  <a:buFont typeface="Wingdings" panose="05000000000000000000" pitchFamily="2" charset="2"/>
                  <a:buChar char="q"/>
                </a:pPr>
                <a:r>
                  <a:rPr lang="en-US" sz="2800" dirty="0">
                    <a:solidFill>
                      <a:schemeClr val="tx1"/>
                    </a:solidFill>
                  </a:rPr>
                  <a:t> The fitted model is</a:t>
                </a:r>
              </a:p>
              <a:p>
                <a:pPr algn="l"/>
                <a:r>
                  <a:rPr lang="en-US" sz="2400" dirty="0">
                    <a:solidFill>
                      <a:schemeClr val="tx1"/>
                    </a:solidFill>
                  </a:rPr>
                  <a:t>         </a:t>
                </a:r>
                <a14:m>
                  <m:oMath xmlns:m="http://schemas.openxmlformats.org/officeDocument/2006/math">
                    <m:acc>
                      <m:accPr>
                        <m:chr m:val="̂"/>
                        <m:ctrlPr>
                          <a:rPr lang="en-US" sz="2400" i="1">
                            <a:solidFill>
                              <a:schemeClr val="tx1"/>
                            </a:solidFill>
                            <a:latin typeface="Cambria Math" panose="02040503050406030204" pitchFamily="18" charset="0"/>
                          </a:rPr>
                        </m:ctrlPr>
                      </m:accPr>
                      <m:e>
                        <m:r>
                          <a:rPr lang="en-US" sz="2400" i="1">
                            <a:solidFill>
                              <a:schemeClr val="tx1"/>
                            </a:solidFill>
                            <a:latin typeface="Cambria Math" panose="02040503050406030204" pitchFamily="18" charset="0"/>
                          </a:rPr>
                          <m:t>𝐸</m:t>
                        </m:r>
                      </m:e>
                    </m:acc>
                    <m:d>
                      <m:dPr>
                        <m:ctrlPr>
                          <a:rPr lang="en-US" sz="2400" i="1">
                            <a:solidFill>
                              <a:schemeClr val="tx1"/>
                            </a:solidFill>
                            <a:latin typeface="Cambria Math" panose="02040503050406030204" pitchFamily="18" charset="0"/>
                          </a:rPr>
                        </m:ctrlPr>
                      </m:dPr>
                      <m:e>
                        <m:r>
                          <a:rPr lang="en-US" sz="2400" b="0" i="1" smtClean="0">
                            <a:solidFill>
                              <a:schemeClr val="tx1"/>
                            </a:solidFill>
                            <a:latin typeface="Cambria Math"/>
                          </a:rPr>
                          <m:t>𝑝𝑢𝑙𝑠𝑒</m:t>
                        </m:r>
                      </m:e>
                    </m:d>
                    <m:r>
                      <a:rPr lang="en-US" sz="2400" i="1">
                        <a:solidFill>
                          <a:schemeClr val="tx1"/>
                        </a:solidFill>
                        <a:latin typeface="Cambria Math" panose="02040503050406030204" pitchFamily="18" charset="0"/>
                      </a:rPr>
                      <m:t>=</m:t>
                    </m:r>
                    <m:r>
                      <a:rPr lang="en-US" sz="2400" b="0" i="1" smtClean="0">
                        <a:solidFill>
                          <a:schemeClr val="tx1"/>
                        </a:solidFill>
                        <a:latin typeface="Cambria Math"/>
                      </a:rPr>
                      <m:t>167.1870−0.3735</m:t>
                    </m:r>
                    <m:r>
                      <a:rPr lang="en-US" sz="2400" b="0" i="1" smtClean="0">
                        <a:solidFill>
                          <a:schemeClr val="tx1"/>
                        </a:solidFill>
                        <a:latin typeface="Cambria Math" panose="02040503050406030204" pitchFamily="18" charset="0"/>
                        <a:ea typeface="Cambria Math" panose="02040503050406030204" pitchFamily="18" charset="0"/>
                      </a:rPr>
                      <m:t>∙</m:t>
                    </m:r>
                    <m:r>
                      <a:rPr lang="en-US" sz="2400" b="0" i="1" smtClean="0">
                        <a:solidFill>
                          <a:schemeClr val="tx1"/>
                        </a:solidFill>
                        <a:latin typeface="Cambria Math"/>
                      </a:rPr>
                      <m:t>𝑚𝑎𝑙𝑒</m:t>
                    </m:r>
                    <m:r>
                      <a:rPr lang="en-US" sz="2400" b="0" i="1" smtClean="0">
                        <a:solidFill>
                          <a:schemeClr val="tx1"/>
                        </a:solidFill>
                        <a:latin typeface="Cambria Math"/>
                      </a:rPr>
                      <m:t>−0.6993∙</m:t>
                    </m:r>
                    <m:r>
                      <a:rPr lang="en-US" sz="2400" b="0" i="1" smtClean="0">
                        <a:solidFill>
                          <a:schemeClr val="tx1"/>
                        </a:solidFill>
                        <a:latin typeface="Cambria Math"/>
                      </a:rPr>
                      <m:t>𝑎𝑔𝑒</m:t>
                    </m:r>
                    <m:r>
                      <a:rPr lang="en-US" sz="2400" b="0" i="1" smtClean="0">
                        <a:solidFill>
                          <a:schemeClr val="tx1"/>
                        </a:solidFill>
                        <a:latin typeface="Cambria Math"/>
                      </a:rPr>
                      <m:t>+0.0306∙</m:t>
                    </m:r>
                    <m:r>
                      <a:rPr lang="en-US" sz="2400" b="0" i="1" smtClean="0">
                        <a:solidFill>
                          <a:schemeClr val="tx1"/>
                        </a:solidFill>
                        <a:latin typeface="Cambria Math"/>
                      </a:rPr>
                      <m:t>𝑜𝑥𝑦𝑔𝑒𝑛</m:t>
                    </m:r>
                  </m:oMath>
                </a14:m>
                <a:endParaRPr lang="en-US" sz="2400" b="0" i="1" dirty="0">
                  <a:solidFill>
                    <a:schemeClr val="tx1"/>
                  </a:solidFill>
                  <a:latin typeface="Cambria Math"/>
                </a:endParaRPr>
              </a:p>
              <a:p>
                <a:pPr algn="l"/>
                <a:endParaRPr lang="en-US" sz="1200" i="1" dirty="0">
                  <a:solidFill>
                    <a:schemeClr val="tx1"/>
                  </a:solidFill>
                  <a:latin typeface="Cambria Math"/>
                </a:endParaRPr>
              </a:p>
              <a:p>
                <a:pPr algn="l"/>
                <a14:m>
                  <m:oMath xmlns:m="http://schemas.openxmlformats.org/officeDocument/2006/math">
                    <m:r>
                      <a:rPr lang="en-US" sz="2400" b="0" i="1" smtClean="0">
                        <a:solidFill>
                          <a:schemeClr val="tx1"/>
                        </a:solidFill>
                        <a:latin typeface="Cambria Math"/>
                      </a:rPr>
                      <m:t>                             </m:t>
                    </m:r>
                    <m:r>
                      <a:rPr lang="en-US" sz="2400" i="1">
                        <a:solidFill>
                          <a:schemeClr val="tx1"/>
                        </a:solidFill>
                        <a:latin typeface="Cambria Math"/>
                      </a:rPr>
                      <m:t>+1.9591</m:t>
                    </m:r>
                    <m:r>
                      <a:rPr lang="en-US" sz="2400" i="1" smtClean="0">
                        <a:solidFill>
                          <a:schemeClr val="tx1"/>
                        </a:solidFill>
                        <a:latin typeface="Cambria Math" panose="02040503050406030204" pitchFamily="18" charset="0"/>
                        <a:ea typeface="Cambria Math" panose="02040503050406030204" pitchFamily="18" charset="0"/>
                      </a:rPr>
                      <m:t>∙</m:t>
                    </m:r>
                    <m:r>
                      <a:rPr lang="en-US" sz="2400" i="1">
                        <a:solidFill>
                          <a:schemeClr val="tx1"/>
                        </a:solidFill>
                        <a:latin typeface="Cambria Math"/>
                      </a:rPr>
                      <m:t>𝑟𝑢𝑛𝑡𝑖𝑚𝑒</m:t>
                    </m:r>
                    <m:r>
                      <a:rPr lang="en-US" sz="2400" i="1">
                        <a:solidFill>
                          <a:schemeClr val="tx1"/>
                        </a:solidFill>
                        <a:latin typeface="Cambria Math"/>
                      </a:rPr>
                      <m:t> +0.7578∙</m:t>
                    </m:r>
                    <m:r>
                      <a:rPr lang="en-US" sz="2400" i="1">
                        <a:solidFill>
                          <a:schemeClr val="tx1"/>
                        </a:solidFill>
                        <a:latin typeface="Cambria Math"/>
                      </a:rPr>
                      <m:t>𝑐𝑜𝑛𝑑𝑖𝑡𝑖𝑜𝑛</m:t>
                    </m:r>
                  </m:oMath>
                </a14:m>
                <a:r>
                  <a:rPr lang="en-US" sz="2400" dirty="0">
                    <a:solidFill>
                      <a:schemeClr val="tx1"/>
                    </a:solidFill>
                  </a:rPr>
                  <a:t>.</a:t>
                </a:r>
              </a:p>
              <a:p>
                <a:pPr algn="l"/>
                <a:endParaRPr lang="en-US" sz="1200" dirty="0">
                  <a:solidFill>
                    <a:schemeClr val="tx1"/>
                  </a:solidFill>
                </a:endParaRPr>
              </a:p>
              <a:p>
                <a:pPr marL="514350" indent="-514350" algn="l">
                  <a:buClr>
                    <a:srgbClr val="7030A0"/>
                  </a:buClr>
                  <a:buFont typeface="Wingdings" panose="05000000000000000000" pitchFamily="2" charset="2"/>
                  <a:buChar char="q"/>
                </a:pPr>
                <a:r>
                  <a:rPr lang="en-US" sz="2800" dirty="0">
                    <a:solidFill>
                      <a:schemeClr val="tx1"/>
                    </a:solidFill>
                  </a:rPr>
                  <a:t>Interpretation of the estimated regression coefficients. For example,</a:t>
                </a:r>
              </a:p>
              <a:p>
                <a:pPr algn="l"/>
                <a:endParaRPr lang="en-US" sz="1100" dirty="0">
                  <a:solidFill>
                    <a:schemeClr val="tx1"/>
                  </a:solidFill>
                </a:endParaRPr>
              </a:p>
              <a:p>
                <a:pPr algn="l"/>
                <a:r>
                  <a:rPr lang="en-US" sz="2400" dirty="0">
                    <a:solidFill>
                      <a:schemeClr val="tx1"/>
                    </a:solidFill>
                    <a:latin typeface="Segoe UI"/>
                    <a:ea typeface="Segoe UI"/>
                    <a:cs typeface="Segoe UI"/>
                  </a:rPr>
                  <a:t>      ● As age increases by one year, the estimated average pulse decreases by </a:t>
                </a:r>
              </a:p>
              <a:p>
                <a:pPr algn="l"/>
                <a:r>
                  <a:rPr lang="en-US" sz="2400" dirty="0">
                    <a:solidFill>
                      <a:schemeClr val="tx1"/>
                    </a:solidFill>
                    <a:latin typeface="Segoe UI"/>
                    <a:ea typeface="Segoe UI"/>
                    <a:cs typeface="Segoe UI"/>
                  </a:rPr>
                  <a:t>          0.6993 points.</a:t>
                </a:r>
              </a:p>
              <a:p>
                <a:pPr algn="l"/>
                <a:r>
                  <a:rPr lang="en-US" sz="2400" dirty="0">
                    <a:solidFill>
                      <a:schemeClr val="tx1"/>
                    </a:solidFill>
                    <a:latin typeface="Segoe UI"/>
                    <a:ea typeface="Segoe UI"/>
                    <a:cs typeface="Segoe UI"/>
                  </a:rPr>
                  <a:t>      ● The estimated average pulse for males is 0.3735 points less than </a:t>
                </a:r>
              </a:p>
              <a:p>
                <a:pPr algn="l"/>
                <a:r>
                  <a:rPr lang="en-US" sz="2400" dirty="0">
                    <a:solidFill>
                      <a:schemeClr val="tx1"/>
                    </a:solidFill>
                    <a:latin typeface="Segoe UI"/>
                    <a:ea typeface="Segoe UI"/>
                    <a:cs typeface="Segoe UI"/>
                  </a:rPr>
                  <a:t>          that for females.</a:t>
                </a:r>
                <a:endParaRPr lang="en-US" sz="2400" dirty="0">
                  <a:solidFill>
                    <a:schemeClr val="tx1"/>
                  </a:solidFill>
                </a:endParaRPr>
              </a:p>
              <a:p>
                <a:pPr algn="l"/>
                <a:r>
                  <a:rPr lang="en-US" sz="2600" dirty="0">
                    <a:solidFill>
                      <a:schemeClr val="tx1"/>
                    </a:solidFill>
                  </a:rPr>
                  <a:t>      </a:t>
                </a:r>
                <a:endParaRPr lang="en-US" sz="2400" dirty="0">
                  <a:solidFill>
                    <a:schemeClr val="tx1"/>
                  </a:solidFill>
                </a:endParaRPr>
              </a:p>
            </p:txBody>
          </p:sp>
        </mc:Choice>
        <mc:Fallback xmlns="">
          <p:sp>
            <p:nvSpPr>
              <p:cNvPr id="3" name="Subtitle 2">
                <a:extLst>
                  <a:ext uri="{FF2B5EF4-FFF2-40B4-BE49-F238E27FC236}">
                    <a16:creationId xmlns:a16="http://schemas.microsoft.com/office/drawing/2014/main" id="{937977FE-7060-4554-8802-D380BB4E77D1}"/>
                  </a:ext>
                </a:extLst>
              </p:cNvPr>
              <p:cNvSpPr>
                <a:spLocks noGrp="1" noRot="1" noChangeAspect="1" noMove="1" noResize="1" noEditPoints="1" noAdjustHandles="1" noChangeArrowheads="1" noChangeShapeType="1" noTextEdit="1"/>
              </p:cNvSpPr>
              <p:nvPr>
                <p:ph type="subTitle" idx="1"/>
              </p:nvPr>
            </p:nvSpPr>
            <p:spPr>
              <a:xfrm>
                <a:off x="834060" y="1414195"/>
                <a:ext cx="11501163" cy="5237067"/>
              </a:xfrm>
              <a:blipFill>
                <a:blip r:embed="rId2"/>
                <a:stretch>
                  <a:fillRect l="-954" t="-1164"/>
                </a:stretch>
              </a:blipFill>
            </p:spPr>
            <p:txBody>
              <a:bodyPr/>
              <a:lstStyle/>
              <a:p>
                <a:r>
                  <a:rPr lang="en-US">
                    <a:noFill/>
                  </a:rPr>
                  <a:t> </a:t>
                </a:r>
              </a:p>
            </p:txBody>
          </p:sp>
        </mc:Fallback>
      </mc:AlternateContent>
      <p:sp>
        <p:nvSpPr>
          <p:cNvPr id="5" name="Title 1">
            <a:extLst>
              <a:ext uri="{FF2B5EF4-FFF2-40B4-BE49-F238E27FC236}">
                <a16:creationId xmlns:a16="http://schemas.microsoft.com/office/drawing/2014/main" id="{8FDE2D6A-EB0F-4F67-8847-35AECB8A3F6B}"/>
              </a:ext>
            </a:extLst>
          </p:cNvPr>
          <p:cNvSpPr txBox="1">
            <a:spLocks/>
          </p:cNvSpPr>
          <p:nvPr/>
        </p:nvSpPr>
        <p:spPr>
          <a:xfrm>
            <a:off x="834060" y="406039"/>
            <a:ext cx="10527128" cy="804481"/>
          </a:xfrm>
          <a:prstGeom prst="rect">
            <a:avLst/>
          </a:prstGeom>
        </p:spPr>
        <p:txBody>
          <a:bodyPr vert="horz" lIns="91440" tIns="45720" rIns="91440" bIns="45720" rtlCol="0" anchor="ctr">
            <a:normAutofit fontScale="850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400" dirty="0"/>
              <a:t>LONGITUDINAL NORMAL REGRESSION: EXERCISE SOLUTION (CONT.)</a:t>
            </a:r>
          </a:p>
        </p:txBody>
      </p:sp>
      <p:pic>
        <p:nvPicPr>
          <p:cNvPr id="6" name="Picture 5">
            <a:extLst>
              <a:ext uri="{FF2B5EF4-FFF2-40B4-BE49-F238E27FC236}">
                <a16:creationId xmlns:a16="http://schemas.microsoft.com/office/drawing/2014/main" id="{94A43601-96A6-4390-A155-839D1C2208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983914" y="1123919"/>
            <a:ext cx="10349837" cy="120423"/>
          </a:xfrm>
          <a:prstGeom prst="rect">
            <a:avLst/>
          </a:prstGeom>
        </p:spPr>
      </p:pic>
      <p:pic>
        <p:nvPicPr>
          <p:cNvPr id="7" name="Picture 6">
            <a:extLst>
              <a:ext uri="{FF2B5EF4-FFF2-40B4-BE49-F238E27FC236}">
                <a16:creationId xmlns:a16="http://schemas.microsoft.com/office/drawing/2014/main" id="{C43DF58A-293E-450D-8A19-4836E2ECA6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3913" y="5939084"/>
            <a:ext cx="9182063" cy="106836"/>
          </a:xfrm>
          <a:prstGeom prst="rect">
            <a:avLst/>
          </a:prstGeom>
        </p:spPr>
      </p:pic>
      <p:pic>
        <p:nvPicPr>
          <p:cNvPr id="8" name="Picture 7">
            <a:extLst>
              <a:ext uri="{FF2B5EF4-FFF2-40B4-BE49-F238E27FC236}">
                <a16:creationId xmlns:a16="http://schemas.microsoft.com/office/drawing/2014/main" id="{FCC724C8-E20B-4106-9F45-45D94BF93A7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10154" y="6037529"/>
            <a:ext cx="700390" cy="823031"/>
          </a:xfrm>
          <a:prstGeom prst="rect">
            <a:avLst/>
          </a:prstGeom>
        </p:spPr>
      </p:pic>
      <p:sp>
        <p:nvSpPr>
          <p:cNvPr id="9" name="Slide Number Placeholder 3">
            <a:extLst>
              <a:ext uri="{FF2B5EF4-FFF2-40B4-BE49-F238E27FC236}">
                <a16:creationId xmlns:a16="http://schemas.microsoft.com/office/drawing/2014/main" id="{3E603772-4BDD-4964-A727-28EF1277086A}"/>
              </a:ext>
            </a:extLst>
          </p:cNvPr>
          <p:cNvSpPr txBox="1">
            <a:spLocks/>
          </p:cNvSpPr>
          <p:nvPr/>
        </p:nvSpPr>
        <p:spPr>
          <a:xfrm>
            <a:off x="10807431" y="6081483"/>
            <a:ext cx="526320" cy="569779"/>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3A98EE3D-8CD1-4C3F-BD1C-C98C9596463C}" type="slidenum">
              <a:rPr lang="en-US" sz="2600" smtClean="0">
                <a:solidFill>
                  <a:schemeClr val="bg1"/>
                </a:solidFill>
              </a:rPr>
              <a:pPr algn="ctr"/>
              <a:t>91</a:t>
            </a:fld>
            <a:endParaRPr lang="en-US" sz="2600" dirty="0">
              <a:solidFill>
                <a:schemeClr val="bg1"/>
              </a:solidFill>
            </a:endParaRPr>
          </a:p>
        </p:txBody>
      </p:sp>
    </p:spTree>
    <p:extLst>
      <p:ext uri="{BB962C8B-B14F-4D97-AF65-F5344CB8AC3E}">
        <p14:creationId xmlns:p14="http://schemas.microsoft.com/office/powerpoint/2010/main" val="391177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Subtitle 2">
                <a:extLst>
                  <a:ext uri="{FF2B5EF4-FFF2-40B4-BE49-F238E27FC236}">
                    <a16:creationId xmlns:a16="http://schemas.microsoft.com/office/drawing/2014/main" id="{937977FE-7060-4554-8802-D380BB4E77D1}"/>
                  </a:ext>
                </a:extLst>
              </p:cNvPr>
              <p:cNvSpPr>
                <a:spLocks noGrp="1"/>
              </p:cNvSpPr>
              <p:nvPr>
                <p:ph type="subTitle" idx="1"/>
              </p:nvPr>
            </p:nvSpPr>
            <p:spPr>
              <a:xfrm>
                <a:off x="834060" y="1414195"/>
                <a:ext cx="11501163" cy="5237067"/>
              </a:xfrm>
            </p:spPr>
            <p:txBody>
              <a:bodyPr>
                <a:normAutofit/>
              </a:bodyPr>
              <a:lstStyle/>
              <a:p>
                <a:pPr marL="457200" indent="-457200" algn="l">
                  <a:buClr>
                    <a:srgbClr val="7030A0"/>
                  </a:buClr>
                  <a:buFont typeface="Wingdings" panose="05000000000000000000" pitchFamily="2" charset="2"/>
                  <a:buChar char="q"/>
                </a:pPr>
                <a:r>
                  <a:rPr lang="en-US" sz="2800" dirty="0">
                    <a:solidFill>
                      <a:schemeClr val="tx1"/>
                    </a:solidFill>
                  </a:rPr>
                  <a:t>We predict an average pulse for a 36-year-old woman who is running</a:t>
                </a:r>
              </a:p>
              <a:p>
                <a:pPr algn="l"/>
                <a:r>
                  <a:rPr lang="en-US" sz="2800" dirty="0">
                    <a:solidFill>
                      <a:schemeClr val="tx1"/>
                    </a:solidFill>
                  </a:rPr>
                  <a:t>on a treadmill, if her oxygen intake is 40.2 units, and her run time is 10.3</a:t>
                </a:r>
              </a:p>
              <a:p>
                <a:pPr algn="l"/>
                <a:r>
                  <a:rPr lang="en-US" sz="2800" dirty="0">
                    <a:solidFill>
                      <a:schemeClr val="tx1"/>
                    </a:solidFill>
                  </a:rPr>
                  <a:t>minutes per mile.</a:t>
                </a:r>
                <a:r>
                  <a:rPr lang="en-US" sz="2600" dirty="0">
                    <a:solidFill>
                      <a:schemeClr val="tx1"/>
                    </a:solidFill>
                  </a:rPr>
                  <a:t> We calculate</a:t>
                </a:r>
              </a:p>
              <a:p>
                <a:pPr algn="l"/>
                <a:endParaRPr lang="en-US" sz="1200" dirty="0">
                  <a:solidFill>
                    <a:schemeClr val="tx1"/>
                  </a:solidFill>
                </a:endParaRPr>
              </a:p>
              <a:p>
                <a:pPr algn="l"/>
                <a14:m>
                  <m:oMathPara xmlns:m="http://schemas.openxmlformats.org/officeDocument/2006/math">
                    <m:oMathParaPr>
                      <m:jc m:val="centerGroup"/>
                    </m:oMathParaPr>
                    <m:oMath xmlns:m="http://schemas.openxmlformats.org/officeDocument/2006/math">
                      <m:sSup>
                        <m:sSupPr>
                          <m:ctrlPr>
                            <a:rPr lang="en-US" sz="2400" i="1" smtClean="0">
                              <a:solidFill>
                                <a:schemeClr val="tx1"/>
                              </a:solidFill>
                              <a:latin typeface="Cambria Math" panose="02040503050406030204" pitchFamily="18" charset="0"/>
                            </a:rPr>
                          </m:ctrlPr>
                        </m:sSupPr>
                        <m:e>
                          <m:r>
                            <a:rPr lang="en-US" sz="2400" b="0" i="1" smtClean="0">
                              <a:solidFill>
                                <a:schemeClr val="tx1"/>
                              </a:solidFill>
                              <a:latin typeface="Cambria Math"/>
                            </a:rPr>
                            <m:t>𝑝𝑢𝑙𝑠𝑒</m:t>
                          </m:r>
                        </m:e>
                        <m:sup>
                          <m:r>
                            <a:rPr lang="en-US" sz="2400" b="0" i="1" smtClean="0">
                              <a:solidFill>
                                <a:schemeClr val="tx1"/>
                              </a:solidFill>
                              <a:latin typeface="Cambria Math"/>
                            </a:rPr>
                            <m:t>0</m:t>
                          </m:r>
                        </m:sup>
                      </m:sSup>
                      <m:r>
                        <a:rPr lang="en-US" sz="2400" b="0" i="1" smtClean="0">
                          <a:solidFill>
                            <a:schemeClr val="tx1"/>
                          </a:solidFill>
                          <a:latin typeface="Cambria Math"/>
                        </a:rPr>
                        <m:t>=</m:t>
                      </m:r>
                      <m:r>
                        <a:rPr lang="en-US" sz="2400" i="1">
                          <a:solidFill>
                            <a:schemeClr val="tx1"/>
                          </a:solidFill>
                          <a:latin typeface="Cambria Math"/>
                        </a:rPr>
                        <m:t>167.1870−0.6993</m:t>
                      </m:r>
                      <m:r>
                        <a:rPr lang="en-US" sz="2400" i="1">
                          <a:solidFill>
                            <a:schemeClr val="tx1"/>
                          </a:solidFill>
                          <a:latin typeface="Cambria Math"/>
                          <a:ea typeface="Cambria Math" panose="02040503050406030204" pitchFamily="18" charset="0"/>
                        </a:rPr>
                        <m:t>∙</m:t>
                      </m:r>
                      <m:r>
                        <a:rPr lang="en-US" sz="2400" b="0" i="1" smtClean="0">
                          <a:solidFill>
                            <a:schemeClr val="tx1"/>
                          </a:solidFill>
                          <a:latin typeface="Cambria Math"/>
                        </a:rPr>
                        <m:t>36</m:t>
                      </m:r>
                      <m:r>
                        <a:rPr lang="en-US" sz="2400" i="1">
                          <a:solidFill>
                            <a:schemeClr val="tx1"/>
                          </a:solidFill>
                          <a:latin typeface="Cambria Math"/>
                        </a:rPr>
                        <m:t>+0.0306</m:t>
                      </m:r>
                      <m:r>
                        <a:rPr lang="en-US" sz="2400" i="1" smtClean="0">
                          <a:solidFill>
                            <a:schemeClr val="tx1"/>
                          </a:solidFill>
                          <a:latin typeface="Cambria Math" panose="02040503050406030204" pitchFamily="18" charset="0"/>
                          <a:ea typeface="Cambria Math" panose="02040503050406030204" pitchFamily="18" charset="0"/>
                        </a:rPr>
                        <m:t>∙</m:t>
                      </m:r>
                      <m:r>
                        <a:rPr lang="en-US" sz="2400" b="0" i="1" smtClean="0">
                          <a:solidFill>
                            <a:schemeClr val="tx1"/>
                          </a:solidFill>
                          <a:latin typeface="Cambria Math"/>
                        </a:rPr>
                        <m:t>40.2</m:t>
                      </m:r>
                    </m:oMath>
                  </m:oMathPara>
                </a14:m>
                <a:endParaRPr lang="en-US" sz="2400" i="1" dirty="0">
                  <a:solidFill>
                    <a:schemeClr val="tx1"/>
                  </a:solidFill>
                  <a:latin typeface="Cambria Math"/>
                </a:endParaRPr>
              </a:p>
              <a:p>
                <a:pPr algn="l"/>
                <a14:m>
                  <m:oMath xmlns:m="http://schemas.openxmlformats.org/officeDocument/2006/math">
                    <m:r>
                      <a:rPr lang="en-US" sz="2400" i="1">
                        <a:solidFill>
                          <a:schemeClr val="tx1"/>
                        </a:solidFill>
                        <a:latin typeface="Cambria Math"/>
                      </a:rPr>
                      <m:t>                             </m:t>
                    </m:r>
                    <m:r>
                      <a:rPr lang="en-US" sz="2400" b="0" i="1" smtClean="0">
                        <a:solidFill>
                          <a:schemeClr val="tx1"/>
                        </a:solidFill>
                        <a:latin typeface="Cambria Math"/>
                      </a:rPr>
                      <m:t>             </m:t>
                    </m:r>
                    <m:r>
                      <a:rPr lang="en-US" sz="2400" i="1">
                        <a:solidFill>
                          <a:schemeClr val="tx1"/>
                        </a:solidFill>
                        <a:latin typeface="Cambria Math"/>
                      </a:rPr>
                      <m:t>+1.9591</m:t>
                    </m:r>
                    <m:r>
                      <a:rPr lang="en-US" sz="2400" i="1" smtClean="0">
                        <a:solidFill>
                          <a:schemeClr val="tx1"/>
                        </a:solidFill>
                        <a:latin typeface="Cambria Math" panose="02040503050406030204" pitchFamily="18" charset="0"/>
                        <a:ea typeface="Cambria Math" panose="02040503050406030204" pitchFamily="18" charset="0"/>
                      </a:rPr>
                      <m:t>∙</m:t>
                    </m:r>
                    <m:r>
                      <a:rPr lang="en-US" sz="2400" b="0" i="1" smtClean="0">
                        <a:solidFill>
                          <a:schemeClr val="tx1"/>
                        </a:solidFill>
                        <a:latin typeface="Cambria Math"/>
                      </a:rPr>
                      <m:t>10.3</m:t>
                    </m:r>
                    <m:r>
                      <a:rPr lang="en-US" sz="2400" i="1">
                        <a:solidFill>
                          <a:schemeClr val="tx1"/>
                        </a:solidFill>
                        <a:latin typeface="Cambria Math"/>
                      </a:rPr>
                      <m:t> +0.7578</m:t>
                    </m:r>
                    <m:r>
                      <a:rPr lang="en-US" sz="2400" i="1" smtClean="0">
                        <a:solidFill>
                          <a:schemeClr val="tx1"/>
                        </a:solidFill>
                        <a:latin typeface="Cambria Math" panose="02040503050406030204" pitchFamily="18" charset="0"/>
                        <a:ea typeface="Cambria Math" panose="02040503050406030204" pitchFamily="18" charset="0"/>
                      </a:rPr>
                      <m:t>∙</m:t>
                    </m:r>
                    <m:r>
                      <a:rPr lang="en-US" sz="2400" i="1">
                        <a:solidFill>
                          <a:schemeClr val="tx1"/>
                        </a:solidFill>
                        <a:latin typeface="Cambria Math"/>
                      </a:rPr>
                      <m:t>1=164.17885</m:t>
                    </m:r>
                  </m:oMath>
                </a14:m>
                <a:r>
                  <a:rPr lang="en-US" sz="2400" i="1" dirty="0">
                    <a:solidFill>
                      <a:schemeClr val="tx1"/>
                    </a:solidFill>
                    <a:latin typeface="Cambria Math"/>
                  </a:rPr>
                  <a:t>.</a:t>
                </a:r>
              </a:p>
              <a:p>
                <a:pPr algn="l"/>
                <a:endParaRPr lang="en-US" sz="2400" i="1" dirty="0">
                  <a:solidFill>
                    <a:schemeClr val="tx1"/>
                  </a:solidFill>
                  <a:latin typeface="Cambria Math"/>
                </a:endParaRPr>
              </a:p>
              <a:p>
                <a:pPr algn="l"/>
                <a:r>
                  <a:rPr lang="en-US" sz="2000" dirty="0">
                    <a:solidFill>
                      <a:schemeClr val="tx1"/>
                    </a:solidFill>
                    <a:latin typeface="Courier New" panose="02070309020205020404" pitchFamily="49" charset="0"/>
                    <a:cs typeface="Courier New" panose="02070309020205020404" pitchFamily="49" charset="0"/>
                  </a:rPr>
                  <a:t>print(predict(</a:t>
                </a:r>
                <a:r>
                  <a:rPr lang="en-US" sz="2000" dirty="0" err="1">
                    <a:solidFill>
                      <a:schemeClr val="tx1"/>
                    </a:solidFill>
                    <a:latin typeface="Courier New" panose="02070309020205020404" pitchFamily="49" charset="0"/>
                    <a:cs typeface="Courier New" panose="02070309020205020404" pitchFamily="49" charset="0"/>
                  </a:rPr>
                  <a:t>fitted.model</a:t>
                </a:r>
                <a:r>
                  <a:rPr lang="en-US" sz="2000" dirty="0">
                    <a:solidFill>
                      <a:schemeClr val="tx1"/>
                    </a:solidFill>
                    <a:latin typeface="Courier New" panose="02070309020205020404" pitchFamily="49" charset="0"/>
                    <a:cs typeface="Courier New" panose="02070309020205020404" pitchFamily="49" charset="0"/>
                  </a:rPr>
                  <a:t>, </a:t>
                </a:r>
                <a:r>
                  <a:rPr lang="en-US" sz="2000" dirty="0" err="1">
                    <a:solidFill>
                      <a:schemeClr val="tx1"/>
                    </a:solidFill>
                    <a:latin typeface="Courier New" panose="02070309020205020404" pitchFamily="49" charset="0"/>
                    <a:cs typeface="Courier New" panose="02070309020205020404" pitchFamily="49" charset="0"/>
                  </a:rPr>
                  <a:t>data.frame</a:t>
                </a:r>
                <a:r>
                  <a:rPr lang="en-US" sz="2000" dirty="0">
                    <a:solidFill>
                      <a:schemeClr val="tx1"/>
                    </a:solidFill>
                    <a:latin typeface="Courier New" panose="02070309020205020404" pitchFamily="49" charset="0"/>
                    <a:cs typeface="Courier New" panose="02070309020205020404" pitchFamily="49" charset="0"/>
                  </a:rPr>
                  <a:t>(gender=0, age=36, condition=1, oxygen=40.2, runtime=10.3), level=0))</a:t>
                </a:r>
              </a:p>
              <a:p>
                <a:pPr algn="l"/>
                <a:endParaRPr lang="en-US" sz="1200" dirty="0">
                  <a:solidFill>
                    <a:schemeClr val="tx1"/>
                  </a:solidFill>
                </a:endParaRPr>
              </a:p>
              <a:p>
                <a:pPr algn="l"/>
                <a14:m>
                  <m:oMathPara xmlns:m="http://schemas.openxmlformats.org/officeDocument/2006/math">
                    <m:oMathParaPr>
                      <m:jc m:val="left"/>
                    </m:oMathParaPr>
                    <m:oMath xmlns:m="http://schemas.openxmlformats.org/officeDocument/2006/math">
                      <m:r>
                        <m:rPr>
                          <m:nor/>
                        </m:rPr>
                        <a:rPr lang="en-US" sz="2400" smtClean="0">
                          <a:solidFill>
                            <a:schemeClr val="tx1"/>
                          </a:solidFill>
                        </a:rPr>
                        <m:t>164.1766</m:t>
                      </m:r>
                    </m:oMath>
                  </m:oMathPara>
                </a14:m>
                <a:endParaRPr lang="en-US" sz="1200" dirty="0">
                  <a:solidFill>
                    <a:schemeClr val="tx1"/>
                  </a:solidFill>
                </a:endParaRPr>
              </a:p>
              <a:p>
                <a:pPr algn="l"/>
                <a:endParaRPr lang="en-US" sz="2800" dirty="0">
                  <a:solidFill>
                    <a:schemeClr val="tx1"/>
                  </a:solidFill>
                </a:endParaRPr>
              </a:p>
            </p:txBody>
          </p:sp>
        </mc:Choice>
        <mc:Fallback xmlns="">
          <p:sp>
            <p:nvSpPr>
              <p:cNvPr id="3" name="Subtitle 2">
                <a:extLst>
                  <a:ext uri="{FF2B5EF4-FFF2-40B4-BE49-F238E27FC236}">
                    <a16:creationId xmlns:a16="http://schemas.microsoft.com/office/drawing/2014/main" id="{937977FE-7060-4554-8802-D380BB4E77D1}"/>
                  </a:ext>
                </a:extLst>
              </p:cNvPr>
              <p:cNvSpPr>
                <a:spLocks noGrp="1" noRot="1" noChangeAspect="1" noMove="1" noResize="1" noEditPoints="1" noAdjustHandles="1" noChangeArrowheads="1" noChangeShapeType="1" noTextEdit="1"/>
              </p:cNvSpPr>
              <p:nvPr>
                <p:ph type="subTitle" idx="1"/>
              </p:nvPr>
            </p:nvSpPr>
            <p:spPr>
              <a:xfrm>
                <a:off x="834060" y="1414195"/>
                <a:ext cx="11501163" cy="5237067"/>
              </a:xfrm>
              <a:blipFill>
                <a:blip r:embed="rId2"/>
                <a:stretch>
                  <a:fillRect l="-1113" t="-1164"/>
                </a:stretch>
              </a:blipFill>
            </p:spPr>
            <p:txBody>
              <a:bodyPr/>
              <a:lstStyle/>
              <a:p>
                <a:r>
                  <a:rPr lang="en-US">
                    <a:noFill/>
                  </a:rPr>
                  <a:t> </a:t>
                </a:r>
              </a:p>
            </p:txBody>
          </p:sp>
        </mc:Fallback>
      </mc:AlternateContent>
      <p:sp>
        <p:nvSpPr>
          <p:cNvPr id="5" name="Title 1">
            <a:extLst>
              <a:ext uri="{FF2B5EF4-FFF2-40B4-BE49-F238E27FC236}">
                <a16:creationId xmlns:a16="http://schemas.microsoft.com/office/drawing/2014/main" id="{8FDE2D6A-EB0F-4F67-8847-35AECB8A3F6B}"/>
              </a:ext>
            </a:extLst>
          </p:cNvPr>
          <p:cNvSpPr txBox="1">
            <a:spLocks/>
          </p:cNvSpPr>
          <p:nvPr/>
        </p:nvSpPr>
        <p:spPr>
          <a:xfrm>
            <a:off x="834060" y="406039"/>
            <a:ext cx="10527128" cy="804481"/>
          </a:xfrm>
          <a:prstGeom prst="rect">
            <a:avLst/>
          </a:prstGeom>
        </p:spPr>
        <p:txBody>
          <a:bodyPr vert="horz" lIns="91440" tIns="45720" rIns="91440" bIns="45720" rtlCol="0" anchor="ctr">
            <a:normAutofit fontScale="850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400" dirty="0"/>
              <a:t>LONGITUDINAL NORMAL REGRESSION: EXERCISE SOLUTION (CONT.)</a:t>
            </a:r>
          </a:p>
        </p:txBody>
      </p:sp>
      <p:pic>
        <p:nvPicPr>
          <p:cNvPr id="6" name="Picture 5">
            <a:extLst>
              <a:ext uri="{FF2B5EF4-FFF2-40B4-BE49-F238E27FC236}">
                <a16:creationId xmlns:a16="http://schemas.microsoft.com/office/drawing/2014/main" id="{87C5B631-424D-4718-83BF-1F0E16156B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983914" y="1123919"/>
            <a:ext cx="10349837" cy="120423"/>
          </a:xfrm>
          <a:prstGeom prst="rect">
            <a:avLst/>
          </a:prstGeom>
        </p:spPr>
      </p:pic>
      <p:pic>
        <p:nvPicPr>
          <p:cNvPr id="7" name="Picture 6">
            <a:extLst>
              <a:ext uri="{FF2B5EF4-FFF2-40B4-BE49-F238E27FC236}">
                <a16:creationId xmlns:a16="http://schemas.microsoft.com/office/drawing/2014/main" id="{B459F5ED-D8A2-4C69-BB5F-949A15439B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V="1">
            <a:off x="983914" y="5992910"/>
            <a:ext cx="9063727" cy="105459"/>
          </a:xfrm>
          <a:prstGeom prst="rect">
            <a:avLst/>
          </a:prstGeom>
        </p:spPr>
      </p:pic>
      <p:pic>
        <p:nvPicPr>
          <p:cNvPr id="8" name="Picture 7">
            <a:extLst>
              <a:ext uri="{FF2B5EF4-FFF2-40B4-BE49-F238E27FC236}">
                <a16:creationId xmlns:a16="http://schemas.microsoft.com/office/drawing/2014/main" id="{D0C4F9EA-A49C-40A7-8B8C-AF9CB88F2F8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10154" y="6037529"/>
            <a:ext cx="700390" cy="823031"/>
          </a:xfrm>
          <a:prstGeom prst="rect">
            <a:avLst/>
          </a:prstGeom>
        </p:spPr>
      </p:pic>
      <p:sp>
        <p:nvSpPr>
          <p:cNvPr id="9" name="Slide Number Placeholder 3">
            <a:extLst>
              <a:ext uri="{FF2B5EF4-FFF2-40B4-BE49-F238E27FC236}">
                <a16:creationId xmlns:a16="http://schemas.microsoft.com/office/drawing/2014/main" id="{30A6FC84-0285-4C59-98F5-835309895511}"/>
              </a:ext>
            </a:extLst>
          </p:cNvPr>
          <p:cNvSpPr txBox="1">
            <a:spLocks/>
          </p:cNvSpPr>
          <p:nvPr/>
        </p:nvSpPr>
        <p:spPr>
          <a:xfrm>
            <a:off x="10807431" y="6081483"/>
            <a:ext cx="526320" cy="569779"/>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3A98EE3D-8CD1-4C3F-BD1C-C98C9596463C}" type="slidenum">
              <a:rPr lang="en-US" sz="2600" smtClean="0">
                <a:solidFill>
                  <a:schemeClr val="bg1"/>
                </a:solidFill>
              </a:rPr>
              <a:pPr algn="ctr"/>
              <a:t>92</a:t>
            </a:fld>
            <a:endParaRPr lang="en-US" sz="2600" dirty="0">
              <a:solidFill>
                <a:schemeClr val="bg1"/>
              </a:solidFill>
            </a:endParaRPr>
          </a:p>
        </p:txBody>
      </p:sp>
    </p:spTree>
    <p:extLst>
      <p:ext uri="{BB962C8B-B14F-4D97-AF65-F5344CB8AC3E}">
        <p14:creationId xmlns:p14="http://schemas.microsoft.com/office/powerpoint/2010/main" val="73752895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Subtitle 2">
                <a:extLst>
                  <a:ext uri="{FF2B5EF4-FFF2-40B4-BE49-F238E27FC236}">
                    <a16:creationId xmlns:a16="http://schemas.microsoft.com/office/drawing/2014/main" id="{937977FE-7060-4554-8802-D380BB4E77D1}"/>
                  </a:ext>
                </a:extLst>
              </p:cNvPr>
              <p:cNvSpPr>
                <a:spLocks noGrp="1"/>
              </p:cNvSpPr>
              <p:nvPr>
                <p:ph type="subTitle" idx="1"/>
              </p:nvPr>
            </p:nvSpPr>
            <p:spPr>
              <a:xfrm>
                <a:off x="656149" y="1496244"/>
                <a:ext cx="11501163" cy="5623013"/>
              </a:xfrm>
            </p:spPr>
            <p:txBody>
              <a:bodyPr>
                <a:normAutofit/>
              </a:bodyPr>
              <a:lstStyle/>
              <a:p>
                <a:pPr algn="l"/>
                <a:r>
                  <a:rPr lang="en-US" sz="2800" dirty="0">
                    <a:solidFill>
                      <a:schemeClr val="tx1"/>
                    </a:solidFill>
                  </a:rPr>
                  <a:t>It is no extra work to run a random slope and intercept model for a generalized linear regression (for example, gamma, logistic, Poisson, or beta).</a:t>
                </a:r>
              </a:p>
              <a:p>
                <a:pPr algn="l"/>
                <a:r>
                  <a:rPr lang="en-US" sz="2800" dirty="0">
                    <a:solidFill>
                      <a:schemeClr val="tx1"/>
                    </a:solidFill>
                  </a:rPr>
                  <a:t>The model has the form</a:t>
                </a:r>
              </a:p>
              <a:p>
                <a:pPr algn="l"/>
                <a:endParaRPr lang="en-US" sz="800" dirty="0">
                  <a:solidFill>
                    <a:schemeClr val="tx1"/>
                  </a:solidFill>
                </a:endParaRPr>
              </a:p>
              <a:p>
                <a:pPr algn="l"/>
                <a14:m>
                  <m:oMathPara xmlns:m="http://schemas.openxmlformats.org/officeDocument/2006/math">
                    <m:oMathParaPr>
                      <m:jc m:val="centerGroup"/>
                    </m:oMathParaPr>
                    <m:oMath xmlns:m="http://schemas.openxmlformats.org/officeDocument/2006/math">
                      <m:r>
                        <a:rPr lang="en-US" sz="2800" b="0" i="1" smtClean="0">
                          <a:solidFill>
                            <a:schemeClr val="tx1"/>
                          </a:solidFill>
                          <a:latin typeface="Cambria Math" panose="02040503050406030204" pitchFamily="18" charset="0"/>
                        </a:rPr>
                        <m:t>𝑔</m:t>
                      </m:r>
                      <m:d>
                        <m:dPr>
                          <m:ctrlPr>
                            <a:rPr lang="en-US" sz="2800" b="0" i="1" smtClean="0">
                              <a:solidFill>
                                <a:schemeClr val="tx1"/>
                              </a:solidFill>
                              <a:latin typeface="Cambria Math" panose="02040503050406030204" pitchFamily="18" charset="0"/>
                            </a:rPr>
                          </m:ctrlPr>
                        </m:dPr>
                        <m:e>
                          <m:r>
                            <a:rPr lang="en-US" sz="2800" b="0" i="1" smtClean="0">
                              <a:solidFill>
                                <a:schemeClr val="tx1"/>
                              </a:solidFill>
                              <a:latin typeface="Cambria Math" panose="02040503050406030204" pitchFamily="18" charset="0"/>
                            </a:rPr>
                            <m:t>𝐸</m:t>
                          </m:r>
                          <m:d>
                            <m:dPr>
                              <m:ctrlPr>
                                <a:rPr lang="en-US" sz="2800" i="1">
                                  <a:solidFill>
                                    <a:schemeClr val="tx1"/>
                                  </a:solidFill>
                                  <a:latin typeface="Cambria Math" panose="02040503050406030204" pitchFamily="18" charset="0"/>
                                </a:rPr>
                              </m:ctrlPr>
                            </m:dPr>
                            <m:e>
                              <m:r>
                                <a:rPr lang="en-US" sz="2800" i="1">
                                  <a:solidFill>
                                    <a:schemeClr val="tx1"/>
                                  </a:solidFill>
                                  <a:latin typeface="Cambria Math" panose="02040503050406030204" pitchFamily="18" charset="0"/>
                                </a:rPr>
                                <m:t>𝑦</m:t>
                              </m:r>
                            </m:e>
                          </m:d>
                        </m:e>
                      </m:d>
                      <m:r>
                        <a:rPr lang="en-US" sz="2800" b="0" i="1" smtClean="0">
                          <a:solidFill>
                            <a:schemeClr val="tx1"/>
                          </a:solidFill>
                          <a:latin typeface="Cambria Math" panose="02040503050406030204" pitchFamily="18" charset="0"/>
                        </a:rPr>
                        <m:t>=</m:t>
                      </m:r>
                      <m:sSub>
                        <m:sSubPr>
                          <m:ctrlPr>
                            <a:rPr lang="en-US" sz="2800" b="0" i="1" smtClean="0">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ea typeface="Cambria Math" panose="02040503050406030204" pitchFamily="18" charset="0"/>
                            </a:rPr>
                            <m:t>𝛽</m:t>
                          </m:r>
                        </m:e>
                        <m:sub>
                          <m:r>
                            <a:rPr lang="en-US" sz="2800" b="0" i="1" smtClean="0">
                              <a:solidFill>
                                <a:schemeClr val="tx1"/>
                              </a:solidFill>
                              <a:latin typeface="Cambria Math" panose="02040503050406030204" pitchFamily="18" charset="0"/>
                            </a:rPr>
                            <m:t>0</m:t>
                          </m:r>
                        </m:sub>
                      </m:sSub>
                      <m:r>
                        <a:rPr lang="en-US" sz="2800" b="0" i="1" smtClean="0">
                          <a:solidFill>
                            <a:schemeClr val="tx1"/>
                          </a:solidFill>
                          <a:latin typeface="Cambria Math" panose="02040503050406030204" pitchFamily="18" charset="0"/>
                        </a:rPr>
                        <m:t>+</m:t>
                      </m:r>
                      <m:sSub>
                        <m:sSubPr>
                          <m:ctrlPr>
                            <a:rPr lang="en-US" sz="2800" b="0" i="1" smtClean="0">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ea typeface="Cambria Math" panose="02040503050406030204" pitchFamily="18" charset="0"/>
                            </a:rPr>
                            <m:t>𝛽</m:t>
                          </m:r>
                        </m:e>
                        <m:sub>
                          <m:r>
                            <a:rPr lang="en-US" sz="2800" b="0" i="1" smtClean="0">
                              <a:solidFill>
                                <a:schemeClr val="tx1"/>
                              </a:solidFill>
                              <a:latin typeface="Cambria Math" panose="02040503050406030204" pitchFamily="18" charset="0"/>
                            </a:rPr>
                            <m:t>1</m:t>
                          </m:r>
                        </m:sub>
                      </m:sSub>
                      <m:sSub>
                        <m:sSubPr>
                          <m:ctrlPr>
                            <a:rPr lang="en-US" sz="2800" b="0" i="1" smtClean="0">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rPr>
                            <m:t>𝑥</m:t>
                          </m:r>
                        </m:e>
                        <m:sub>
                          <m:r>
                            <a:rPr lang="en-US" sz="2800" b="0" i="1" smtClean="0">
                              <a:solidFill>
                                <a:schemeClr val="tx1"/>
                              </a:solidFill>
                              <a:latin typeface="Cambria Math" panose="02040503050406030204" pitchFamily="18" charset="0"/>
                            </a:rPr>
                            <m:t>1</m:t>
                          </m:r>
                        </m:sub>
                      </m:sSub>
                      <m:r>
                        <a:rPr lang="en-US" sz="2800" b="0" i="1" smtClean="0">
                          <a:solidFill>
                            <a:schemeClr val="tx1"/>
                          </a:solidFill>
                          <a:latin typeface="Cambria Math" panose="02040503050406030204" pitchFamily="18" charset="0"/>
                        </a:rPr>
                        <m:t>+…+</m:t>
                      </m:r>
                      <m:sSub>
                        <m:sSubPr>
                          <m:ctrlPr>
                            <a:rPr lang="en-US" sz="2800" b="0" i="1" smtClean="0">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ea typeface="Cambria Math" panose="02040503050406030204" pitchFamily="18" charset="0"/>
                            </a:rPr>
                            <m:t>𝛽</m:t>
                          </m:r>
                        </m:e>
                        <m:sub>
                          <m:r>
                            <a:rPr lang="en-US" sz="2800" b="0" i="1" smtClean="0">
                              <a:solidFill>
                                <a:schemeClr val="tx1"/>
                              </a:solidFill>
                              <a:latin typeface="Cambria Math" panose="02040503050406030204" pitchFamily="18" charset="0"/>
                            </a:rPr>
                            <m:t>𝑘</m:t>
                          </m:r>
                        </m:sub>
                      </m:sSub>
                      <m:sSub>
                        <m:sSubPr>
                          <m:ctrlPr>
                            <a:rPr lang="en-US" sz="2800" b="0" i="1" smtClean="0">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rPr>
                            <m:t>𝑥</m:t>
                          </m:r>
                        </m:e>
                        <m:sub>
                          <m:r>
                            <a:rPr lang="en-US" sz="2800" b="0" i="1" smtClean="0">
                              <a:solidFill>
                                <a:schemeClr val="tx1"/>
                              </a:solidFill>
                              <a:latin typeface="Cambria Math" panose="02040503050406030204" pitchFamily="18" charset="0"/>
                            </a:rPr>
                            <m:t>𝑘</m:t>
                          </m:r>
                        </m:sub>
                      </m:sSub>
                      <m:r>
                        <a:rPr lang="en-US" sz="2800" b="0" i="1" smtClean="0">
                          <a:solidFill>
                            <a:schemeClr val="tx1"/>
                          </a:solidFill>
                          <a:latin typeface="Cambria Math" panose="02040503050406030204" pitchFamily="18" charset="0"/>
                        </a:rPr>
                        <m:t>+</m:t>
                      </m:r>
                      <m:sSub>
                        <m:sSubPr>
                          <m:ctrlPr>
                            <a:rPr lang="en-US" sz="2800" b="0" i="1" smtClean="0">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ea typeface="Cambria Math" panose="02040503050406030204" pitchFamily="18" charset="0"/>
                            </a:rPr>
                            <m:t>𝛽</m:t>
                          </m:r>
                        </m:e>
                        <m:sub>
                          <m:r>
                            <a:rPr lang="en-US" sz="2800" b="0" i="1" smtClean="0">
                              <a:solidFill>
                                <a:schemeClr val="tx1"/>
                              </a:solidFill>
                              <a:latin typeface="Cambria Math" panose="02040503050406030204" pitchFamily="18" charset="0"/>
                            </a:rPr>
                            <m:t>𝑘</m:t>
                          </m:r>
                          <m:r>
                            <a:rPr lang="en-US" sz="2800" b="0" i="1" smtClean="0">
                              <a:solidFill>
                                <a:schemeClr val="tx1"/>
                              </a:solidFill>
                              <a:latin typeface="Cambria Math" panose="02040503050406030204" pitchFamily="18" charset="0"/>
                            </a:rPr>
                            <m:t>+1</m:t>
                          </m:r>
                        </m:sub>
                      </m:sSub>
                      <m:r>
                        <a:rPr lang="en-US" sz="2800" b="0" i="1" smtClean="0">
                          <a:solidFill>
                            <a:schemeClr val="tx1"/>
                          </a:solidFill>
                          <a:latin typeface="Cambria Math" panose="02040503050406030204" pitchFamily="18" charset="0"/>
                        </a:rPr>
                        <m:t>𝑡</m:t>
                      </m:r>
                      <m:r>
                        <a:rPr lang="en-US" sz="2800" b="0" i="1" smtClean="0">
                          <a:solidFill>
                            <a:schemeClr val="tx1"/>
                          </a:solidFill>
                          <a:latin typeface="Cambria Math" panose="02040503050406030204" pitchFamily="18" charset="0"/>
                        </a:rPr>
                        <m:t>+</m:t>
                      </m:r>
                      <m:sSub>
                        <m:sSubPr>
                          <m:ctrlPr>
                            <a:rPr lang="en-US" sz="2800" b="0" i="1" smtClean="0">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rPr>
                            <m:t>𝑢</m:t>
                          </m:r>
                        </m:e>
                        <m:sub>
                          <m:r>
                            <a:rPr lang="en-US" sz="2800" b="0" i="1" smtClean="0">
                              <a:solidFill>
                                <a:schemeClr val="tx1"/>
                              </a:solidFill>
                              <a:latin typeface="Cambria Math" panose="02040503050406030204" pitchFamily="18" charset="0"/>
                            </a:rPr>
                            <m:t>1</m:t>
                          </m:r>
                        </m:sub>
                      </m:sSub>
                      <m:r>
                        <a:rPr lang="en-US" sz="2800" b="0" i="1" smtClean="0">
                          <a:solidFill>
                            <a:schemeClr val="tx1"/>
                          </a:solidFill>
                          <a:latin typeface="Cambria Math" panose="02040503050406030204" pitchFamily="18" charset="0"/>
                        </a:rPr>
                        <m:t>+</m:t>
                      </m:r>
                      <m:sSub>
                        <m:sSubPr>
                          <m:ctrlPr>
                            <a:rPr lang="en-US" sz="2800" b="0" i="1" smtClean="0">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rPr>
                            <m:t>𝑢</m:t>
                          </m:r>
                        </m:e>
                        <m:sub>
                          <m:r>
                            <a:rPr lang="en-US" sz="2800" b="0" i="1" smtClean="0">
                              <a:solidFill>
                                <a:schemeClr val="tx1"/>
                              </a:solidFill>
                              <a:latin typeface="Cambria Math" panose="02040503050406030204" pitchFamily="18" charset="0"/>
                            </a:rPr>
                            <m:t>2</m:t>
                          </m:r>
                        </m:sub>
                      </m:sSub>
                      <m:r>
                        <a:rPr lang="en-US" sz="2800" b="0" i="1" smtClean="0">
                          <a:solidFill>
                            <a:schemeClr val="tx1"/>
                          </a:solidFill>
                          <a:latin typeface="Cambria Math" panose="02040503050406030204" pitchFamily="18" charset="0"/>
                        </a:rPr>
                        <m:t>𝑡</m:t>
                      </m:r>
                    </m:oMath>
                  </m:oMathPara>
                </a14:m>
                <a:endParaRPr lang="en-US" sz="2800" dirty="0">
                  <a:solidFill>
                    <a:schemeClr val="tx1"/>
                  </a:solidFill>
                </a:endParaRPr>
              </a:p>
              <a:p>
                <a:pPr algn="l"/>
                <a:endParaRPr lang="en-US" sz="800" dirty="0">
                  <a:solidFill>
                    <a:schemeClr val="tx1"/>
                  </a:solidFill>
                </a:endParaRPr>
              </a:p>
              <a:p>
                <a:pPr algn="l"/>
                <a:r>
                  <a:rPr lang="en-US" sz="2800" dirty="0">
                    <a:solidFill>
                      <a:schemeClr val="tx1"/>
                    </a:solidFill>
                  </a:rPr>
                  <a:t>where </a:t>
                </a:r>
                <a14:m>
                  <m:oMath xmlns:m="http://schemas.openxmlformats.org/officeDocument/2006/math">
                    <m:r>
                      <a:rPr lang="en-US" sz="2800" b="0" i="1" smtClean="0">
                        <a:solidFill>
                          <a:schemeClr val="tx1"/>
                        </a:solidFill>
                        <a:latin typeface="Cambria Math" panose="02040503050406030204" pitchFamily="18" charset="0"/>
                      </a:rPr>
                      <m:t>𝑔</m:t>
                    </m:r>
                    <m:r>
                      <a:rPr lang="en-US" sz="2800" b="0" i="1" smtClean="0">
                        <a:solidFill>
                          <a:schemeClr val="tx1"/>
                        </a:solidFill>
                        <a:latin typeface="Cambria Math" panose="02040503050406030204" pitchFamily="18" charset="0"/>
                      </a:rPr>
                      <m:t>(∙)</m:t>
                    </m:r>
                  </m:oMath>
                </a14:m>
                <a:r>
                  <a:rPr lang="en-US" sz="2800" dirty="0">
                    <a:solidFill>
                      <a:schemeClr val="tx1"/>
                    </a:solidFill>
                  </a:rPr>
                  <a:t> is the link function that corresponds to the underlying distribution, </a:t>
                </a:r>
                <a14:m>
                  <m:oMath xmlns:m="http://schemas.openxmlformats.org/officeDocument/2006/math">
                    <m:sSub>
                      <m:sSubPr>
                        <m:ctrlPr>
                          <a:rPr lang="en-US" sz="2800" i="1">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rPr>
                          <m:t>𝑢</m:t>
                        </m:r>
                      </m:e>
                      <m:sub>
                        <m:r>
                          <a:rPr lang="en-US" sz="2800" i="1">
                            <a:solidFill>
                              <a:schemeClr val="tx1"/>
                            </a:solidFill>
                            <a:latin typeface="Cambria Math" panose="02040503050406030204" pitchFamily="18" charset="0"/>
                          </a:rPr>
                          <m:t>1</m:t>
                        </m:r>
                      </m:sub>
                    </m:sSub>
                    <m:r>
                      <a:rPr lang="en-US" sz="2800" b="0" i="1" smtClean="0">
                        <a:solidFill>
                          <a:schemeClr val="tx1"/>
                        </a:solidFill>
                        <a:latin typeface="Cambria Math" panose="02040503050406030204" pitchFamily="18" charset="0"/>
                      </a:rPr>
                      <m:t>~</m:t>
                    </m:r>
                    <m:r>
                      <a:rPr lang="en-US" sz="2800" i="1">
                        <a:solidFill>
                          <a:schemeClr val="tx1"/>
                        </a:solidFill>
                        <a:latin typeface="Cambria Math" panose="02040503050406030204" pitchFamily="18" charset="0"/>
                      </a:rPr>
                      <m:t>𝑁</m:t>
                    </m:r>
                    <m:r>
                      <a:rPr lang="en-US" sz="2800" i="1">
                        <a:solidFill>
                          <a:schemeClr val="tx1"/>
                        </a:solidFill>
                        <a:latin typeface="Cambria Math" panose="02040503050406030204" pitchFamily="18" charset="0"/>
                      </a:rPr>
                      <m:t>(0, </m:t>
                    </m:r>
                    <m:sSubSup>
                      <m:sSubSupPr>
                        <m:ctrlPr>
                          <a:rPr lang="en-US" sz="2800" i="1">
                            <a:solidFill>
                              <a:schemeClr val="tx1"/>
                            </a:solidFill>
                            <a:latin typeface="Cambria Math" panose="02040503050406030204" pitchFamily="18" charset="0"/>
                          </a:rPr>
                        </m:ctrlPr>
                      </m:sSubSupPr>
                      <m:e>
                        <m:r>
                          <a:rPr lang="en-US" sz="2800" i="1">
                            <a:solidFill>
                              <a:schemeClr val="tx1"/>
                            </a:solidFill>
                            <a:latin typeface="Cambria Math" panose="02040503050406030204" pitchFamily="18" charset="0"/>
                            <a:ea typeface="Cambria Math" panose="02040503050406030204" pitchFamily="18" charset="0"/>
                          </a:rPr>
                          <m:t>𝜎</m:t>
                        </m:r>
                      </m:e>
                      <m:sub>
                        <m:sSub>
                          <m:sSubPr>
                            <m:ctrlPr>
                              <a:rPr lang="en-US" sz="2800" i="1">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rPr>
                              <m:t>𝑢</m:t>
                            </m:r>
                          </m:e>
                          <m:sub>
                            <m:r>
                              <a:rPr lang="en-US" sz="2800" i="1">
                                <a:solidFill>
                                  <a:schemeClr val="tx1"/>
                                </a:solidFill>
                                <a:latin typeface="Cambria Math" panose="02040503050406030204" pitchFamily="18" charset="0"/>
                              </a:rPr>
                              <m:t>1</m:t>
                            </m:r>
                          </m:sub>
                        </m:sSub>
                      </m:sub>
                      <m:sup>
                        <m:r>
                          <a:rPr lang="en-US" sz="2800" i="1">
                            <a:solidFill>
                              <a:schemeClr val="tx1"/>
                            </a:solidFill>
                            <a:latin typeface="Cambria Math" panose="02040503050406030204" pitchFamily="18" charset="0"/>
                          </a:rPr>
                          <m:t>2</m:t>
                        </m:r>
                      </m:sup>
                    </m:sSubSup>
                    <m:r>
                      <a:rPr lang="en-US" sz="2800" i="1">
                        <a:solidFill>
                          <a:schemeClr val="tx1"/>
                        </a:solidFill>
                        <a:latin typeface="Cambria Math" panose="02040503050406030204" pitchFamily="18" charset="0"/>
                      </a:rPr>
                      <m:t>)</m:t>
                    </m:r>
                  </m:oMath>
                </a14:m>
                <a:r>
                  <a:rPr lang="en-US" sz="2800" dirty="0">
                    <a:solidFill>
                      <a:schemeClr val="tx1"/>
                    </a:solidFill>
                  </a:rPr>
                  <a:t> is a random intercept, </a:t>
                </a:r>
                <a14:m>
                  <m:oMath xmlns:m="http://schemas.openxmlformats.org/officeDocument/2006/math">
                    <m:sSub>
                      <m:sSubPr>
                        <m:ctrlPr>
                          <a:rPr lang="en-US" sz="2800" i="1">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rPr>
                          <m:t>𝑢</m:t>
                        </m:r>
                      </m:e>
                      <m:sub>
                        <m:r>
                          <a:rPr lang="en-US" sz="2800" i="1">
                            <a:solidFill>
                              <a:schemeClr val="tx1"/>
                            </a:solidFill>
                            <a:latin typeface="Cambria Math" panose="02040503050406030204" pitchFamily="18" charset="0"/>
                          </a:rPr>
                          <m:t>2</m:t>
                        </m:r>
                      </m:sub>
                    </m:sSub>
                    <m:r>
                      <a:rPr lang="en-US" sz="2800" b="0" i="0" smtClean="0">
                        <a:solidFill>
                          <a:schemeClr val="tx1"/>
                        </a:solidFill>
                        <a:latin typeface="Cambria Math" panose="02040503050406030204" pitchFamily="18" charset="0"/>
                      </a:rPr>
                      <m:t>~</m:t>
                    </m:r>
                    <m:r>
                      <a:rPr lang="en-US" sz="2800" i="1">
                        <a:solidFill>
                          <a:schemeClr val="tx1"/>
                        </a:solidFill>
                        <a:latin typeface="Cambria Math" panose="02040503050406030204" pitchFamily="18" charset="0"/>
                      </a:rPr>
                      <m:t>𝑁</m:t>
                    </m:r>
                    <m:r>
                      <a:rPr lang="en-US" sz="2800" i="1">
                        <a:solidFill>
                          <a:schemeClr val="tx1"/>
                        </a:solidFill>
                        <a:latin typeface="Cambria Math" panose="02040503050406030204" pitchFamily="18" charset="0"/>
                      </a:rPr>
                      <m:t>(0, </m:t>
                    </m:r>
                    <m:sSubSup>
                      <m:sSubSupPr>
                        <m:ctrlPr>
                          <a:rPr lang="en-US" sz="2800" i="1">
                            <a:solidFill>
                              <a:schemeClr val="tx1"/>
                            </a:solidFill>
                            <a:latin typeface="Cambria Math" panose="02040503050406030204" pitchFamily="18" charset="0"/>
                          </a:rPr>
                        </m:ctrlPr>
                      </m:sSubSupPr>
                      <m:e>
                        <m:r>
                          <a:rPr lang="en-US" sz="2800" i="1">
                            <a:solidFill>
                              <a:schemeClr val="tx1"/>
                            </a:solidFill>
                            <a:latin typeface="Cambria Math" panose="02040503050406030204" pitchFamily="18" charset="0"/>
                            <a:ea typeface="Cambria Math" panose="02040503050406030204" pitchFamily="18" charset="0"/>
                          </a:rPr>
                          <m:t>𝜎</m:t>
                        </m:r>
                      </m:e>
                      <m:sub>
                        <m:sSub>
                          <m:sSubPr>
                            <m:ctrlPr>
                              <a:rPr lang="en-US" sz="2800" i="1">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rPr>
                              <m:t>𝑢</m:t>
                            </m:r>
                          </m:e>
                          <m:sub>
                            <m:r>
                              <a:rPr lang="en-US" sz="2800" i="1">
                                <a:solidFill>
                                  <a:schemeClr val="tx1"/>
                                </a:solidFill>
                                <a:latin typeface="Cambria Math" panose="02040503050406030204" pitchFamily="18" charset="0"/>
                              </a:rPr>
                              <m:t>2</m:t>
                            </m:r>
                          </m:sub>
                        </m:sSub>
                      </m:sub>
                      <m:sup>
                        <m:r>
                          <a:rPr lang="en-US" sz="2800" i="1">
                            <a:solidFill>
                              <a:schemeClr val="tx1"/>
                            </a:solidFill>
                            <a:latin typeface="Cambria Math" panose="02040503050406030204" pitchFamily="18" charset="0"/>
                          </a:rPr>
                          <m:t>2</m:t>
                        </m:r>
                      </m:sup>
                    </m:sSubSup>
                    <m:r>
                      <a:rPr lang="en-US" sz="2800" i="1">
                        <a:solidFill>
                          <a:schemeClr val="tx1"/>
                        </a:solidFill>
                        <a:latin typeface="Cambria Math" panose="02040503050406030204" pitchFamily="18" charset="0"/>
                      </a:rPr>
                      <m:t>)</m:t>
                    </m:r>
                  </m:oMath>
                </a14:m>
                <a:r>
                  <a:rPr lang="en-US" sz="2800" dirty="0">
                    <a:solidFill>
                      <a:schemeClr val="tx1"/>
                    </a:solidFill>
                  </a:rPr>
                  <a:t> is a random slope</a:t>
                </a:r>
                <a:r>
                  <a:rPr lang="en-US" sz="2800" i="1" dirty="0">
                    <a:solidFill>
                      <a:schemeClr val="tx1"/>
                    </a:solidFill>
                  </a:rPr>
                  <a:t>, </a:t>
                </a:r>
                <a:r>
                  <a:rPr lang="en-US" sz="2800" dirty="0">
                    <a:solidFill>
                      <a:schemeClr val="tx1"/>
                    </a:solidFill>
                  </a:rPr>
                  <a:t>and</a:t>
                </a:r>
                <a:r>
                  <a:rPr lang="en-US" sz="2800" i="1" dirty="0">
                    <a:solidFill>
                      <a:schemeClr val="tx1"/>
                    </a:solidFill>
                  </a:rPr>
                  <a:t> </a:t>
                </a:r>
                <a14:m>
                  <m:oMath xmlns:m="http://schemas.openxmlformats.org/officeDocument/2006/math">
                    <m:r>
                      <a:rPr lang="en-US" sz="2800" i="1">
                        <a:solidFill>
                          <a:schemeClr val="tx1"/>
                        </a:solidFill>
                        <a:latin typeface="Cambria Math" panose="02040503050406030204" pitchFamily="18" charset="0"/>
                      </a:rPr>
                      <m:t>𝐶𝑜𝑣</m:t>
                    </m:r>
                    <m:d>
                      <m:dPr>
                        <m:ctrlPr>
                          <a:rPr lang="en-US" sz="2800" i="1">
                            <a:solidFill>
                              <a:schemeClr val="tx1"/>
                            </a:solidFill>
                            <a:latin typeface="Cambria Math" panose="02040503050406030204" pitchFamily="18" charset="0"/>
                          </a:rPr>
                        </m:ctrlPr>
                      </m:dPr>
                      <m:e>
                        <m:sSub>
                          <m:sSubPr>
                            <m:ctrlPr>
                              <a:rPr lang="en-US" sz="2800" i="1">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rPr>
                              <m:t>𝑢</m:t>
                            </m:r>
                          </m:e>
                          <m:sub>
                            <m:r>
                              <a:rPr lang="en-US" sz="2800" i="1">
                                <a:solidFill>
                                  <a:schemeClr val="tx1"/>
                                </a:solidFill>
                                <a:latin typeface="Cambria Math" panose="02040503050406030204" pitchFamily="18" charset="0"/>
                              </a:rPr>
                              <m:t>1</m:t>
                            </m:r>
                          </m:sub>
                        </m:sSub>
                        <m:r>
                          <m:rPr>
                            <m:nor/>
                          </m:rPr>
                          <a:rPr lang="en-US" sz="2800" dirty="0">
                            <a:solidFill>
                              <a:schemeClr val="tx1"/>
                            </a:solidFill>
                          </a:rPr>
                          <m:t> , </m:t>
                        </m:r>
                        <m:sSub>
                          <m:sSubPr>
                            <m:ctrlPr>
                              <a:rPr lang="en-US" sz="2800" i="1">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rPr>
                              <m:t>𝑢</m:t>
                            </m:r>
                          </m:e>
                          <m:sub>
                            <m:r>
                              <a:rPr lang="en-US" sz="2800" i="1">
                                <a:solidFill>
                                  <a:schemeClr val="tx1"/>
                                </a:solidFill>
                                <a:latin typeface="Cambria Math" panose="02040503050406030204" pitchFamily="18" charset="0"/>
                              </a:rPr>
                              <m:t>2</m:t>
                            </m:r>
                          </m:sub>
                        </m:sSub>
                      </m:e>
                    </m:d>
                    <m:r>
                      <a:rPr lang="en-US" sz="2800" i="1">
                        <a:solidFill>
                          <a:schemeClr val="tx1"/>
                        </a:solidFill>
                        <a:latin typeface="Cambria Math" panose="02040503050406030204" pitchFamily="18" charset="0"/>
                      </a:rPr>
                      <m:t>= </m:t>
                    </m:r>
                    <m:sSub>
                      <m:sSubPr>
                        <m:ctrlPr>
                          <a:rPr lang="en-US" sz="2800" i="1">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ea typeface="Cambria Math" panose="02040503050406030204" pitchFamily="18" charset="0"/>
                          </a:rPr>
                          <m:t>𝜎</m:t>
                        </m:r>
                      </m:e>
                      <m:sub>
                        <m:sSub>
                          <m:sSubPr>
                            <m:ctrlPr>
                              <a:rPr lang="en-US" sz="2800" i="1">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rPr>
                              <m:t>𝑢</m:t>
                            </m:r>
                          </m:e>
                          <m:sub>
                            <m:r>
                              <a:rPr lang="en-US" sz="2800" i="1">
                                <a:solidFill>
                                  <a:schemeClr val="tx1"/>
                                </a:solidFill>
                                <a:latin typeface="Cambria Math" panose="02040503050406030204" pitchFamily="18" charset="0"/>
                              </a:rPr>
                              <m:t>1</m:t>
                            </m:r>
                          </m:sub>
                        </m:sSub>
                        <m:sSub>
                          <m:sSubPr>
                            <m:ctrlPr>
                              <a:rPr lang="en-US" sz="2800" i="1">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rPr>
                              <m:t>𝑢</m:t>
                            </m:r>
                          </m:e>
                          <m:sub>
                            <m:r>
                              <a:rPr lang="en-US" sz="2800" i="1">
                                <a:solidFill>
                                  <a:schemeClr val="tx1"/>
                                </a:solidFill>
                                <a:latin typeface="Cambria Math" panose="02040503050406030204" pitchFamily="18" charset="0"/>
                              </a:rPr>
                              <m:t>2</m:t>
                            </m:r>
                          </m:sub>
                        </m:sSub>
                      </m:sub>
                    </m:sSub>
                  </m:oMath>
                </a14:m>
                <a:r>
                  <a:rPr lang="en-US" sz="2800" dirty="0">
                    <a:solidFill>
                      <a:schemeClr val="tx1"/>
                    </a:solidFill>
                  </a:rPr>
                  <a:t>. Note: there is no random error </a:t>
                </a:r>
                <a14:m>
                  <m:oMath xmlns:m="http://schemas.openxmlformats.org/officeDocument/2006/math">
                    <m:r>
                      <a:rPr lang="en-US" sz="2800" i="1" smtClean="0">
                        <a:solidFill>
                          <a:schemeClr val="tx1"/>
                        </a:solidFill>
                        <a:latin typeface="Cambria Math" panose="02040503050406030204" pitchFamily="18" charset="0"/>
                        <a:ea typeface="Cambria Math" panose="02040503050406030204" pitchFamily="18" charset="0"/>
                      </a:rPr>
                      <m:t>𝜀</m:t>
                    </m:r>
                    <m:r>
                      <a:rPr lang="en-US" sz="2800" b="0" i="1" smtClean="0">
                        <a:solidFill>
                          <a:schemeClr val="tx1"/>
                        </a:solidFill>
                        <a:latin typeface="Cambria Math" panose="02040503050406030204" pitchFamily="18" charset="0"/>
                        <a:ea typeface="Cambria Math" panose="02040503050406030204" pitchFamily="18" charset="0"/>
                      </a:rPr>
                      <m:t>.</m:t>
                    </m:r>
                  </m:oMath>
                </a14:m>
                <a:endParaRPr lang="en-US" sz="2800" dirty="0">
                  <a:solidFill>
                    <a:schemeClr val="tx1"/>
                  </a:solidFill>
                </a:endParaRPr>
              </a:p>
              <a:p>
                <a:pPr algn="l"/>
                <a:r>
                  <a:rPr lang="en-US" sz="2800" dirty="0">
                    <a:solidFill>
                      <a:schemeClr val="tx1"/>
                    </a:solidFill>
                  </a:rPr>
                  <a:t>The fitted model is </a:t>
                </a:r>
                <a14:m>
                  <m:oMath xmlns:m="http://schemas.openxmlformats.org/officeDocument/2006/math">
                    <m:r>
                      <a:rPr lang="en-US" sz="2800" i="1">
                        <a:solidFill>
                          <a:schemeClr val="tx1"/>
                        </a:solidFill>
                        <a:latin typeface="Cambria Math" panose="02040503050406030204" pitchFamily="18" charset="0"/>
                      </a:rPr>
                      <m:t>𝑔</m:t>
                    </m:r>
                    <m:d>
                      <m:dPr>
                        <m:ctrlPr>
                          <a:rPr lang="en-US" sz="2800" i="1">
                            <a:solidFill>
                              <a:schemeClr val="tx1"/>
                            </a:solidFill>
                            <a:latin typeface="Cambria Math" panose="02040503050406030204" pitchFamily="18" charset="0"/>
                          </a:rPr>
                        </m:ctrlPr>
                      </m:dPr>
                      <m:e>
                        <m:acc>
                          <m:accPr>
                            <m:chr m:val="̂"/>
                            <m:ctrlPr>
                              <a:rPr lang="en-US" sz="2800" i="1" smtClean="0">
                                <a:solidFill>
                                  <a:schemeClr val="tx1"/>
                                </a:solidFill>
                                <a:latin typeface="Cambria Math" panose="02040503050406030204" pitchFamily="18" charset="0"/>
                              </a:rPr>
                            </m:ctrlPr>
                          </m:accPr>
                          <m:e>
                            <m:r>
                              <a:rPr lang="en-US" sz="2800" b="0" i="1" smtClean="0">
                                <a:solidFill>
                                  <a:schemeClr val="tx1"/>
                                </a:solidFill>
                                <a:latin typeface="Cambria Math" panose="02040503050406030204" pitchFamily="18" charset="0"/>
                              </a:rPr>
                              <m:t>𝐸</m:t>
                            </m:r>
                          </m:e>
                        </m:acc>
                        <m:d>
                          <m:dPr>
                            <m:ctrlPr>
                              <a:rPr lang="en-US" sz="2800" i="1">
                                <a:solidFill>
                                  <a:schemeClr val="tx1"/>
                                </a:solidFill>
                                <a:latin typeface="Cambria Math" panose="02040503050406030204" pitchFamily="18" charset="0"/>
                              </a:rPr>
                            </m:ctrlPr>
                          </m:dPr>
                          <m:e>
                            <m:r>
                              <a:rPr lang="en-US" sz="2800" i="1">
                                <a:solidFill>
                                  <a:schemeClr val="tx1"/>
                                </a:solidFill>
                                <a:latin typeface="Cambria Math" panose="02040503050406030204" pitchFamily="18" charset="0"/>
                              </a:rPr>
                              <m:t>𝑦</m:t>
                            </m:r>
                          </m:e>
                        </m:d>
                      </m:e>
                    </m:d>
                    <m:r>
                      <a:rPr lang="en-US" sz="2800" i="1">
                        <a:solidFill>
                          <a:schemeClr val="tx1"/>
                        </a:solidFill>
                        <a:latin typeface="Cambria Math" panose="02040503050406030204" pitchFamily="18" charset="0"/>
                      </a:rPr>
                      <m:t>=</m:t>
                    </m:r>
                    <m:sSub>
                      <m:sSubPr>
                        <m:ctrlPr>
                          <a:rPr lang="en-US" sz="2800" i="1">
                            <a:solidFill>
                              <a:schemeClr val="tx1"/>
                            </a:solidFill>
                            <a:latin typeface="Cambria Math" panose="02040503050406030204" pitchFamily="18" charset="0"/>
                          </a:rPr>
                        </m:ctrlPr>
                      </m:sSubPr>
                      <m:e>
                        <m:acc>
                          <m:accPr>
                            <m:chr m:val="̂"/>
                            <m:ctrlPr>
                              <a:rPr lang="en-US" sz="2800" i="1" smtClean="0">
                                <a:solidFill>
                                  <a:schemeClr val="tx1"/>
                                </a:solidFill>
                                <a:latin typeface="Cambria Math" panose="02040503050406030204" pitchFamily="18" charset="0"/>
                              </a:rPr>
                            </m:ctrlPr>
                          </m:accPr>
                          <m:e>
                            <m:r>
                              <a:rPr lang="en-US" sz="2800" i="1">
                                <a:solidFill>
                                  <a:schemeClr val="tx1"/>
                                </a:solidFill>
                                <a:latin typeface="Cambria Math" panose="02040503050406030204" pitchFamily="18" charset="0"/>
                                <a:ea typeface="Cambria Math" panose="02040503050406030204" pitchFamily="18" charset="0"/>
                              </a:rPr>
                              <m:t>𝛽</m:t>
                            </m:r>
                          </m:e>
                        </m:acc>
                      </m:e>
                      <m:sub>
                        <m:r>
                          <a:rPr lang="en-US" sz="2800" i="1">
                            <a:solidFill>
                              <a:schemeClr val="tx1"/>
                            </a:solidFill>
                            <a:latin typeface="Cambria Math" panose="02040503050406030204" pitchFamily="18" charset="0"/>
                          </a:rPr>
                          <m:t>0</m:t>
                        </m:r>
                      </m:sub>
                    </m:sSub>
                    <m:r>
                      <a:rPr lang="en-US" sz="2800" i="1">
                        <a:solidFill>
                          <a:schemeClr val="tx1"/>
                        </a:solidFill>
                        <a:latin typeface="Cambria Math" panose="02040503050406030204" pitchFamily="18" charset="0"/>
                      </a:rPr>
                      <m:t>+</m:t>
                    </m:r>
                    <m:sSub>
                      <m:sSubPr>
                        <m:ctrlPr>
                          <a:rPr lang="en-US" sz="2800" i="1">
                            <a:solidFill>
                              <a:schemeClr val="tx1"/>
                            </a:solidFill>
                            <a:latin typeface="Cambria Math" panose="02040503050406030204" pitchFamily="18" charset="0"/>
                          </a:rPr>
                        </m:ctrlPr>
                      </m:sSubPr>
                      <m:e>
                        <m:acc>
                          <m:accPr>
                            <m:chr m:val="̂"/>
                            <m:ctrlPr>
                              <a:rPr lang="en-US" sz="2800" i="1" smtClean="0">
                                <a:solidFill>
                                  <a:schemeClr val="tx1"/>
                                </a:solidFill>
                                <a:latin typeface="Cambria Math" panose="02040503050406030204" pitchFamily="18" charset="0"/>
                              </a:rPr>
                            </m:ctrlPr>
                          </m:accPr>
                          <m:e>
                            <m:r>
                              <a:rPr lang="en-US" sz="2800" i="1">
                                <a:solidFill>
                                  <a:schemeClr val="tx1"/>
                                </a:solidFill>
                                <a:latin typeface="Cambria Math" panose="02040503050406030204" pitchFamily="18" charset="0"/>
                                <a:ea typeface="Cambria Math" panose="02040503050406030204" pitchFamily="18" charset="0"/>
                              </a:rPr>
                              <m:t>𝛽</m:t>
                            </m:r>
                          </m:e>
                        </m:acc>
                      </m:e>
                      <m:sub>
                        <m:r>
                          <a:rPr lang="en-US" sz="2800" i="1">
                            <a:solidFill>
                              <a:schemeClr val="tx1"/>
                            </a:solidFill>
                            <a:latin typeface="Cambria Math" panose="02040503050406030204" pitchFamily="18" charset="0"/>
                          </a:rPr>
                          <m:t>1</m:t>
                        </m:r>
                      </m:sub>
                    </m:sSub>
                    <m:sSub>
                      <m:sSubPr>
                        <m:ctrlPr>
                          <a:rPr lang="en-US" sz="2800" i="1">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rPr>
                          <m:t>𝑥</m:t>
                        </m:r>
                      </m:e>
                      <m:sub>
                        <m:r>
                          <a:rPr lang="en-US" sz="2800" i="1">
                            <a:solidFill>
                              <a:schemeClr val="tx1"/>
                            </a:solidFill>
                            <a:latin typeface="Cambria Math" panose="02040503050406030204" pitchFamily="18" charset="0"/>
                          </a:rPr>
                          <m:t>1</m:t>
                        </m:r>
                      </m:sub>
                    </m:sSub>
                    <m:r>
                      <a:rPr lang="en-US" sz="2800" i="1">
                        <a:solidFill>
                          <a:schemeClr val="tx1"/>
                        </a:solidFill>
                        <a:latin typeface="Cambria Math" panose="02040503050406030204" pitchFamily="18" charset="0"/>
                      </a:rPr>
                      <m:t>+…+</m:t>
                    </m:r>
                    <m:sSub>
                      <m:sSubPr>
                        <m:ctrlPr>
                          <a:rPr lang="en-US" sz="2800" i="1">
                            <a:solidFill>
                              <a:schemeClr val="tx1"/>
                            </a:solidFill>
                            <a:latin typeface="Cambria Math" panose="02040503050406030204" pitchFamily="18" charset="0"/>
                          </a:rPr>
                        </m:ctrlPr>
                      </m:sSubPr>
                      <m:e>
                        <m:acc>
                          <m:accPr>
                            <m:chr m:val="̂"/>
                            <m:ctrlPr>
                              <a:rPr lang="en-US" sz="2800" i="1" smtClean="0">
                                <a:solidFill>
                                  <a:schemeClr val="tx1"/>
                                </a:solidFill>
                                <a:latin typeface="Cambria Math" panose="02040503050406030204" pitchFamily="18" charset="0"/>
                              </a:rPr>
                            </m:ctrlPr>
                          </m:accPr>
                          <m:e>
                            <m:r>
                              <a:rPr lang="en-US" sz="2800" i="1">
                                <a:solidFill>
                                  <a:schemeClr val="tx1"/>
                                </a:solidFill>
                                <a:latin typeface="Cambria Math" panose="02040503050406030204" pitchFamily="18" charset="0"/>
                                <a:ea typeface="Cambria Math" panose="02040503050406030204" pitchFamily="18" charset="0"/>
                              </a:rPr>
                              <m:t>𝛽</m:t>
                            </m:r>
                          </m:e>
                        </m:acc>
                      </m:e>
                      <m:sub>
                        <m:r>
                          <a:rPr lang="en-US" sz="2800" i="1">
                            <a:solidFill>
                              <a:schemeClr val="tx1"/>
                            </a:solidFill>
                            <a:latin typeface="Cambria Math" panose="02040503050406030204" pitchFamily="18" charset="0"/>
                          </a:rPr>
                          <m:t>𝑘</m:t>
                        </m:r>
                      </m:sub>
                    </m:sSub>
                    <m:sSub>
                      <m:sSubPr>
                        <m:ctrlPr>
                          <a:rPr lang="en-US" sz="2800" i="1">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rPr>
                          <m:t>𝑥</m:t>
                        </m:r>
                      </m:e>
                      <m:sub>
                        <m:r>
                          <a:rPr lang="en-US" sz="2800" i="1">
                            <a:solidFill>
                              <a:schemeClr val="tx1"/>
                            </a:solidFill>
                            <a:latin typeface="Cambria Math" panose="02040503050406030204" pitchFamily="18" charset="0"/>
                          </a:rPr>
                          <m:t>𝑘</m:t>
                        </m:r>
                      </m:sub>
                    </m:sSub>
                    <m:r>
                      <a:rPr lang="en-US" sz="2800" i="1">
                        <a:solidFill>
                          <a:schemeClr val="tx1"/>
                        </a:solidFill>
                        <a:latin typeface="Cambria Math" panose="02040503050406030204" pitchFamily="18" charset="0"/>
                      </a:rPr>
                      <m:t>+</m:t>
                    </m:r>
                    <m:sSub>
                      <m:sSubPr>
                        <m:ctrlPr>
                          <a:rPr lang="en-US" sz="2800" i="1">
                            <a:solidFill>
                              <a:schemeClr val="tx1"/>
                            </a:solidFill>
                            <a:latin typeface="Cambria Math" panose="02040503050406030204" pitchFamily="18" charset="0"/>
                          </a:rPr>
                        </m:ctrlPr>
                      </m:sSubPr>
                      <m:e>
                        <m:acc>
                          <m:accPr>
                            <m:chr m:val="̂"/>
                            <m:ctrlPr>
                              <a:rPr lang="en-US" sz="2800" i="1" smtClean="0">
                                <a:solidFill>
                                  <a:schemeClr val="tx1"/>
                                </a:solidFill>
                                <a:latin typeface="Cambria Math" panose="02040503050406030204" pitchFamily="18" charset="0"/>
                              </a:rPr>
                            </m:ctrlPr>
                          </m:accPr>
                          <m:e>
                            <m:r>
                              <a:rPr lang="en-US" sz="2800" i="1">
                                <a:solidFill>
                                  <a:schemeClr val="tx1"/>
                                </a:solidFill>
                                <a:latin typeface="Cambria Math" panose="02040503050406030204" pitchFamily="18" charset="0"/>
                                <a:ea typeface="Cambria Math" panose="02040503050406030204" pitchFamily="18" charset="0"/>
                              </a:rPr>
                              <m:t>𝛽</m:t>
                            </m:r>
                          </m:e>
                        </m:acc>
                      </m:e>
                      <m:sub>
                        <m:r>
                          <a:rPr lang="en-US" sz="2800" i="1">
                            <a:solidFill>
                              <a:schemeClr val="tx1"/>
                            </a:solidFill>
                            <a:latin typeface="Cambria Math" panose="02040503050406030204" pitchFamily="18" charset="0"/>
                          </a:rPr>
                          <m:t>𝑘</m:t>
                        </m:r>
                        <m:r>
                          <a:rPr lang="en-US" sz="2800" i="1">
                            <a:solidFill>
                              <a:schemeClr val="tx1"/>
                            </a:solidFill>
                            <a:latin typeface="Cambria Math" panose="02040503050406030204" pitchFamily="18" charset="0"/>
                          </a:rPr>
                          <m:t>+1</m:t>
                        </m:r>
                      </m:sub>
                    </m:sSub>
                    <m:r>
                      <a:rPr lang="en-US" sz="2800" i="1">
                        <a:solidFill>
                          <a:schemeClr val="tx1"/>
                        </a:solidFill>
                        <a:latin typeface="Cambria Math" panose="02040503050406030204" pitchFamily="18" charset="0"/>
                      </a:rPr>
                      <m:t>𝑡</m:t>
                    </m:r>
                  </m:oMath>
                </a14:m>
                <a:r>
                  <a:rPr lang="en-US" sz="2800" dirty="0">
                    <a:solidFill>
                      <a:schemeClr val="tx1"/>
                    </a:solidFill>
                  </a:rPr>
                  <a:t>.</a:t>
                </a:r>
              </a:p>
              <a:p>
                <a:pPr algn="l"/>
                <a:endParaRPr lang="en-US" sz="2800" dirty="0">
                  <a:solidFill>
                    <a:schemeClr val="tx1"/>
                  </a:solidFill>
                </a:endParaRPr>
              </a:p>
              <a:p>
                <a:endParaRPr lang="en-US" sz="1600" i="1" dirty="0"/>
              </a:p>
              <a:p>
                <a:endParaRPr lang="en-US" sz="1600" i="1" dirty="0"/>
              </a:p>
              <a:p>
                <a:endParaRPr lang="en-US" sz="1600" i="1" dirty="0"/>
              </a:p>
              <a:p>
                <a:endParaRPr lang="en-US" sz="1600" i="1" dirty="0"/>
              </a:p>
              <a:p>
                <a:endParaRPr lang="en-US" sz="1600" i="1" dirty="0"/>
              </a:p>
              <a:p>
                <a:endParaRPr lang="en-US" sz="1600" i="1" dirty="0"/>
              </a:p>
              <a:p>
                <a:endParaRPr lang="en-US" sz="1600" i="1" dirty="0"/>
              </a:p>
              <a:p>
                <a:endParaRPr lang="en-US" sz="1700" i="1" dirty="0"/>
              </a:p>
              <a:p>
                <a:endParaRPr lang="en-US" sz="1600" dirty="0">
                  <a:solidFill>
                    <a:schemeClr val="bg2">
                      <a:lumMod val="75000"/>
                    </a:schemeClr>
                  </a:solidFill>
                </a:endParaRPr>
              </a:p>
            </p:txBody>
          </p:sp>
        </mc:Choice>
        <mc:Fallback xmlns="">
          <p:sp>
            <p:nvSpPr>
              <p:cNvPr id="3" name="Subtitle 2">
                <a:extLst>
                  <a:ext uri="{FF2B5EF4-FFF2-40B4-BE49-F238E27FC236}">
                    <a16:creationId xmlns:a16="http://schemas.microsoft.com/office/drawing/2014/main" id="{937977FE-7060-4554-8802-D380BB4E77D1}"/>
                  </a:ext>
                </a:extLst>
              </p:cNvPr>
              <p:cNvSpPr>
                <a:spLocks noGrp="1" noRot="1" noChangeAspect="1" noMove="1" noResize="1" noEditPoints="1" noAdjustHandles="1" noChangeArrowheads="1" noChangeShapeType="1" noTextEdit="1"/>
              </p:cNvSpPr>
              <p:nvPr>
                <p:ph type="subTitle" idx="1"/>
              </p:nvPr>
            </p:nvSpPr>
            <p:spPr>
              <a:xfrm>
                <a:off x="656149" y="1496244"/>
                <a:ext cx="11501163" cy="5623013"/>
              </a:xfrm>
              <a:blipFill>
                <a:blip r:embed="rId2"/>
                <a:stretch>
                  <a:fillRect l="-1113" t="-975" r="-1750"/>
                </a:stretch>
              </a:blipFill>
            </p:spPr>
            <p:txBody>
              <a:bodyPr/>
              <a:lstStyle/>
              <a:p>
                <a:r>
                  <a:rPr lang="en-US">
                    <a:noFill/>
                  </a:rPr>
                  <a:t> </a:t>
                </a:r>
              </a:p>
            </p:txBody>
          </p:sp>
        </mc:Fallback>
      </mc:AlternateContent>
      <p:sp>
        <p:nvSpPr>
          <p:cNvPr id="5" name="Title 1">
            <a:extLst>
              <a:ext uri="{FF2B5EF4-FFF2-40B4-BE49-F238E27FC236}">
                <a16:creationId xmlns:a16="http://schemas.microsoft.com/office/drawing/2014/main" id="{8FDE2D6A-EB0F-4F67-8847-35AECB8A3F6B}"/>
              </a:ext>
            </a:extLst>
          </p:cNvPr>
          <p:cNvSpPr txBox="1">
            <a:spLocks/>
          </p:cNvSpPr>
          <p:nvPr/>
        </p:nvSpPr>
        <p:spPr>
          <a:xfrm>
            <a:off x="834060" y="406039"/>
            <a:ext cx="10527128" cy="804481"/>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400" dirty="0"/>
              <a:t>LONGITUDINAL LOGISTIC REGRESSION: THEORY</a:t>
            </a:r>
          </a:p>
        </p:txBody>
      </p:sp>
      <p:pic>
        <p:nvPicPr>
          <p:cNvPr id="7" name="Picture 6">
            <a:extLst>
              <a:ext uri="{FF2B5EF4-FFF2-40B4-BE49-F238E27FC236}">
                <a16:creationId xmlns:a16="http://schemas.microsoft.com/office/drawing/2014/main" id="{D0B48963-2954-4F14-837A-0680DFB873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944959" y="1287559"/>
            <a:ext cx="10349837" cy="120423"/>
          </a:xfrm>
          <a:prstGeom prst="rect">
            <a:avLst/>
          </a:prstGeom>
        </p:spPr>
      </p:pic>
      <p:pic>
        <p:nvPicPr>
          <p:cNvPr id="8" name="Picture 7">
            <a:extLst>
              <a:ext uri="{FF2B5EF4-FFF2-40B4-BE49-F238E27FC236}">
                <a16:creationId xmlns:a16="http://schemas.microsoft.com/office/drawing/2014/main" id="{49ACC0AB-22A6-4236-A55C-6900F36CFD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6149" y="6505806"/>
            <a:ext cx="9617564" cy="111903"/>
          </a:xfrm>
          <a:prstGeom prst="rect">
            <a:avLst/>
          </a:prstGeom>
        </p:spPr>
      </p:pic>
      <p:pic>
        <p:nvPicPr>
          <p:cNvPr id="9" name="Picture 8">
            <a:extLst>
              <a:ext uri="{FF2B5EF4-FFF2-40B4-BE49-F238E27FC236}">
                <a16:creationId xmlns:a16="http://schemas.microsoft.com/office/drawing/2014/main" id="{4FD34771-7F75-4613-8CC2-86B1B58C02E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10154" y="6037529"/>
            <a:ext cx="700390" cy="823031"/>
          </a:xfrm>
          <a:prstGeom prst="rect">
            <a:avLst/>
          </a:prstGeom>
        </p:spPr>
      </p:pic>
      <p:sp>
        <p:nvSpPr>
          <p:cNvPr id="10" name="Slide Number Placeholder 3">
            <a:extLst>
              <a:ext uri="{FF2B5EF4-FFF2-40B4-BE49-F238E27FC236}">
                <a16:creationId xmlns:a16="http://schemas.microsoft.com/office/drawing/2014/main" id="{0710EE20-DFEE-44CF-B502-F08CA2F197DA}"/>
              </a:ext>
            </a:extLst>
          </p:cNvPr>
          <p:cNvSpPr txBox="1">
            <a:spLocks/>
          </p:cNvSpPr>
          <p:nvPr/>
        </p:nvSpPr>
        <p:spPr>
          <a:xfrm>
            <a:off x="10807431" y="6081483"/>
            <a:ext cx="526320" cy="569779"/>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3A98EE3D-8CD1-4C3F-BD1C-C98C9596463C}" type="slidenum">
              <a:rPr lang="en-US" sz="2600" smtClean="0">
                <a:solidFill>
                  <a:schemeClr val="bg1"/>
                </a:solidFill>
              </a:rPr>
              <a:pPr algn="ctr"/>
              <a:t>93</a:t>
            </a:fld>
            <a:endParaRPr lang="en-US" sz="2600" dirty="0">
              <a:solidFill>
                <a:schemeClr val="bg1"/>
              </a:solidFill>
            </a:endParaRPr>
          </a:p>
        </p:txBody>
      </p:sp>
    </p:spTree>
    <p:extLst>
      <p:ext uri="{BB962C8B-B14F-4D97-AF65-F5344CB8AC3E}">
        <p14:creationId xmlns:p14="http://schemas.microsoft.com/office/powerpoint/2010/main" val="83777706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937977FE-7060-4554-8802-D380BB4E77D1}"/>
              </a:ext>
            </a:extLst>
          </p:cNvPr>
          <p:cNvSpPr>
            <a:spLocks noGrp="1"/>
          </p:cNvSpPr>
          <p:nvPr>
            <p:ph type="subTitle" idx="1"/>
          </p:nvPr>
        </p:nvSpPr>
        <p:spPr>
          <a:xfrm>
            <a:off x="258396" y="1419859"/>
            <a:ext cx="11501163" cy="5237067"/>
          </a:xfrm>
        </p:spPr>
        <p:txBody>
          <a:bodyPr>
            <a:normAutofit/>
          </a:bodyPr>
          <a:lstStyle/>
          <a:p>
            <a:pPr marL="457200" indent="-457200" algn="just">
              <a:buClr>
                <a:srgbClr val="7030A0"/>
              </a:buClr>
              <a:buFont typeface="Wingdings" panose="05000000000000000000" pitchFamily="2" charset="2"/>
              <a:buChar char="q"/>
            </a:pPr>
            <a:r>
              <a:rPr lang="en-US" sz="2800" dirty="0">
                <a:solidFill>
                  <a:schemeClr val="tx1"/>
                </a:solidFill>
              </a:rPr>
              <a:t>A pharmaceutical company conducted a dosage trial for a painkiller medication. Two dosages (A and B) were identified for a long-run safety check.  An experiment was set up with 14 subjects in each of the two groups, taking dosages A and B, respectively. The goal of the experiment was to identify which dosage is less likely to cause side effects. The </a:t>
            </a:r>
            <a:r>
              <a:rPr lang="en-US" sz="2800" dirty="0">
                <a:solidFill>
                  <a:schemeClr val="tx1"/>
                </a:solidFill>
                <a:hlinkClick r:id="rId2" action="ppaction://hlinkfile"/>
              </a:rPr>
              <a:t>data</a:t>
            </a:r>
            <a:r>
              <a:rPr lang="en-US" sz="2800" dirty="0">
                <a:solidFill>
                  <a:schemeClr val="tx1"/>
                </a:solidFill>
              </a:rPr>
              <a:t>  set contains participants’ IDs, dosage (A or B), gender, and presence or absence of side effects (1=present, or 0=absent) at 1, 3, 7, and 16 weeks.</a:t>
            </a:r>
            <a:endParaRPr lang="en-US" sz="2600" i="1" dirty="0">
              <a:solidFill>
                <a:schemeClr val="tx1"/>
              </a:solidFill>
            </a:endParaRPr>
          </a:p>
          <a:p>
            <a:pPr algn="l"/>
            <a:endParaRPr lang="en-US" sz="1600" i="1" dirty="0">
              <a:solidFill>
                <a:schemeClr val="tx1"/>
              </a:solidFill>
            </a:endParaRPr>
          </a:p>
          <a:p>
            <a:endParaRPr lang="en-US" sz="1600" i="1" dirty="0"/>
          </a:p>
          <a:p>
            <a:endParaRPr lang="en-US" sz="1600" i="1" dirty="0"/>
          </a:p>
          <a:p>
            <a:endParaRPr lang="en-US" sz="1600" i="1" dirty="0"/>
          </a:p>
          <a:p>
            <a:endParaRPr lang="en-US" sz="1600" i="1" dirty="0"/>
          </a:p>
          <a:p>
            <a:endParaRPr lang="en-US" sz="1600" i="1" dirty="0"/>
          </a:p>
          <a:p>
            <a:endParaRPr lang="en-US" sz="1600" i="1" dirty="0"/>
          </a:p>
          <a:p>
            <a:endParaRPr lang="en-US" sz="1600" i="1" dirty="0"/>
          </a:p>
          <a:p>
            <a:endParaRPr lang="en-US" sz="1700" i="1" dirty="0"/>
          </a:p>
          <a:p>
            <a:endParaRPr lang="en-US" sz="1600" dirty="0">
              <a:solidFill>
                <a:schemeClr val="bg2">
                  <a:lumMod val="75000"/>
                </a:schemeClr>
              </a:solidFill>
            </a:endParaRPr>
          </a:p>
        </p:txBody>
      </p:sp>
      <p:sp>
        <p:nvSpPr>
          <p:cNvPr id="5" name="Title 1">
            <a:extLst>
              <a:ext uri="{FF2B5EF4-FFF2-40B4-BE49-F238E27FC236}">
                <a16:creationId xmlns:a16="http://schemas.microsoft.com/office/drawing/2014/main" id="{8FDE2D6A-EB0F-4F67-8847-35AECB8A3F6B}"/>
              </a:ext>
            </a:extLst>
          </p:cNvPr>
          <p:cNvSpPr txBox="1">
            <a:spLocks/>
          </p:cNvSpPr>
          <p:nvPr/>
        </p:nvSpPr>
        <p:spPr>
          <a:xfrm>
            <a:off x="834060" y="406039"/>
            <a:ext cx="10527128" cy="804481"/>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400" dirty="0"/>
              <a:t>LONGITUDINAL LOGISTIC REGRESSION: EXAMPLE</a:t>
            </a:r>
          </a:p>
        </p:txBody>
      </p:sp>
      <p:pic>
        <p:nvPicPr>
          <p:cNvPr id="6" name="Picture 5">
            <a:extLst>
              <a:ext uri="{FF2B5EF4-FFF2-40B4-BE49-F238E27FC236}">
                <a16:creationId xmlns:a16="http://schemas.microsoft.com/office/drawing/2014/main" id="{D1FC6919-6814-4ECD-B3A2-F36B682A41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983914" y="1123919"/>
            <a:ext cx="10349837" cy="120423"/>
          </a:xfrm>
          <a:prstGeom prst="rect">
            <a:avLst/>
          </a:prstGeom>
        </p:spPr>
      </p:pic>
      <p:pic>
        <p:nvPicPr>
          <p:cNvPr id="7" name="Picture 6">
            <a:extLst>
              <a:ext uri="{FF2B5EF4-FFF2-40B4-BE49-F238E27FC236}">
                <a16:creationId xmlns:a16="http://schemas.microsoft.com/office/drawing/2014/main" id="{1C7F90E7-7952-4368-A978-392EF20358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4060" y="4837100"/>
            <a:ext cx="10349837" cy="120423"/>
          </a:xfrm>
          <a:prstGeom prst="rect">
            <a:avLst/>
          </a:prstGeom>
        </p:spPr>
      </p:pic>
      <p:pic>
        <p:nvPicPr>
          <p:cNvPr id="8" name="Picture 7">
            <a:extLst>
              <a:ext uri="{FF2B5EF4-FFF2-40B4-BE49-F238E27FC236}">
                <a16:creationId xmlns:a16="http://schemas.microsoft.com/office/drawing/2014/main" id="{0EB159C1-3361-4695-9F22-822CF99447C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10154" y="6037529"/>
            <a:ext cx="700390" cy="823031"/>
          </a:xfrm>
          <a:prstGeom prst="rect">
            <a:avLst/>
          </a:prstGeom>
        </p:spPr>
      </p:pic>
      <p:sp>
        <p:nvSpPr>
          <p:cNvPr id="9" name="Slide Number Placeholder 3">
            <a:extLst>
              <a:ext uri="{FF2B5EF4-FFF2-40B4-BE49-F238E27FC236}">
                <a16:creationId xmlns:a16="http://schemas.microsoft.com/office/drawing/2014/main" id="{7987EB65-2DBC-4012-AF23-23B76B1465F0}"/>
              </a:ext>
            </a:extLst>
          </p:cNvPr>
          <p:cNvSpPr txBox="1">
            <a:spLocks/>
          </p:cNvSpPr>
          <p:nvPr/>
        </p:nvSpPr>
        <p:spPr>
          <a:xfrm>
            <a:off x="10807431" y="6081483"/>
            <a:ext cx="526320" cy="569779"/>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3A98EE3D-8CD1-4C3F-BD1C-C98C9596463C}" type="slidenum">
              <a:rPr lang="en-US" sz="2600" smtClean="0">
                <a:solidFill>
                  <a:schemeClr val="bg1"/>
                </a:solidFill>
              </a:rPr>
              <a:pPr algn="ctr"/>
              <a:t>94</a:t>
            </a:fld>
            <a:endParaRPr lang="en-US" sz="2600" dirty="0">
              <a:solidFill>
                <a:schemeClr val="bg1"/>
              </a:solidFill>
            </a:endParaRPr>
          </a:p>
        </p:txBody>
      </p:sp>
    </p:spTree>
    <p:extLst>
      <p:ext uri="{BB962C8B-B14F-4D97-AF65-F5344CB8AC3E}">
        <p14:creationId xmlns:p14="http://schemas.microsoft.com/office/powerpoint/2010/main" val="115834946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937977FE-7060-4554-8802-D380BB4E77D1}"/>
              </a:ext>
            </a:extLst>
          </p:cNvPr>
          <p:cNvSpPr>
            <a:spLocks noGrp="1"/>
          </p:cNvSpPr>
          <p:nvPr>
            <p:ph type="subTitle" idx="1"/>
          </p:nvPr>
        </p:nvSpPr>
        <p:spPr>
          <a:xfrm>
            <a:off x="634686" y="1342859"/>
            <a:ext cx="11501163" cy="5237067"/>
          </a:xfrm>
        </p:spPr>
        <p:txBody>
          <a:bodyPr>
            <a:normAutofit/>
          </a:bodyPr>
          <a:lstStyle/>
          <a:p>
            <a:pPr marL="457200" indent="-457200" algn="l">
              <a:buClr>
                <a:srgbClr val="7030A0"/>
              </a:buClr>
              <a:buFont typeface="Wingdings" panose="05000000000000000000" pitchFamily="2" charset="2"/>
              <a:buChar char="q"/>
            </a:pPr>
            <a:r>
              <a:rPr lang="en-US" sz="2800" dirty="0">
                <a:solidFill>
                  <a:schemeClr val="tx1"/>
                </a:solidFill>
              </a:rPr>
              <a:t>We create a long-form </a:t>
            </a:r>
            <a:r>
              <a:rPr lang="en-US" sz="2800" dirty="0">
                <a:solidFill>
                  <a:schemeClr val="tx1"/>
                </a:solidFill>
                <a:hlinkClick r:id="rId2" action="ppaction://hlinkfile"/>
              </a:rPr>
              <a:t>data</a:t>
            </a:r>
            <a:r>
              <a:rPr lang="en-US" sz="2800" dirty="0">
                <a:solidFill>
                  <a:schemeClr val="tx1"/>
                </a:solidFill>
              </a:rPr>
              <a:t> set and a time variable</a:t>
            </a:r>
          </a:p>
          <a:p>
            <a:pPr marL="457200" indent="-457200" algn="l">
              <a:buClr>
                <a:srgbClr val="7030A0"/>
              </a:buClr>
              <a:buFont typeface="Wingdings" panose="05000000000000000000" pitchFamily="2" charset="2"/>
              <a:buChar char="q"/>
            </a:pPr>
            <a:endParaRPr lang="en-US" sz="800" dirty="0">
              <a:solidFill>
                <a:schemeClr val="tx1"/>
              </a:solidFill>
            </a:endParaRPr>
          </a:p>
          <a:p>
            <a:pPr algn="l"/>
            <a:r>
              <a:rPr lang="en-US" sz="2000" dirty="0" err="1">
                <a:solidFill>
                  <a:schemeClr val="tx1"/>
                </a:solidFill>
                <a:latin typeface="Courier New" panose="02070309020205020404" pitchFamily="49" charset="0"/>
                <a:cs typeface="Courier New" panose="02070309020205020404" pitchFamily="49" charset="0"/>
              </a:rPr>
              <a:t>dosages.data</a:t>
            </a:r>
            <a:r>
              <a:rPr lang="en-US" sz="2000" dirty="0">
                <a:solidFill>
                  <a:schemeClr val="tx1"/>
                </a:solidFill>
                <a:latin typeface="Courier New" panose="02070309020205020404" pitchFamily="49" charset="0"/>
                <a:cs typeface="Courier New" panose="02070309020205020404" pitchFamily="49" charset="0"/>
              </a:rPr>
              <a:t>&lt;- read.csv(file="./LongitudinalLogisticExampleData.csv",  header=TRUE, </a:t>
            </a:r>
            <a:r>
              <a:rPr lang="en-US" sz="2000" dirty="0" err="1">
                <a:solidFill>
                  <a:schemeClr val="tx1"/>
                </a:solidFill>
                <a:latin typeface="Courier New" panose="02070309020205020404" pitchFamily="49" charset="0"/>
                <a:cs typeface="Courier New" panose="02070309020205020404" pitchFamily="49" charset="0"/>
              </a:rPr>
              <a:t>sep</a:t>
            </a:r>
            <a:r>
              <a:rPr lang="en-US" sz="2000" dirty="0">
                <a:solidFill>
                  <a:schemeClr val="tx1"/>
                </a:solidFill>
                <a:latin typeface="Courier New" panose="02070309020205020404" pitchFamily="49" charset="0"/>
                <a:cs typeface="Courier New" panose="02070309020205020404" pitchFamily="49" charset="0"/>
              </a:rPr>
              <a:t>=",")</a:t>
            </a:r>
          </a:p>
          <a:p>
            <a:pPr algn="l"/>
            <a:endParaRPr lang="en-US" sz="2000" i="1" dirty="0">
              <a:solidFill>
                <a:schemeClr val="tx1"/>
              </a:solidFill>
              <a:latin typeface="Courier New" panose="02070309020205020404" pitchFamily="49" charset="0"/>
              <a:cs typeface="Courier New" panose="02070309020205020404" pitchFamily="49" charset="0"/>
            </a:endParaRPr>
          </a:p>
          <a:p>
            <a:pPr algn="l"/>
            <a:r>
              <a:rPr lang="en-US" sz="2000" dirty="0">
                <a:solidFill>
                  <a:schemeClr val="tx1"/>
                </a:solidFill>
                <a:latin typeface="Courier New" panose="02070309020205020404" pitchFamily="49" charset="0"/>
                <a:cs typeface="Courier New" panose="02070309020205020404" pitchFamily="49" charset="0"/>
              </a:rPr>
              <a:t>#creating </a:t>
            </a:r>
            <a:r>
              <a:rPr lang="en-US" sz="2000" dirty="0" err="1">
                <a:solidFill>
                  <a:schemeClr val="tx1"/>
                </a:solidFill>
                <a:latin typeface="Courier New" panose="02070309020205020404" pitchFamily="49" charset="0"/>
                <a:cs typeface="Courier New" panose="02070309020205020404" pitchFamily="49" charset="0"/>
              </a:rPr>
              <a:t>longform</a:t>
            </a:r>
            <a:r>
              <a:rPr lang="en-US" sz="2000" dirty="0">
                <a:solidFill>
                  <a:schemeClr val="tx1"/>
                </a:solidFill>
                <a:latin typeface="Courier New" panose="02070309020205020404" pitchFamily="49" charset="0"/>
                <a:cs typeface="Courier New" panose="02070309020205020404" pitchFamily="49" charset="0"/>
              </a:rPr>
              <a:t> dataset and time variable</a:t>
            </a:r>
          </a:p>
          <a:p>
            <a:pPr algn="l"/>
            <a:r>
              <a:rPr lang="en-US" sz="2000" dirty="0">
                <a:solidFill>
                  <a:schemeClr val="tx1"/>
                </a:solidFill>
                <a:latin typeface="Courier New" panose="02070309020205020404" pitchFamily="49" charset="0"/>
                <a:cs typeface="Courier New" panose="02070309020205020404" pitchFamily="49" charset="0"/>
              </a:rPr>
              <a:t>library(reshape2)</a:t>
            </a:r>
          </a:p>
          <a:p>
            <a:pPr algn="l"/>
            <a:r>
              <a:rPr lang="en-US" sz="2000" dirty="0">
                <a:solidFill>
                  <a:schemeClr val="tx1"/>
                </a:solidFill>
                <a:latin typeface="Courier New" panose="02070309020205020404" pitchFamily="49" charset="0"/>
                <a:cs typeface="Courier New" panose="02070309020205020404" pitchFamily="49" charset="0"/>
              </a:rPr>
              <a:t>longform&lt;- melt(</a:t>
            </a:r>
            <a:r>
              <a:rPr lang="en-US" sz="2000" dirty="0" err="1">
                <a:solidFill>
                  <a:schemeClr val="tx1"/>
                </a:solidFill>
                <a:latin typeface="Courier New" panose="02070309020205020404" pitchFamily="49" charset="0"/>
                <a:cs typeface="Courier New" panose="02070309020205020404" pitchFamily="49" charset="0"/>
              </a:rPr>
              <a:t>dosages.data</a:t>
            </a:r>
            <a:r>
              <a:rPr lang="en-US" sz="2000" dirty="0">
                <a:solidFill>
                  <a:schemeClr val="tx1"/>
                </a:solidFill>
                <a:latin typeface="Courier New" panose="02070309020205020404" pitchFamily="49" charset="0"/>
                <a:cs typeface="Courier New" panose="02070309020205020404" pitchFamily="49" charset="0"/>
              </a:rPr>
              <a:t>, </a:t>
            </a:r>
            <a:r>
              <a:rPr lang="en-US" sz="2000" dirty="0" err="1">
                <a:solidFill>
                  <a:schemeClr val="tx1"/>
                </a:solidFill>
                <a:latin typeface="Courier New" panose="02070309020205020404" pitchFamily="49" charset="0"/>
                <a:cs typeface="Courier New" panose="02070309020205020404" pitchFamily="49" charset="0"/>
              </a:rPr>
              <a:t>id.vars</a:t>
            </a:r>
            <a:r>
              <a:rPr lang="en-US" sz="2000" dirty="0">
                <a:solidFill>
                  <a:schemeClr val="tx1"/>
                </a:solidFill>
                <a:latin typeface="Courier New" panose="02070309020205020404" pitchFamily="49" charset="0"/>
                <a:cs typeface="Courier New" panose="02070309020205020404" pitchFamily="49" charset="0"/>
              </a:rPr>
              <a:t>=c("</a:t>
            </a:r>
            <a:r>
              <a:rPr lang="en-US" sz="2000" dirty="0" err="1">
                <a:solidFill>
                  <a:schemeClr val="tx1"/>
                </a:solidFill>
                <a:latin typeface="Courier New" panose="02070309020205020404" pitchFamily="49" charset="0"/>
                <a:cs typeface="Courier New" panose="02070309020205020404" pitchFamily="49" charset="0"/>
              </a:rPr>
              <a:t>patid</a:t>
            </a:r>
            <a:r>
              <a:rPr lang="en-US" sz="2000" dirty="0">
                <a:solidFill>
                  <a:schemeClr val="tx1"/>
                </a:solidFill>
                <a:latin typeface="Courier New" panose="02070309020205020404" pitchFamily="49" charset="0"/>
                <a:cs typeface="Courier New" panose="02070309020205020404" pitchFamily="49" charset="0"/>
              </a:rPr>
              <a:t>","dosage", "gender"), variable.name="</a:t>
            </a:r>
            <a:r>
              <a:rPr lang="en-US" sz="2000" dirty="0" err="1">
                <a:solidFill>
                  <a:schemeClr val="tx1"/>
                </a:solidFill>
                <a:latin typeface="Courier New" panose="02070309020205020404" pitchFamily="49" charset="0"/>
                <a:cs typeface="Courier New" panose="02070309020205020404" pitchFamily="49" charset="0"/>
              </a:rPr>
              <a:t>weekn</a:t>
            </a:r>
            <a:r>
              <a:rPr lang="en-US" sz="2000" dirty="0">
                <a:solidFill>
                  <a:schemeClr val="tx1"/>
                </a:solidFill>
                <a:latin typeface="Courier New" panose="02070309020205020404" pitchFamily="49" charset="0"/>
                <a:cs typeface="Courier New" panose="02070309020205020404" pitchFamily="49" charset="0"/>
              </a:rPr>
              <a:t>", value.name="effects")</a:t>
            </a:r>
          </a:p>
          <a:p>
            <a:pPr algn="l"/>
            <a:r>
              <a:rPr lang="en-US" sz="2000" dirty="0">
                <a:solidFill>
                  <a:schemeClr val="tx1"/>
                </a:solidFill>
                <a:latin typeface="Courier New" panose="02070309020205020404" pitchFamily="49" charset="0"/>
                <a:cs typeface="Courier New" panose="02070309020205020404" pitchFamily="49" charset="0"/>
              </a:rPr>
              <a:t>week&lt;- </a:t>
            </a:r>
            <a:r>
              <a:rPr lang="en-US" sz="2000" dirty="0" err="1">
                <a:solidFill>
                  <a:schemeClr val="tx1"/>
                </a:solidFill>
                <a:latin typeface="Courier New" panose="02070309020205020404" pitchFamily="49" charset="0"/>
                <a:cs typeface="Courier New" panose="02070309020205020404" pitchFamily="49" charset="0"/>
              </a:rPr>
              <a:t>ifelse</a:t>
            </a:r>
            <a:r>
              <a:rPr lang="en-US" sz="2000" dirty="0">
                <a:solidFill>
                  <a:schemeClr val="tx1"/>
                </a:solidFill>
                <a:latin typeface="Courier New" panose="02070309020205020404" pitchFamily="49" charset="0"/>
                <a:cs typeface="Courier New" panose="02070309020205020404" pitchFamily="49" charset="0"/>
              </a:rPr>
              <a:t>(</a:t>
            </a:r>
            <a:r>
              <a:rPr lang="en-US" sz="2000" dirty="0" err="1">
                <a:solidFill>
                  <a:schemeClr val="tx1"/>
                </a:solidFill>
                <a:latin typeface="Courier New" panose="02070309020205020404" pitchFamily="49" charset="0"/>
                <a:cs typeface="Courier New" panose="02070309020205020404" pitchFamily="49" charset="0"/>
              </a:rPr>
              <a:t>longform$weekn</a:t>
            </a:r>
            <a:r>
              <a:rPr lang="en-US" sz="2000" dirty="0">
                <a:solidFill>
                  <a:schemeClr val="tx1"/>
                </a:solidFill>
                <a:latin typeface="Courier New" panose="02070309020205020404" pitchFamily="49" charset="0"/>
                <a:cs typeface="Courier New" panose="02070309020205020404" pitchFamily="49" charset="0"/>
              </a:rPr>
              <a:t>=="week1",1,ifelse(</a:t>
            </a:r>
            <a:r>
              <a:rPr lang="en-US" sz="2000" dirty="0" err="1">
                <a:solidFill>
                  <a:schemeClr val="tx1"/>
                </a:solidFill>
                <a:latin typeface="Courier New" panose="02070309020205020404" pitchFamily="49" charset="0"/>
                <a:cs typeface="Courier New" panose="02070309020205020404" pitchFamily="49" charset="0"/>
              </a:rPr>
              <a:t>longform$weekn</a:t>
            </a:r>
            <a:r>
              <a:rPr lang="en-US" sz="2000" dirty="0">
                <a:solidFill>
                  <a:schemeClr val="tx1"/>
                </a:solidFill>
                <a:latin typeface="Courier New" panose="02070309020205020404" pitchFamily="49" charset="0"/>
                <a:cs typeface="Courier New" panose="02070309020205020404" pitchFamily="49" charset="0"/>
              </a:rPr>
              <a:t>=="week3",3,</a:t>
            </a:r>
          </a:p>
          <a:p>
            <a:pPr algn="l"/>
            <a:r>
              <a:rPr lang="en-US" sz="2000" dirty="0" err="1">
                <a:solidFill>
                  <a:schemeClr val="tx1"/>
                </a:solidFill>
                <a:latin typeface="Courier New" panose="02070309020205020404" pitchFamily="49" charset="0"/>
                <a:cs typeface="Courier New" panose="02070309020205020404" pitchFamily="49" charset="0"/>
              </a:rPr>
              <a:t>ifelse</a:t>
            </a:r>
            <a:r>
              <a:rPr lang="en-US" sz="2000" dirty="0">
                <a:solidFill>
                  <a:schemeClr val="tx1"/>
                </a:solidFill>
                <a:latin typeface="Courier New" panose="02070309020205020404" pitchFamily="49" charset="0"/>
                <a:cs typeface="Courier New" panose="02070309020205020404" pitchFamily="49" charset="0"/>
              </a:rPr>
              <a:t>(</a:t>
            </a:r>
            <a:r>
              <a:rPr lang="en-US" sz="2000" dirty="0" err="1">
                <a:solidFill>
                  <a:schemeClr val="tx1"/>
                </a:solidFill>
                <a:latin typeface="Courier New" panose="02070309020205020404" pitchFamily="49" charset="0"/>
                <a:cs typeface="Courier New" panose="02070309020205020404" pitchFamily="49" charset="0"/>
              </a:rPr>
              <a:t>longform$weekn</a:t>
            </a:r>
            <a:r>
              <a:rPr lang="en-US" sz="2000" dirty="0">
                <a:solidFill>
                  <a:schemeClr val="tx1"/>
                </a:solidFill>
                <a:latin typeface="Courier New" panose="02070309020205020404" pitchFamily="49" charset="0"/>
                <a:cs typeface="Courier New" panose="02070309020205020404" pitchFamily="49" charset="0"/>
              </a:rPr>
              <a:t>=="week7",7,16)))</a:t>
            </a:r>
          </a:p>
          <a:p>
            <a:pPr algn="l"/>
            <a:endParaRPr lang="en-US" sz="2600" i="1" dirty="0">
              <a:solidFill>
                <a:schemeClr val="tx1"/>
              </a:solidFill>
            </a:endParaRPr>
          </a:p>
          <a:p>
            <a:pPr algn="l"/>
            <a:endParaRPr lang="en-US" sz="1600" i="1" dirty="0">
              <a:solidFill>
                <a:schemeClr val="tx1"/>
              </a:solidFill>
            </a:endParaRPr>
          </a:p>
          <a:p>
            <a:endParaRPr lang="en-US" sz="1600" i="1" dirty="0"/>
          </a:p>
          <a:p>
            <a:endParaRPr lang="en-US" sz="1600" i="1" dirty="0"/>
          </a:p>
          <a:p>
            <a:endParaRPr lang="en-US" sz="1600" i="1" dirty="0"/>
          </a:p>
          <a:p>
            <a:endParaRPr lang="en-US" sz="1600" i="1" dirty="0"/>
          </a:p>
          <a:p>
            <a:endParaRPr lang="en-US" sz="1600" i="1" dirty="0"/>
          </a:p>
          <a:p>
            <a:endParaRPr lang="en-US" sz="1600" i="1" dirty="0"/>
          </a:p>
          <a:p>
            <a:endParaRPr lang="en-US" sz="1600" i="1" dirty="0"/>
          </a:p>
          <a:p>
            <a:endParaRPr lang="en-US" sz="1700" i="1" dirty="0"/>
          </a:p>
          <a:p>
            <a:endParaRPr lang="en-US" sz="1600" dirty="0">
              <a:solidFill>
                <a:schemeClr val="bg2">
                  <a:lumMod val="75000"/>
                </a:schemeClr>
              </a:solidFill>
            </a:endParaRPr>
          </a:p>
        </p:txBody>
      </p:sp>
      <p:sp>
        <p:nvSpPr>
          <p:cNvPr id="5" name="Title 1">
            <a:extLst>
              <a:ext uri="{FF2B5EF4-FFF2-40B4-BE49-F238E27FC236}">
                <a16:creationId xmlns:a16="http://schemas.microsoft.com/office/drawing/2014/main" id="{8FDE2D6A-EB0F-4F67-8847-35AECB8A3F6B}"/>
              </a:ext>
            </a:extLst>
          </p:cNvPr>
          <p:cNvSpPr txBox="1">
            <a:spLocks/>
          </p:cNvSpPr>
          <p:nvPr/>
        </p:nvSpPr>
        <p:spPr>
          <a:xfrm>
            <a:off x="834060" y="406039"/>
            <a:ext cx="10527128" cy="804481"/>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400" dirty="0"/>
              <a:t>LONGITUDINAL LOGISTIC REGRESSION: EXAMPLE (CONT.)</a:t>
            </a:r>
          </a:p>
        </p:txBody>
      </p:sp>
      <p:pic>
        <p:nvPicPr>
          <p:cNvPr id="6" name="Picture 5">
            <a:extLst>
              <a:ext uri="{FF2B5EF4-FFF2-40B4-BE49-F238E27FC236}">
                <a16:creationId xmlns:a16="http://schemas.microsoft.com/office/drawing/2014/main" id="{79606063-2463-4268-9DA4-4EB6E172B6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983914" y="1123919"/>
            <a:ext cx="10349837" cy="120423"/>
          </a:xfrm>
          <a:prstGeom prst="rect">
            <a:avLst/>
          </a:prstGeom>
        </p:spPr>
      </p:pic>
      <p:pic>
        <p:nvPicPr>
          <p:cNvPr id="7" name="Picture 6">
            <a:extLst>
              <a:ext uri="{FF2B5EF4-FFF2-40B4-BE49-F238E27FC236}">
                <a16:creationId xmlns:a16="http://schemas.microsoft.com/office/drawing/2014/main" id="{B25894AC-822F-4500-9AF3-D2C5ABAC42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3914" y="5977318"/>
            <a:ext cx="9278882" cy="107962"/>
          </a:xfrm>
          <a:prstGeom prst="rect">
            <a:avLst/>
          </a:prstGeom>
        </p:spPr>
      </p:pic>
      <p:pic>
        <p:nvPicPr>
          <p:cNvPr id="8" name="Picture 7">
            <a:extLst>
              <a:ext uri="{FF2B5EF4-FFF2-40B4-BE49-F238E27FC236}">
                <a16:creationId xmlns:a16="http://schemas.microsoft.com/office/drawing/2014/main" id="{C1D36414-7D0D-495A-9958-1AE39DE18F3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10154" y="6037529"/>
            <a:ext cx="700390" cy="823031"/>
          </a:xfrm>
          <a:prstGeom prst="rect">
            <a:avLst/>
          </a:prstGeom>
        </p:spPr>
      </p:pic>
      <p:sp>
        <p:nvSpPr>
          <p:cNvPr id="9" name="Slide Number Placeholder 3">
            <a:extLst>
              <a:ext uri="{FF2B5EF4-FFF2-40B4-BE49-F238E27FC236}">
                <a16:creationId xmlns:a16="http://schemas.microsoft.com/office/drawing/2014/main" id="{F21ECB2E-9F13-47B6-97E6-B3C8EB735261}"/>
              </a:ext>
            </a:extLst>
          </p:cNvPr>
          <p:cNvSpPr txBox="1">
            <a:spLocks/>
          </p:cNvSpPr>
          <p:nvPr/>
        </p:nvSpPr>
        <p:spPr>
          <a:xfrm>
            <a:off x="10807431" y="6081483"/>
            <a:ext cx="526320" cy="569779"/>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3A98EE3D-8CD1-4C3F-BD1C-C98C9596463C}" type="slidenum">
              <a:rPr lang="en-US" sz="2600" smtClean="0">
                <a:solidFill>
                  <a:schemeClr val="bg1"/>
                </a:solidFill>
              </a:rPr>
              <a:pPr algn="ctr"/>
              <a:t>95</a:t>
            </a:fld>
            <a:endParaRPr lang="en-US" sz="2600" dirty="0">
              <a:solidFill>
                <a:schemeClr val="bg1"/>
              </a:solidFill>
            </a:endParaRPr>
          </a:p>
        </p:txBody>
      </p:sp>
    </p:spTree>
    <p:extLst>
      <p:ext uri="{BB962C8B-B14F-4D97-AF65-F5344CB8AC3E}">
        <p14:creationId xmlns:p14="http://schemas.microsoft.com/office/powerpoint/2010/main" val="242526572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937977FE-7060-4554-8802-D380BB4E77D1}"/>
              </a:ext>
            </a:extLst>
          </p:cNvPr>
          <p:cNvSpPr>
            <a:spLocks noGrp="1"/>
          </p:cNvSpPr>
          <p:nvPr>
            <p:ph type="subTitle" idx="1"/>
          </p:nvPr>
        </p:nvSpPr>
        <p:spPr>
          <a:xfrm>
            <a:off x="983914" y="1421279"/>
            <a:ext cx="11501163" cy="5237067"/>
          </a:xfrm>
        </p:spPr>
        <p:txBody>
          <a:bodyPr>
            <a:normAutofit/>
          </a:bodyPr>
          <a:lstStyle/>
          <a:p>
            <a:pPr marL="457200" indent="-457200" algn="l">
              <a:buClr>
                <a:srgbClr val="7030A0"/>
              </a:buClr>
              <a:buFont typeface="Wingdings" panose="05000000000000000000" pitchFamily="2" charset="2"/>
              <a:buChar char="q"/>
            </a:pPr>
            <a:r>
              <a:rPr lang="en-US" sz="2800" dirty="0">
                <a:solidFill>
                  <a:schemeClr val="tx1"/>
                </a:solidFill>
              </a:rPr>
              <a:t>We run logistic regression model on the long-form data set.</a:t>
            </a:r>
          </a:p>
          <a:p>
            <a:pPr algn="l"/>
            <a:endParaRPr lang="en-US" sz="1200" dirty="0">
              <a:solidFill>
                <a:schemeClr val="tx1"/>
              </a:solidFill>
            </a:endParaRPr>
          </a:p>
          <a:p>
            <a:pPr algn="l"/>
            <a:r>
              <a:rPr lang="en-US" sz="2000" dirty="0">
                <a:solidFill>
                  <a:schemeClr val="tx1"/>
                </a:solidFill>
                <a:latin typeface="Courier New" panose="02070309020205020404" pitchFamily="49" charset="0"/>
                <a:cs typeface="Courier New" panose="02070309020205020404" pitchFamily="49" charset="0"/>
              </a:rPr>
              <a:t>library(lme4)</a:t>
            </a:r>
          </a:p>
          <a:p>
            <a:pPr algn="l"/>
            <a:r>
              <a:rPr lang="en-US" sz="2000" dirty="0">
                <a:solidFill>
                  <a:schemeClr val="tx1"/>
                </a:solidFill>
                <a:latin typeface="Courier New" panose="02070309020205020404" pitchFamily="49" charset="0"/>
                <a:cs typeface="Courier New" panose="02070309020205020404" pitchFamily="49" charset="0"/>
              </a:rPr>
              <a:t>summary(</a:t>
            </a:r>
            <a:r>
              <a:rPr lang="en-US" sz="2000" dirty="0" err="1">
                <a:solidFill>
                  <a:schemeClr val="tx1"/>
                </a:solidFill>
                <a:latin typeface="Courier New" panose="02070309020205020404" pitchFamily="49" charset="0"/>
                <a:cs typeface="Courier New" panose="02070309020205020404" pitchFamily="49" charset="0"/>
              </a:rPr>
              <a:t>fitted.model</a:t>
            </a:r>
            <a:r>
              <a:rPr lang="en-US" sz="2000" dirty="0">
                <a:solidFill>
                  <a:schemeClr val="tx1"/>
                </a:solidFill>
                <a:latin typeface="Courier New" panose="02070309020205020404" pitchFamily="49" charset="0"/>
                <a:cs typeface="Courier New" panose="02070309020205020404" pitchFamily="49" charset="0"/>
              </a:rPr>
              <a:t>&lt;- </a:t>
            </a:r>
            <a:r>
              <a:rPr lang="en-US" sz="2000" dirty="0" err="1">
                <a:solidFill>
                  <a:schemeClr val="tx1"/>
                </a:solidFill>
                <a:latin typeface="Courier New" panose="02070309020205020404" pitchFamily="49" charset="0"/>
                <a:cs typeface="Courier New" panose="02070309020205020404" pitchFamily="49" charset="0"/>
              </a:rPr>
              <a:t>glmer</a:t>
            </a:r>
            <a:r>
              <a:rPr lang="en-US" sz="2000" dirty="0">
                <a:solidFill>
                  <a:schemeClr val="tx1"/>
                </a:solidFill>
                <a:latin typeface="Courier New" panose="02070309020205020404" pitchFamily="49" charset="0"/>
                <a:cs typeface="Courier New" panose="02070309020205020404" pitchFamily="49" charset="0"/>
              </a:rPr>
              <a:t>(</a:t>
            </a:r>
            <a:r>
              <a:rPr lang="en-US" sz="2000" dirty="0" err="1">
                <a:solidFill>
                  <a:schemeClr val="tx1"/>
                </a:solidFill>
                <a:latin typeface="Courier New" panose="02070309020205020404" pitchFamily="49" charset="0"/>
                <a:cs typeface="Courier New" panose="02070309020205020404" pitchFamily="49" charset="0"/>
              </a:rPr>
              <a:t>effects~dosage+gender+week</a:t>
            </a:r>
            <a:r>
              <a:rPr lang="en-US" sz="2000" dirty="0">
                <a:solidFill>
                  <a:schemeClr val="tx1"/>
                </a:solidFill>
                <a:latin typeface="Courier New" panose="02070309020205020404" pitchFamily="49" charset="0"/>
                <a:cs typeface="Courier New" panose="02070309020205020404" pitchFamily="49" charset="0"/>
              </a:rPr>
              <a:t>+(1+week|patid), data=</a:t>
            </a:r>
            <a:r>
              <a:rPr lang="en-US" sz="2000" dirty="0" err="1">
                <a:solidFill>
                  <a:schemeClr val="tx1"/>
                </a:solidFill>
                <a:latin typeface="Courier New" panose="02070309020205020404" pitchFamily="49" charset="0"/>
                <a:cs typeface="Courier New" panose="02070309020205020404" pitchFamily="49" charset="0"/>
              </a:rPr>
              <a:t>longform,family</a:t>
            </a:r>
            <a:r>
              <a:rPr lang="en-US" sz="2000" dirty="0">
                <a:solidFill>
                  <a:schemeClr val="tx1"/>
                </a:solidFill>
                <a:latin typeface="Courier New" panose="02070309020205020404" pitchFamily="49" charset="0"/>
                <a:cs typeface="Courier New" panose="02070309020205020404" pitchFamily="49" charset="0"/>
              </a:rPr>
              <a:t>=binomial(link="logit")))</a:t>
            </a:r>
          </a:p>
          <a:p>
            <a:pPr algn="l"/>
            <a:endParaRPr lang="en-US" sz="2400" dirty="0">
              <a:solidFill>
                <a:schemeClr val="tx1"/>
              </a:solidFill>
            </a:endParaRPr>
          </a:p>
          <a:p>
            <a:pPr algn="l"/>
            <a:endParaRPr lang="en-US" sz="2600" i="1" dirty="0">
              <a:solidFill>
                <a:schemeClr val="tx1"/>
              </a:solidFill>
            </a:endParaRPr>
          </a:p>
          <a:p>
            <a:pPr algn="l"/>
            <a:endParaRPr lang="en-US" sz="1600" i="1" dirty="0">
              <a:solidFill>
                <a:schemeClr val="tx1"/>
              </a:solidFill>
            </a:endParaRPr>
          </a:p>
          <a:p>
            <a:endParaRPr lang="en-US" sz="1600" i="1" dirty="0"/>
          </a:p>
          <a:p>
            <a:endParaRPr lang="en-US" sz="1600" i="1" dirty="0"/>
          </a:p>
          <a:p>
            <a:endParaRPr lang="en-US" sz="1600" i="1" dirty="0"/>
          </a:p>
          <a:p>
            <a:endParaRPr lang="en-US" sz="1600" i="1" dirty="0"/>
          </a:p>
          <a:p>
            <a:endParaRPr lang="en-US" sz="1600" i="1" dirty="0"/>
          </a:p>
          <a:p>
            <a:endParaRPr lang="en-US" sz="1600" i="1" dirty="0"/>
          </a:p>
          <a:p>
            <a:endParaRPr lang="en-US" sz="1600" i="1" dirty="0"/>
          </a:p>
          <a:p>
            <a:endParaRPr lang="en-US" sz="1700" i="1" dirty="0"/>
          </a:p>
          <a:p>
            <a:endParaRPr lang="en-US" sz="1600" dirty="0">
              <a:solidFill>
                <a:schemeClr val="bg2">
                  <a:lumMod val="75000"/>
                </a:schemeClr>
              </a:solidFill>
            </a:endParaRPr>
          </a:p>
        </p:txBody>
      </p:sp>
      <p:sp>
        <p:nvSpPr>
          <p:cNvPr id="5" name="Title 1">
            <a:extLst>
              <a:ext uri="{FF2B5EF4-FFF2-40B4-BE49-F238E27FC236}">
                <a16:creationId xmlns:a16="http://schemas.microsoft.com/office/drawing/2014/main" id="{8FDE2D6A-EB0F-4F67-8847-35AECB8A3F6B}"/>
              </a:ext>
            </a:extLst>
          </p:cNvPr>
          <p:cNvSpPr txBox="1">
            <a:spLocks/>
          </p:cNvSpPr>
          <p:nvPr/>
        </p:nvSpPr>
        <p:spPr>
          <a:xfrm>
            <a:off x="834060" y="406039"/>
            <a:ext cx="10527128" cy="804481"/>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400" dirty="0"/>
              <a:t>LONGITUDINAL LOGISTIC REGRESSION: EXAMPLE (CONT.)</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49302" y="3584448"/>
            <a:ext cx="6883906" cy="1852908"/>
          </a:xfrm>
          <a:prstGeom prst="rect">
            <a:avLst/>
          </a:prstGeom>
        </p:spPr>
      </p:pic>
      <p:sp>
        <p:nvSpPr>
          <p:cNvPr id="6" name="Oval 5"/>
          <p:cNvSpPr/>
          <p:nvPr/>
        </p:nvSpPr>
        <p:spPr>
          <a:xfrm>
            <a:off x="3087413" y="3752032"/>
            <a:ext cx="1161857" cy="208121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565AB275-C7F7-4EF4-886C-521CE7330C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1060707" y="1156787"/>
            <a:ext cx="10349837" cy="120423"/>
          </a:xfrm>
          <a:prstGeom prst="rect">
            <a:avLst/>
          </a:prstGeom>
        </p:spPr>
      </p:pic>
      <p:pic>
        <p:nvPicPr>
          <p:cNvPr id="8" name="Picture 7">
            <a:extLst>
              <a:ext uri="{FF2B5EF4-FFF2-40B4-BE49-F238E27FC236}">
                <a16:creationId xmlns:a16="http://schemas.microsoft.com/office/drawing/2014/main" id="{CCAC55E4-0653-4311-BEFD-2560EBD564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3914" y="5865543"/>
            <a:ext cx="9606495" cy="111774"/>
          </a:xfrm>
          <a:prstGeom prst="rect">
            <a:avLst/>
          </a:prstGeom>
        </p:spPr>
      </p:pic>
      <p:pic>
        <p:nvPicPr>
          <p:cNvPr id="9" name="Picture 8">
            <a:extLst>
              <a:ext uri="{FF2B5EF4-FFF2-40B4-BE49-F238E27FC236}">
                <a16:creationId xmlns:a16="http://schemas.microsoft.com/office/drawing/2014/main" id="{26D78F7A-9A9B-46B9-ABA7-D862D9AAB1A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10154" y="6037529"/>
            <a:ext cx="700390" cy="823031"/>
          </a:xfrm>
          <a:prstGeom prst="rect">
            <a:avLst/>
          </a:prstGeom>
        </p:spPr>
      </p:pic>
      <p:sp>
        <p:nvSpPr>
          <p:cNvPr id="10" name="Slide Number Placeholder 3">
            <a:extLst>
              <a:ext uri="{FF2B5EF4-FFF2-40B4-BE49-F238E27FC236}">
                <a16:creationId xmlns:a16="http://schemas.microsoft.com/office/drawing/2014/main" id="{E57C705A-E0C9-4045-BB95-1C12FD8C408E}"/>
              </a:ext>
            </a:extLst>
          </p:cNvPr>
          <p:cNvSpPr txBox="1">
            <a:spLocks/>
          </p:cNvSpPr>
          <p:nvPr/>
        </p:nvSpPr>
        <p:spPr>
          <a:xfrm>
            <a:off x="10807431" y="6081483"/>
            <a:ext cx="526320" cy="569779"/>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3A98EE3D-8CD1-4C3F-BD1C-C98C9596463C}" type="slidenum">
              <a:rPr lang="en-US" sz="2600" smtClean="0">
                <a:solidFill>
                  <a:schemeClr val="bg1"/>
                </a:solidFill>
              </a:rPr>
              <a:pPr algn="ctr"/>
              <a:t>96</a:t>
            </a:fld>
            <a:endParaRPr lang="en-US" sz="2600" dirty="0">
              <a:solidFill>
                <a:schemeClr val="bg1"/>
              </a:solidFill>
            </a:endParaRPr>
          </a:p>
        </p:txBody>
      </p:sp>
    </p:spTree>
    <p:extLst>
      <p:ext uri="{BB962C8B-B14F-4D97-AF65-F5344CB8AC3E}">
        <p14:creationId xmlns:p14="http://schemas.microsoft.com/office/powerpoint/2010/main" val="99059449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Subtitle 2">
                <a:extLst>
                  <a:ext uri="{FF2B5EF4-FFF2-40B4-BE49-F238E27FC236}">
                    <a16:creationId xmlns:a16="http://schemas.microsoft.com/office/drawing/2014/main" id="{937977FE-7060-4554-8802-D380BB4E77D1}"/>
                  </a:ext>
                </a:extLst>
              </p:cNvPr>
              <p:cNvSpPr>
                <a:spLocks noGrp="1"/>
              </p:cNvSpPr>
              <p:nvPr>
                <p:ph type="subTitle" idx="1"/>
              </p:nvPr>
            </p:nvSpPr>
            <p:spPr>
              <a:xfrm>
                <a:off x="740773" y="1404226"/>
                <a:ext cx="11501163" cy="5237067"/>
              </a:xfrm>
            </p:spPr>
            <p:txBody>
              <a:bodyPr>
                <a:normAutofit/>
              </a:bodyPr>
              <a:lstStyle/>
              <a:p>
                <a:pPr marL="457200" indent="-457200" algn="l">
                  <a:buClr>
                    <a:srgbClr val="7030A0"/>
                  </a:buClr>
                  <a:buFont typeface="Wingdings" panose="05000000000000000000" pitchFamily="2" charset="2"/>
                  <a:buChar char="q"/>
                </a:pPr>
                <a:r>
                  <a:rPr lang="en-US" dirty="0">
                    <a:solidFill>
                      <a:schemeClr val="tx1"/>
                    </a:solidFill>
                  </a:rPr>
                  <a:t>The fitted model is</a:t>
                </a:r>
              </a:p>
              <a:p>
                <a:pPr algn="l"/>
                <a:endParaRPr lang="en-US" sz="1200" dirty="0">
                  <a:solidFill>
                    <a:schemeClr val="tx1"/>
                  </a:solidFill>
                </a:endParaRPr>
              </a:p>
              <a:p>
                <a:pPr algn="l"/>
                <a:r>
                  <a:rPr lang="en-US" sz="2400" dirty="0">
                    <a:solidFill>
                      <a:schemeClr val="tx1"/>
                    </a:solidFill>
                  </a:rPr>
                  <a:t>          </a:t>
                </a:r>
                <a14:m>
                  <m:oMath xmlns:m="http://schemas.openxmlformats.org/officeDocument/2006/math">
                    <m:acc>
                      <m:accPr>
                        <m:chr m:val="̂"/>
                        <m:ctrlPr>
                          <a:rPr lang="en-US" sz="2400" i="1" smtClean="0">
                            <a:solidFill>
                              <a:schemeClr val="tx1"/>
                            </a:solidFill>
                            <a:latin typeface="Cambria Math" panose="02040503050406030204" pitchFamily="18" charset="0"/>
                          </a:rPr>
                        </m:ctrlPr>
                      </m:accPr>
                      <m:e>
                        <m:r>
                          <a:rPr lang="en-US" sz="2400" b="0" i="1" smtClean="0">
                            <a:solidFill>
                              <a:schemeClr val="tx1"/>
                            </a:solidFill>
                            <a:latin typeface="Cambria Math"/>
                          </a:rPr>
                          <m:t>𝑃</m:t>
                        </m:r>
                      </m:e>
                    </m:acc>
                    <m:r>
                      <a:rPr lang="en-US" sz="2400" b="0" i="1" smtClean="0">
                        <a:solidFill>
                          <a:schemeClr val="tx1"/>
                        </a:solidFill>
                        <a:latin typeface="Cambria Math"/>
                      </a:rPr>
                      <m:t>(</m:t>
                    </m:r>
                    <m:r>
                      <a:rPr lang="en-US" sz="2400" b="0" i="1" smtClean="0">
                        <a:solidFill>
                          <a:schemeClr val="tx1"/>
                        </a:solidFill>
                        <a:latin typeface="Cambria Math"/>
                      </a:rPr>
                      <m:t>𝑠𝑖𝑑𝑒</m:t>
                    </m:r>
                    <m:r>
                      <a:rPr lang="en-US" sz="2400" b="0" i="1" smtClean="0">
                        <a:solidFill>
                          <a:schemeClr val="tx1"/>
                        </a:solidFill>
                        <a:latin typeface="Cambria Math"/>
                      </a:rPr>
                      <m:t> </m:t>
                    </m:r>
                    <m:r>
                      <a:rPr lang="en-US" sz="2400" b="0" i="1" smtClean="0">
                        <a:solidFill>
                          <a:schemeClr val="tx1"/>
                        </a:solidFill>
                        <a:latin typeface="Cambria Math"/>
                      </a:rPr>
                      <m:t>𝑒𝑓𝑓𝑒𝑐𝑡𝑠</m:t>
                    </m:r>
                    <m:r>
                      <a:rPr lang="en-US" sz="2400" b="0" i="1" smtClean="0">
                        <a:solidFill>
                          <a:schemeClr val="tx1"/>
                        </a:solidFill>
                        <a:latin typeface="Cambria Math"/>
                      </a:rPr>
                      <m:t>)=</m:t>
                    </m:r>
                    <m:f>
                      <m:fPr>
                        <m:ctrlPr>
                          <a:rPr lang="en-US" sz="2400" b="0" i="1" smtClean="0">
                            <a:solidFill>
                              <a:schemeClr val="tx1"/>
                            </a:solidFill>
                            <a:latin typeface="Cambria Math" panose="02040503050406030204" pitchFamily="18" charset="0"/>
                          </a:rPr>
                        </m:ctrlPr>
                      </m:fPr>
                      <m:num>
                        <m:func>
                          <m:funcPr>
                            <m:ctrlPr>
                              <a:rPr lang="en-US" sz="2400" b="0" i="1" smtClean="0">
                                <a:solidFill>
                                  <a:schemeClr val="tx1"/>
                                </a:solidFill>
                                <a:latin typeface="Cambria Math" panose="02040503050406030204" pitchFamily="18" charset="0"/>
                              </a:rPr>
                            </m:ctrlPr>
                          </m:funcPr>
                          <m:fName>
                            <m:r>
                              <m:rPr>
                                <m:sty m:val="p"/>
                              </m:rPr>
                              <a:rPr lang="en-US" sz="2400" b="0" i="0" smtClean="0">
                                <a:solidFill>
                                  <a:schemeClr val="tx1"/>
                                </a:solidFill>
                                <a:latin typeface="Cambria Math" panose="02040503050406030204" pitchFamily="18" charset="0"/>
                              </a:rPr>
                              <m:t>exp</m:t>
                            </m:r>
                          </m:fName>
                          <m:e>
                            <m:d>
                              <m:dPr>
                                <m:ctrlPr>
                                  <a:rPr lang="en-US" sz="2400" b="0" i="1" smtClean="0">
                                    <a:solidFill>
                                      <a:schemeClr val="tx1"/>
                                    </a:solidFill>
                                    <a:latin typeface="Cambria Math" panose="02040503050406030204" pitchFamily="18" charset="0"/>
                                  </a:rPr>
                                </m:ctrlPr>
                              </m:dPr>
                              <m:e>
                                <m:r>
                                  <a:rPr lang="en-US" sz="2400" i="1">
                                    <a:solidFill>
                                      <a:schemeClr val="tx1"/>
                                    </a:solidFill>
                                    <a:latin typeface="Cambria Math"/>
                                  </a:rPr>
                                  <m:t>−9.1020+4.6269</m:t>
                                </m:r>
                                <m:r>
                                  <a:rPr lang="en-US" sz="2400" i="1">
                                    <a:solidFill>
                                      <a:schemeClr val="tx1"/>
                                    </a:solidFill>
                                    <a:latin typeface="Cambria Math" panose="02040503050406030204" pitchFamily="18" charset="0"/>
                                    <a:ea typeface="Cambria Math" panose="02040503050406030204" pitchFamily="18" charset="0"/>
                                  </a:rPr>
                                  <m:t>∙</m:t>
                                </m:r>
                                <m:r>
                                  <a:rPr lang="en-US" sz="2400" i="1">
                                    <a:solidFill>
                                      <a:schemeClr val="tx1"/>
                                    </a:solidFill>
                                    <a:latin typeface="Cambria Math"/>
                                  </a:rPr>
                                  <m:t>𝑑𝑜𝑠𝑎𝑔𝑒</m:t>
                                </m:r>
                                <m:r>
                                  <a:rPr lang="en-US" sz="2400" i="1">
                                    <a:solidFill>
                                      <a:schemeClr val="tx1"/>
                                    </a:solidFill>
                                    <a:latin typeface="Cambria Math"/>
                                  </a:rPr>
                                  <m:t> </m:t>
                                </m:r>
                                <m:r>
                                  <a:rPr lang="en-US" sz="2400" i="1">
                                    <a:solidFill>
                                      <a:schemeClr val="tx1"/>
                                    </a:solidFill>
                                    <a:latin typeface="Cambria Math"/>
                                  </a:rPr>
                                  <m:t>𝐵</m:t>
                                </m:r>
                                <m:r>
                                  <a:rPr lang="en-US" sz="2400" i="1">
                                    <a:solidFill>
                                      <a:schemeClr val="tx1"/>
                                    </a:solidFill>
                                    <a:latin typeface="Cambria Math"/>
                                  </a:rPr>
                                  <m:t>+0.1295∙</m:t>
                                </m:r>
                                <m:r>
                                  <a:rPr lang="en-US" sz="2400" i="1">
                                    <a:solidFill>
                                      <a:schemeClr val="tx1"/>
                                    </a:solidFill>
                                    <a:latin typeface="Cambria Math"/>
                                  </a:rPr>
                                  <m:t>𝑚𝑎𝑙𝑒</m:t>
                                </m:r>
                                <m:r>
                                  <a:rPr lang="en-US" sz="2400" i="1">
                                    <a:solidFill>
                                      <a:schemeClr val="tx1"/>
                                    </a:solidFill>
                                    <a:latin typeface="Cambria Math"/>
                                  </a:rPr>
                                  <m:t>+1.0423∙</m:t>
                                </m:r>
                                <m:r>
                                  <a:rPr lang="en-US" sz="2400" i="1">
                                    <a:solidFill>
                                      <a:schemeClr val="tx1"/>
                                    </a:solidFill>
                                    <a:latin typeface="Cambria Math"/>
                                  </a:rPr>
                                  <m:t>𝑤𝑒𝑒𝑘</m:t>
                                </m:r>
                              </m:e>
                            </m:d>
                          </m:e>
                        </m:func>
                      </m:num>
                      <m:den>
                        <m:r>
                          <a:rPr lang="en-US" sz="2400" b="0" i="1" smtClean="0">
                            <a:solidFill>
                              <a:schemeClr val="tx1"/>
                            </a:solidFill>
                            <a:latin typeface="Cambria Math"/>
                          </a:rPr>
                          <m:t>1+</m:t>
                        </m:r>
                        <m:func>
                          <m:funcPr>
                            <m:ctrlPr>
                              <a:rPr lang="en-US" sz="2400" i="1">
                                <a:solidFill>
                                  <a:schemeClr val="tx1"/>
                                </a:solidFill>
                                <a:latin typeface="Cambria Math" panose="02040503050406030204" pitchFamily="18" charset="0"/>
                              </a:rPr>
                            </m:ctrlPr>
                          </m:funcPr>
                          <m:fName>
                            <m:r>
                              <m:rPr>
                                <m:sty m:val="p"/>
                              </m:rPr>
                              <a:rPr lang="en-US" sz="2400">
                                <a:solidFill>
                                  <a:schemeClr val="tx1"/>
                                </a:solidFill>
                                <a:latin typeface="Cambria Math" panose="02040503050406030204" pitchFamily="18" charset="0"/>
                              </a:rPr>
                              <m:t>exp</m:t>
                            </m:r>
                          </m:fName>
                          <m:e>
                            <m:d>
                              <m:dPr>
                                <m:ctrlPr>
                                  <a:rPr lang="en-US" sz="2400" i="1">
                                    <a:solidFill>
                                      <a:schemeClr val="tx1"/>
                                    </a:solidFill>
                                    <a:latin typeface="Cambria Math" panose="02040503050406030204" pitchFamily="18" charset="0"/>
                                  </a:rPr>
                                </m:ctrlPr>
                              </m:dPr>
                              <m:e>
                                <m:r>
                                  <a:rPr lang="en-US" sz="2400" i="1">
                                    <a:solidFill>
                                      <a:schemeClr val="tx1"/>
                                    </a:solidFill>
                                    <a:latin typeface="Cambria Math"/>
                                  </a:rPr>
                                  <m:t>−9.1020+4.6269</m:t>
                                </m:r>
                                <m:r>
                                  <a:rPr lang="en-US" sz="2400" i="1">
                                    <a:solidFill>
                                      <a:schemeClr val="tx1"/>
                                    </a:solidFill>
                                    <a:latin typeface="Cambria Math" panose="02040503050406030204" pitchFamily="18" charset="0"/>
                                    <a:ea typeface="Cambria Math" panose="02040503050406030204" pitchFamily="18" charset="0"/>
                                  </a:rPr>
                                  <m:t>∙</m:t>
                                </m:r>
                                <m:r>
                                  <a:rPr lang="en-US" sz="2400" i="1">
                                    <a:solidFill>
                                      <a:schemeClr val="tx1"/>
                                    </a:solidFill>
                                    <a:latin typeface="Cambria Math"/>
                                  </a:rPr>
                                  <m:t>𝑑𝑜𝑠𝑎𝑔𝑒</m:t>
                                </m:r>
                                <m:r>
                                  <a:rPr lang="en-US" sz="2400" i="1">
                                    <a:solidFill>
                                      <a:schemeClr val="tx1"/>
                                    </a:solidFill>
                                    <a:latin typeface="Cambria Math"/>
                                  </a:rPr>
                                  <m:t> </m:t>
                                </m:r>
                                <m:r>
                                  <a:rPr lang="en-US" sz="2400" i="1">
                                    <a:solidFill>
                                      <a:schemeClr val="tx1"/>
                                    </a:solidFill>
                                    <a:latin typeface="Cambria Math"/>
                                  </a:rPr>
                                  <m:t>𝐵</m:t>
                                </m:r>
                                <m:r>
                                  <a:rPr lang="en-US" sz="2400" i="1">
                                    <a:solidFill>
                                      <a:schemeClr val="tx1"/>
                                    </a:solidFill>
                                    <a:latin typeface="Cambria Math"/>
                                  </a:rPr>
                                  <m:t>+0.1295∙</m:t>
                                </m:r>
                                <m:r>
                                  <a:rPr lang="en-US" sz="2400" i="1">
                                    <a:solidFill>
                                      <a:schemeClr val="tx1"/>
                                    </a:solidFill>
                                    <a:latin typeface="Cambria Math"/>
                                  </a:rPr>
                                  <m:t>𝑚𝑎𝑙𝑒</m:t>
                                </m:r>
                                <m:r>
                                  <a:rPr lang="en-US" sz="2400" i="1">
                                    <a:solidFill>
                                      <a:schemeClr val="tx1"/>
                                    </a:solidFill>
                                    <a:latin typeface="Cambria Math"/>
                                  </a:rPr>
                                  <m:t>+1.0423∙</m:t>
                                </m:r>
                                <m:r>
                                  <a:rPr lang="en-US" sz="2400" i="1">
                                    <a:solidFill>
                                      <a:schemeClr val="tx1"/>
                                    </a:solidFill>
                                    <a:latin typeface="Cambria Math"/>
                                  </a:rPr>
                                  <m:t>𝑤𝑒𝑒𝑘</m:t>
                                </m:r>
                              </m:e>
                            </m:d>
                          </m:e>
                        </m:func>
                      </m:den>
                    </m:f>
                  </m:oMath>
                </a14:m>
                <a:r>
                  <a:rPr lang="en-US" sz="2400" dirty="0">
                    <a:solidFill>
                      <a:schemeClr val="tx1"/>
                    </a:solidFill>
                  </a:rPr>
                  <a:t>.</a:t>
                </a:r>
              </a:p>
              <a:p>
                <a:pPr algn="l"/>
                <a:endParaRPr lang="en-US" sz="2400" dirty="0">
                  <a:solidFill>
                    <a:schemeClr val="tx1"/>
                  </a:solidFill>
                </a:endParaRPr>
              </a:p>
              <a:p>
                <a:pPr marL="457200" indent="-457200" algn="l">
                  <a:buClr>
                    <a:srgbClr val="7030A0"/>
                  </a:buClr>
                  <a:buFont typeface="Wingdings" panose="05000000000000000000" pitchFamily="2" charset="2"/>
                  <a:buChar char="q"/>
                </a:pPr>
                <a:r>
                  <a:rPr lang="en-US" sz="2800" dirty="0">
                    <a:solidFill>
                      <a:schemeClr val="tx1"/>
                    </a:solidFill>
                  </a:rPr>
                  <a:t>Interpretation of the estimated regression coefficients is like in a logistic regression (in terms of odds in favor of side effects). Important observation: The estimated odds in favor of side effects for dosage B  are </a:t>
                </a:r>
                <a14:m>
                  <m:oMath xmlns:m="http://schemas.openxmlformats.org/officeDocument/2006/math">
                    <m:func>
                      <m:funcPr>
                        <m:ctrlPr>
                          <a:rPr lang="en-US" sz="2800" b="0" i="1" smtClean="0">
                            <a:solidFill>
                              <a:schemeClr val="tx1"/>
                            </a:solidFill>
                            <a:latin typeface="Cambria Math" panose="02040503050406030204" pitchFamily="18" charset="0"/>
                          </a:rPr>
                        </m:ctrlPr>
                      </m:funcPr>
                      <m:fName>
                        <m:r>
                          <m:rPr>
                            <m:sty m:val="p"/>
                          </m:rPr>
                          <a:rPr lang="en-US" sz="2800" b="0" i="0" smtClean="0">
                            <a:solidFill>
                              <a:schemeClr val="tx1"/>
                            </a:solidFill>
                            <a:latin typeface="Cambria Math"/>
                          </a:rPr>
                          <m:t>exp</m:t>
                        </m:r>
                      </m:fName>
                      <m:e>
                        <m:d>
                          <m:dPr>
                            <m:begChr m:val="{"/>
                            <m:endChr m:val="}"/>
                            <m:ctrlPr>
                              <a:rPr lang="en-US" sz="2800" b="0" i="1" smtClean="0">
                                <a:solidFill>
                                  <a:schemeClr val="tx1"/>
                                </a:solidFill>
                                <a:latin typeface="Cambria Math" panose="02040503050406030204" pitchFamily="18" charset="0"/>
                              </a:rPr>
                            </m:ctrlPr>
                          </m:dPr>
                          <m:e>
                            <m:r>
                              <a:rPr lang="en-US" sz="2800" b="0" i="0" smtClean="0">
                                <a:solidFill>
                                  <a:schemeClr val="tx1"/>
                                </a:solidFill>
                                <a:latin typeface="Cambria Math"/>
                              </a:rPr>
                              <m:t>4.6269</m:t>
                            </m:r>
                          </m:e>
                        </m:d>
                      </m:e>
                    </m:func>
                    <m:r>
                      <a:rPr lang="en-US" sz="2800" b="0" i="0" smtClean="0">
                        <a:solidFill>
                          <a:schemeClr val="tx1"/>
                        </a:solidFill>
                        <a:latin typeface="Cambria Math"/>
                        <a:ea typeface="Cambria Math"/>
                      </a:rPr>
                      <m:t>∙100%=</m:t>
                    </m:r>
                  </m:oMath>
                </a14:m>
                <a:r>
                  <a:rPr lang="en-US" sz="2800" dirty="0">
                    <a:solidFill>
                      <a:schemeClr val="tx1"/>
                    </a:solidFill>
                  </a:rPr>
                  <a:t>10219.68% of those for dosage A. The study conclusion is that dosage A outperforms dosage B.</a:t>
                </a:r>
              </a:p>
              <a:p>
                <a:pPr algn="l"/>
                <a:endParaRPr lang="en-US" sz="1600" i="1" dirty="0"/>
              </a:p>
              <a:p>
                <a:endParaRPr lang="en-US" sz="1600" i="1" dirty="0"/>
              </a:p>
              <a:p>
                <a:endParaRPr lang="en-US" sz="1600" i="1" dirty="0"/>
              </a:p>
              <a:p>
                <a:endParaRPr lang="en-US" sz="1600" i="1" dirty="0"/>
              </a:p>
              <a:p>
                <a:endParaRPr lang="en-US" sz="1600" i="1" dirty="0"/>
              </a:p>
              <a:p>
                <a:endParaRPr lang="en-US" sz="1600" i="1" dirty="0"/>
              </a:p>
              <a:p>
                <a:endParaRPr lang="en-US" sz="1600" i="1" dirty="0"/>
              </a:p>
              <a:p>
                <a:endParaRPr lang="en-US" sz="1700" i="1" dirty="0"/>
              </a:p>
              <a:p>
                <a:endParaRPr lang="en-US" sz="1600" dirty="0">
                  <a:solidFill>
                    <a:schemeClr val="bg2">
                      <a:lumMod val="75000"/>
                    </a:schemeClr>
                  </a:solidFill>
                </a:endParaRPr>
              </a:p>
            </p:txBody>
          </p:sp>
        </mc:Choice>
        <mc:Fallback xmlns="">
          <p:sp>
            <p:nvSpPr>
              <p:cNvPr id="3" name="Subtitle 2">
                <a:extLst>
                  <a:ext uri="{FF2B5EF4-FFF2-40B4-BE49-F238E27FC236}">
                    <a16:creationId xmlns:a16="http://schemas.microsoft.com/office/drawing/2014/main" id="{937977FE-7060-4554-8802-D380BB4E77D1}"/>
                  </a:ext>
                </a:extLst>
              </p:cNvPr>
              <p:cNvSpPr>
                <a:spLocks noGrp="1" noRot="1" noChangeAspect="1" noMove="1" noResize="1" noEditPoints="1" noAdjustHandles="1" noChangeArrowheads="1" noChangeShapeType="1" noTextEdit="1"/>
              </p:cNvSpPr>
              <p:nvPr>
                <p:ph type="subTitle" idx="1"/>
              </p:nvPr>
            </p:nvSpPr>
            <p:spPr>
              <a:xfrm>
                <a:off x="740773" y="1404226"/>
                <a:ext cx="11501163" cy="5237067"/>
              </a:xfrm>
              <a:blipFill>
                <a:blip r:embed="rId2"/>
                <a:stretch>
                  <a:fillRect l="-1220" t="-1513"/>
                </a:stretch>
              </a:blipFill>
            </p:spPr>
            <p:txBody>
              <a:bodyPr/>
              <a:lstStyle/>
              <a:p>
                <a:r>
                  <a:rPr lang="en-US">
                    <a:noFill/>
                  </a:rPr>
                  <a:t> </a:t>
                </a:r>
              </a:p>
            </p:txBody>
          </p:sp>
        </mc:Fallback>
      </mc:AlternateContent>
      <p:sp>
        <p:nvSpPr>
          <p:cNvPr id="5" name="Title 1">
            <a:extLst>
              <a:ext uri="{FF2B5EF4-FFF2-40B4-BE49-F238E27FC236}">
                <a16:creationId xmlns:a16="http://schemas.microsoft.com/office/drawing/2014/main" id="{8FDE2D6A-EB0F-4F67-8847-35AECB8A3F6B}"/>
              </a:ext>
            </a:extLst>
          </p:cNvPr>
          <p:cNvSpPr txBox="1">
            <a:spLocks/>
          </p:cNvSpPr>
          <p:nvPr/>
        </p:nvSpPr>
        <p:spPr>
          <a:xfrm>
            <a:off x="834060" y="406039"/>
            <a:ext cx="10527128" cy="804481"/>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400" dirty="0"/>
              <a:t>LONGITUDINAL LOGISTIC REGRESSION: EXAMPLE (CONT.)</a:t>
            </a:r>
          </a:p>
        </p:txBody>
      </p:sp>
      <p:pic>
        <p:nvPicPr>
          <p:cNvPr id="6" name="Picture 5">
            <a:extLst>
              <a:ext uri="{FF2B5EF4-FFF2-40B4-BE49-F238E27FC236}">
                <a16:creationId xmlns:a16="http://schemas.microsoft.com/office/drawing/2014/main" id="{260BBB76-81BD-45F3-9D23-554ED5AF61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983914" y="1222069"/>
            <a:ext cx="10349837" cy="120423"/>
          </a:xfrm>
          <a:prstGeom prst="rect">
            <a:avLst/>
          </a:prstGeom>
        </p:spPr>
      </p:pic>
      <p:pic>
        <p:nvPicPr>
          <p:cNvPr id="7" name="Picture 6">
            <a:extLst>
              <a:ext uri="{FF2B5EF4-FFF2-40B4-BE49-F238E27FC236}">
                <a16:creationId xmlns:a16="http://schemas.microsoft.com/office/drawing/2014/main" id="{40E0840A-9592-4AB4-B498-E59F522C2D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3914" y="6236391"/>
            <a:ext cx="9507397" cy="110621"/>
          </a:xfrm>
          <a:prstGeom prst="rect">
            <a:avLst/>
          </a:prstGeom>
        </p:spPr>
      </p:pic>
      <p:pic>
        <p:nvPicPr>
          <p:cNvPr id="8" name="Picture 7">
            <a:extLst>
              <a:ext uri="{FF2B5EF4-FFF2-40B4-BE49-F238E27FC236}">
                <a16:creationId xmlns:a16="http://schemas.microsoft.com/office/drawing/2014/main" id="{F68A0FDD-E16E-4951-AE41-7704D7049D1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10154" y="6037529"/>
            <a:ext cx="700390" cy="823031"/>
          </a:xfrm>
          <a:prstGeom prst="rect">
            <a:avLst/>
          </a:prstGeom>
        </p:spPr>
      </p:pic>
      <p:sp>
        <p:nvSpPr>
          <p:cNvPr id="9" name="Slide Number Placeholder 3">
            <a:extLst>
              <a:ext uri="{FF2B5EF4-FFF2-40B4-BE49-F238E27FC236}">
                <a16:creationId xmlns:a16="http://schemas.microsoft.com/office/drawing/2014/main" id="{C16D7A1E-20BA-40C1-A5E2-3BA3E3F37C93}"/>
              </a:ext>
            </a:extLst>
          </p:cNvPr>
          <p:cNvSpPr txBox="1">
            <a:spLocks/>
          </p:cNvSpPr>
          <p:nvPr/>
        </p:nvSpPr>
        <p:spPr>
          <a:xfrm>
            <a:off x="10807431" y="6081483"/>
            <a:ext cx="526320" cy="569779"/>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3A98EE3D-8CD1-4C3F-BD1C-C98C9596463C}" type="slidenum">
              <a:rPr lang="en-US" sz="2600" smtClean="0">
                <a:solidFill>
                  <a:schemeClr val="bg1"/>
                </a:solidFill>
              </a:rPr>
              <a:pPr algn="ctr"/>
              <a:t>97</a:t>
            </a:fld>
            <a:endParaRPr lang="en-US" sz="2600" dirty="0">
              <a:solidFill>
                <a:schemeClr val="bg1"/>
              </a:solidFill>
            </a:endParaRPr>
          </a:p>
        </p:txBody>
      </p:sp>
    </p:spTree>
    <p:extLst>
      <p:ext uri="{BB962C8B-B14F-4D97-AF65-F5344CB8AC3E}">
        <p14:creationId xmlns:p14="http://schemas.microsoft.com/office/powerpoint/2010/main" val="267939687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937977FE-7060-4554-8802-D380BB4E77D1}"/>
              </a:ext>
            </a:extLst>
          </p:cNvPr>
          <p:cNvSpPr>
            <a:spLocks noGrp="1"/>
          </p:cNvSpPr>
          <p:nvPr>
            <p:ph type="subTitle" idx="1"/>
          </p:nvPr>
        </p:nvSpPr>
        <p:spPr>
          <a:xfrm>
            <a:off x="858249" y="1419859"/>
            <a:ext cx="11501163" cy="5237067"/>
          </a:xfrm>
        </p:spPr>
        <p:txBody>
          <a:bodyPr>
            <a:normAutofit/>
          </a:bodyPr>
          <a:lstStyle/>
          <a:p>
            <a:pPr marL="457200" indent="-457200" algn="l">
              <a:buClr>
                <a:srgbClr val="7030A0"/>
              </a:buClr>
              <a:buFont typeface="Wingdings" panose="05000000000000000000" pitchFamily="2" charset="2"/>
              <a:buChar char="q"/>
            </a:pPr>
            <a:r>
              <a:rPr lang="en-US" sz="2800" dirty="0">
                <a:solidFill>
                  <a:schemeClr val="tx1"/>
                </a:solidFill>
              </a:rPr>
              <a:t>Suppose we want to predict the probability  of a side effect occurring at week 7 for a woman taking dosage A. We compute</a:t>
            </a:r>
          </a:p>
          <a:p>
            <a:pPr algn="l"/>
            <a:endParaRPr lang="en-US" sz="2800" dirty="0">
              <a:solidFill>
                <a:schemeClr val="tx1"/>
              </a:solidFill>
            </a:endParaRPr>
          </a:p>
          <a:p>
            <a:endParaRPr lang="en-US" sz="1600" i="1" dirty="0"/>
          </a:p>
          <a:p>
            <a:endParaRPr lang="en-US" sz="1600" i="1" dirty="0"/>
          </a:p>
          <a:p>
            <a:endParaRPr lang="en-US" sz="1600" i="1" dirty="0"/>
          </a:p>
          <a:p>
            <a:endParaRPr lang="en-US" sz="1000" i="1" dirty="0"/>
          </a:p>
          <a:p>
            <a:pPr algn="l"/>
            <a:r>
              <a:rPr lang="en-US" sz="2000" dirty="0">
                <a:solidFill>
                  <a:schemeClr val="tx1"/>
                </a:solidFill>
                <a:latin typeface="Courier New" panose="02070309020205020404" pitchFamily="49" charset="0"/>
                <a:cs typeface="Courier New" panose="02070309020205020404" pitchFamily="49" charset="0"/>
              </a:rPr>
              <a:t>print(predict(</a:t>
            </a:r>
            <a:r>
              <a:rPr lang="en-US" sz="2000" dirty="0" err="1">
                <a:solidFill>
                  <a:schemeClr val="tx1"/>
                </a:solidFill>
                <a:latin typeface="Courier New" panose="02070309020205020404" pitchFamily="49" charset="0"/>
                <a:cs typeface="Courier New" panose="02070309020205020404" pitchFamily="49" charset="0"/>
              </a:rPr>
              <a:t>fitted.model</a:t>
            </a:r>
            <a:r>
              <a:rPr lang="en-US" sz="2000" dirty="0">
                <a:solidFill>
                  <a:schemeClr val="tx1"/>
                </a:solidFill>
                <a:latin typeface="Courier New" panose="02070309020205020404" pitchFamily="49" charset="0"/>
                <a:cs typeface="Courier New" panose="02070309020205020404" pitchFamily="49" charset="0"/>
              </a:rPr>
              <a:t>, </a:t>
            </a:r>
            <a:r>
              <a:rPr lang="en-US" sz="2000" dirty="0" err="1">
                <a:solidFill>
                  <a:schemeClr val="tx1"/>
                </a:solidFill>
                <a:latin typeface="Courier New" panose="02070309020205020404" pitchFamily="49" charset="0"/>
                <a:cs typeface="Courier New" panose="02070309020205020404" pitchFamily="49" charset="0"/>
              </a:rPr>
              <a:t>data.frame</a:t>
            </a:r>
            <a:r>
              <a:rPr lang="en-US" sz="2000" dirty="0">
                <a:solidFill>
                  <a:schemeClr val="tx1"/>
                </a:solidFill>
                <a:latin typeface="Courier New" panose="02070309020205020404" pitchFamily="49" charset="0"/>
                <a:cs typeface="Courier New" panose="02070309020205020404" pitchFamily="49" charset="0"/>
              </a:rPr>
              <a:t>(</a:t>
            </a:r>
            <a:r>
              <a:rPr lang="en-US" sz="2000" dirty="0" err="1">
                <a:solidFill>
                  <a:schemeClr val="tx1"/>
                </a:solidFill>
                <a:latin typeface="Courier New" panose="02070309020205020404" pitchFamily="49" charset="0"/>
                <a:cs typeface="Courier New" panose="02070309020205020404" pitchFamily="49" charset="0"/>
              </a:rPr>
              <a:t>patid</a:t>
            </a:r>
            <a:r>
              <a:rPr lang="en-US" sz="2000" dirty="0">
                <a:solidFill>
                  <a:schemeClr val="tx1"/>
                </a:solidFill>
                <a:latin typeface="Courier New" panose="02070309020205020404" pitchFamily="49" charset="0"/>
                <a:cs typeface="Courier New" panose="02070309020205020404" pitchFamily="49" charset="0"/>
              </a:rPr>
              <a:t>=29, dosage="A", gender="F", week=7), </a:t>
            </a:r>
            <a:r>
              <a:rPr lang="en-US" sz="2000" dirty="0" err="1">
                <a:solidFill>
                  <a:schemeClr val="tx1"/>
                </a:solidFill>
                <a:latin typeface="Courier New" panose="02070309020205020404" pitchFamily="49" charset="0"/>
                <a:cs typeface="Courier New" panose="02070309020205020404" pitchFamily="49" charset="0"/>
              </a:rPr>
              <a:t>re.form</a:t>
            </a:r>
            <a:r>
              <a:rPr lang="en-US" sz="2000" dirty="0">
                <a:solidFill>
                  <a:schemeClr val="tx1"/>
                </a:solidFill>
                <a:latin typeface="Courier New" panose="02070309020205020404" pitchFamily="49" charset="0"/>
                <a:cs typeface="Courier New" panose="02070309020205020404" pitchFamily="49" charset="0"/>
              </a:rPr>
              <a:t>=NA, type="response"))</a:t>
            </a:r>
          </a:p>
          <a:p>
            <a:pPr algn="l"/>
            <a:endParaRPr lang="en-US" sz="1000" dirty="0">
              <a:solidFill>
                <a:schemeClr val="tx1"/>
              </a:solidFill>
            </a:endParaRPr>
          </a:p>
          <a:p>
            <a:pPr algn="l"/>
            <a:r>
              <a:rPr lang="en-US" sz="2400" dirty="0">
                <a:solidFill>
                  <a:schemeClr val="tx1"/>
                </a:solidFill>
              </a:rPr>
              <a:t>0.1411383</a:t>
            </a:r>
          </a:p>
          <a:p>
            <a:endParaRPr lang="en-US" sz="1600" dirty="0">
              <a:solidFill>
                <a:schemeClr val="bg2">
                  <a:lumMod val="75000"/>
                </a:schemeClr>
              </a:solidFill>
            </a:endParaRPr>
          </a:p>
        </p:txBody>
      </p:sp>
      <p:sp>
        <p:nvSpPr>
          <p:cNvPr id="5" name="Title 1">
            <a:extLst>
              <a:ext uri="{FF2B5EF4-FFF2-40B4-BE49-F238E27FC236}">
                <a16:creationId xmlns:a16="http://schemas.microsoft.com/office/drawing/2014/main" id="{8FDE2D6A-EB0F-4F67-8847-35AECB8A3F6B}"/>
              </a:ext>
            </a:extLst>
          </p:cNvPr>
          <p:cNvSpPr txBox="1">
            <a:spLocks/>
          </p:cNvSpPr>
          <p:nvPr/>
        </p:nvSpPr>
        <p:spPr>
          <a:xfrm>
            <a:off x="834060" y="406039"/>
            <a:ext cx="10527128" cy="804481"/>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400" dirty="0"/>
              <a:t>LONGITUDINAL LOGISTIC REGRESSION: EXAMPLE (CONT.)</a:t>
            </a:r>
          </a:p>
        </p:txBody>
      </p:sp>
      <mc:AlternateContent xmlns:mc="http://schemas.openxmlformats.org/markup-compatibility/2006" xmlns:a14="http://schemas.microsoft.com/office/drawing/2010/main">
        <mc:Choice Requires="a14">
          <p:sp>
            <p:nvSpPr>
              <p:cNvPr id="8" name="Rectangle 7"/>
              <p:cNvSpPr/>
              <p:nvPr/>
            </p:nvSpPr>
            <p:spPr>
              <a:xfrm>
                <a:off x="2055428" y="2556734"/>
                <a:ext cx="7583424" cy="1021498"/>
              </a:xfrm>
              <a:prstGeom prst="rect">
                <a:avLst/>
              </a:prstGeom>
            </p:spPr>
            <p:txBody>
              <a:bodyPr wrap="square">
                <a:spAutoFit/>
              </a:bodyPr>
              <a:lstStyle/>
              <a:p>
                <a14:m>
                  <m:oMath xmlns:m="http://schemas.openxmlformats.org/officeDocument/2006/math">
                    <m:sSup>
                      <m:sSupPr>
                        <m:ctrlPr>
                          <a:rPr lang="en-US" sz="2600" i="1" smtClean="0">
                            <a:latin typeface="Cambria Math" panose="02040503050406030204" pitchFamily="18" charset="0"/>
                          </a:rPr>
                        </m:ctrlPr>
                      </m:sSupPr>
                      <m:e>
                        <m:r>
                          <a:rPr lang="en-US" sz="2600" b="0" i="1" smtClean="0">
                            <a:latin typeface="Cambria Math"/>
                          </a:rPr>
                          <m:t>𝑃</m:t>
                        </m:r>
                      </m:e>
                      <m:sup>
                        <m:r>
                          <a:rPr lang="en-US" sz="2600" b="0" i="1" smtClean="0">
                            <a:latin typeface="Cambria Math"/>
                          </a:rPr>
                          <m:t>0</m:t>
                        </m:r>
                      </m:sup>
                    </m:sSup>
                    <m:r>
                      <a:rPr lang="en-US" sz="2600" b="0" i="1" smtClean="0">
                        <a:latin typeface="Cambria Math"/>
                      </a:rPr>
                      <m:t>(</m:t>
                    </m:r>
                    <m:r>
                      <a:rPr lang="en-US" sz="2600" b="0" i="1" smtClean="0">
                        <a:latin typeface="Cambria Math"/>
                      </a:rPr>
                      <m:t>𝑠𝑖𝑑𝑒</m:t>
                    </m:r>
                    <m:r>
                      <a:rPr lang="en-US" sz="2600" b="0" i="1" smtClean="0">
                        <a:latin typeface="Cambria Math"/>
                      </a:rPr>
                      <m:t> </m:t>
                    </m:r>
                    <m:r>
                      <a:rPr lang="en-US" sz="2600" b="0" i="1" smtClean="0">
                        <a:latin typeface="Cambria Math"/>
                      </a:rPr>
                      <m:t>𝑒𝑓𝑓𝑒𝑐𝑡</m:t>
                    </m:r>
                    <m:r>
                      <a:rPr lang="en-US" sz="2600" b="0" i="1" smtClean="0">
                        <a:latin typeface="Cambria Math"/>
                      </a:rPr>
                      <m:t>)=</m:t>
                    </m:r>
                    <m:f>
                      <m:fPr>
                        <m:ctrlPr>
                          <a:rPr lang="en-US" sz="2600" i="1">
                            <a:latin typeface="Cambria Math" panose="02040503050406030204" pitchFamily="18" charset="0"/>
                          </a:rPr>
                        </m:ctrlPr>
                      </m:fPr>
                      <m:num>
                        <m:func>
                          <m:funcPr>
                            <m:ctrlPr>
                              <a:rPr lang="en-US" sz="2600" b="0" i="1" smtClean="0">
                                <a:latin typeface="Cambria Math" panose="02040503050406030204" pitchFamily="18" charset="0"/>
                              </a:rPr>
                            </m:ctrlPr>
                          </m:funcPr>
                          <m:fName>
                            <m:r>
                              <m:rPr>
                                <m:sty m:val="p"/>
                              </m:rPr>
                              <a:rPr lang="en-US" sz="2600" b="0" i="0" smtClean="0">
                                <a:latin typeface="Cambria Math" panose="02040503050406030204" pitchFamily="18" charset="0"/>
                              </a:rPr>
                              <m:t>exp</m:t>
                            </m:r>
                          </m:fName>
                          <m:e>
                            <m:d>
                              <m:dPr>
                                <m:ctrlPr>
                                  <a:rPr lang="en-US" sz="2600" b="0" i="1" smtClean="0">
                                    <a:latin typeface="Cambria Math" panose="02040503050406030204" pitchFamily="18" charset="0"/>
                                  </a:rPr>
                                </m:ctrlPr>
                              </m:dPr>
                              <m:e>
                                <m:r>
                                  <a:rPr lang="en-US" sz="2600" i="1">
                                    <a:latin typeface="Cambria Math"/>
                                  </a:rPr>
                                  <m:t>−9.1020 +1.0423</m:t>
                                </m:r>
                                <m:r>
                                  <a:rPr lang="en-US" sz="2600" i="1">
                                    <a:latin typeface="Cambria Math" panose="02040503050406030204" pitchFamily="18" charset="0"/>
                                    <a:ea typeface="Cambria Math" panose="02040503050406030204" pitchFamily="18" charset="0"/>
                                  </a:rPr>
                                  <m:t>∙</m:t>
                                </m:r>
                                <m:r>
                                  <a:rPr lang="en-US" sz="2600" i="1">
                                    <a:latin typeface="Cambria Math"/>
                                  </a:rPr>
                                  <m:t>7</m:t>
                                </m:r>
                              </m:e>
                            </m:d>
                          </m:e>
                        </m:func>
                      </m:num>
                      <m:den>
                        <m:r>
                          <a:rPr lang="en-US" sz="2600" i="1">
                            <a:latin typeface="Cambria Math"/>
                          </a:rPr>
                          <m:t>1+</m:t>
                        </m:r>
                        <m:func>
                          <m:funcPr>
                            <m:ctrlPr>
                              <a:rPr lang="en-US" sz="2600" i="1">
                                <a:latin typeface="Cambria Math" panose="02040503050406030204" pitchFamily="18" charset="0"/>
                              </a:rPr>
                            </m:ctrlPr>
                          </m:funcPr>
                          <m:fName>
                            <m:r>
                              <m:rPr>
                                <m:sty m:val="p"/>
                              </m:rPr>
                              <a:rPr lang="en-US" sz="2600">
                                <a:latin typeface="Cambria Math" panose="02040503050406030204" pitchFamily="18" charset="0"/>
                              </a:rPr>
                              <m:t>exp</m:t>
                            </m:r>
                          </m:fName>
                          <m:e>
                            <m:d>
                              <m:dPr>
                                <m:ctrlPr>
                                  <a:rPr lang="en-US" sz="2600" i="1">
                                    <a:latin typeface="Cambria Math" panose="02040503050406030204" pitchFamily="18" charset="0"/>
                                  </a:rPr>
                                </m:ctrlPr>
                              </m:dPr>
                              <m:e>
                                <m:r>
                                  <a:rPr lang="en-US" sz="2600" i="1">
                                    <a:latin typeface="Cambria Math"/>
                                  </a:rPr>
                                  <m:t>−9.1020 +1.0423</m:t>
                                </m:r>
                                <m:r>
                                  <a:rPr lang="en-US" sz="2600" i="1">
                                    <a:latin typeface="Cambria Math" panose="02040503050406030204" pitchFamily="18" charset="0"/>
                                    <a:ea typeface="Cambria Math" panose="02040503050406030204" pitchFamily="18" charset="0"/>
                                  </a:rPr>
                                  <m:t>∙</m:t>
                                </m:r>
                                <m:r>
                                  <a:rPr lang="en-US" sz="2600" i="1">
                                    <a:latin typeface="Cambria Math"/>
                                  </a:rPr>
                                  <m:t>7</m:t>
                                </m:r>
                              </m:e>
                            </m:d>
                          </m:e>
                        </m:func>
                      </m:den>
                    </m:f>
                  </m:oMath>
                </a14:m>
                <a:r>
                  <a:rPr lang="en-US" sz="2600" dirty="0"/>
                  <a:t>=0.1411.</a:t>
                </a:r>
              </a:p>
              <a:p>
                <a:endParaRPr lang="en-US" dirty="0"/>
              </a:p>
            </p:txBody>
          </p:sp>
        </mc:Choice>
        <mc:Fallback xmlns="">
          <p:sp>
            <p:nvSpPr>
              <p:cNvPr id="8" name="Rectangle 7"/>
              <p:cNvSpPr>
                <a:spLocks noRot="1" noChangeAspect="1" noMove="1" noResize="1" noEditPoints="1" noAdjustHandles="1" noChangeArrowheads="1" noChangeShapeType="1" noTextEdit="1"/>
              </p:cNvSpPr>
              <p:nvPr/>
            </p:nvSpPr>
            <p:spPr>
              <a:xfrm>
                <a:off x="2055428" y="2556734"/>
                <a:ext cx="7583424" cy="1021498"/>
              </a:xfrm>
              <a:prstGeom prst="rect">
                <a:avLst/>
              </a:prstGeom>
              <a:blipFill>
                <a:blip r:embed="rId2"/>
                <a:stretch>
                  <a:fillRect/>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C10D1FB9-FFB1-4093-B20A-9BA7AFB65E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983914" y="1123919"/>
            <a:ext cx="10349837" cy="120423"/>
          </a:xfrm>
          <a:prstGeom prst="rect">
            <a:avLst/>
          </a:prstGeom>
        </p:spPr>
      </p:pic>
      <p:pic>
        <p:nvPicPr>
          <p:cNvPr id="7" name="Picture 6">
            <a:extLst>
              <a:ext uri="{FF2B5EF4-FFF2-40B4-BE49-F238E27FC236}">
                <a16:creationId xmlns:a16="http://schemas.microsoft.com/office/drawing/2014/main" id="{9D1152FE-7B4D-4A19-8F62-CA1ACFE7D2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1081" y="5620021"/>
            <a:ext cx="10349837" cy="120423"/>
          </a:xfrm>
          <a:prstGeom prst="rect">
            <a:avLst/>
          </a:prstGeom>
        </p:spPr>
      </p:pic>
      <p:pic>
        <p:nvPicPr>
          <p:cNvPr id="9" name="Picture 8">
            <a:extLst>
              <a:ext uri="{FF2B5EF4-FFF2-40B4-BE49-F238E27FC236}">
                <a16:creationId xmlns:a16="http://schemas.microsoft.com/office/drawing/2014/main" id="{F1F21B17-26A7-4F27-B256-07F234F092D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10154" y="6037529"/>
            <a:ext cx="700390" cy="823031"/>
          </a:xfrm>
          <a:prstGeom prst="rect">
            <a:avLst/>
          </a:prstGeom>
        </p:spPr>
      </p:pic>
      <p:sp>
        <p:nvSpPr>
          <p:cNvPr id="10" name="Slide Number Placeholder 3">
            <a:extLst>
              <a:ext uri="{FF2B5EF4-FFF2-40B4-BE49-F238E27FC236}">
                <a16:creationId xmlns:a16="http://schemas.microsoft.com/office/drawing/2014/main" id="{54EC7F60-9BBE-4307-82FA-A9C34048CA60}"/>
              </a:ext>
            </a:extLst>
          </p:cNvPr>
          <p:cNvSpPr txBox="1">
            <a:spLocks/>
          </p:cNvSpPr>
          <p:nvPr/>
        </p:nvSpPr>
        <p:spPr>
          <a:xfrm>
            <a:off x="10807431" y="6081483"/>
            <a:ext cx="526320" cy="569779"/>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3A98EE3D-8CD1-4C3F-BD1C-C98C9596463C}" type="slidenum">
              <a:rPr lang="en-US" sz="2600" smtClean="0">
                <a:solidFill>
                  <a:schemeClr val="bg1"/>
                </a:solidFill>
              </a:rPr>
              <a:pPr algn="ctr"/>
              <a:t>98</a:t>
            </a:fld>
            <a:endParaRPr lang="en-US" sz="2600" dirty="0">
              <a:solidFill>
                <a:schemeClr val="bg1"/>
              </a:solidFill>
            </a:endParaRPr>
          </a:p>
        </p:txBody>
      </p:sp>
    </p:spTree>
    <p:extLst>
      <p:ext uri="{BB962C8B-B14F-4D97-AF65-F5344CB8AC3E}">
        <p14:creationId xmlns:p14="http://schemas.microsoft.com/office/powerpoint/2010/main" val="32511657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937977FE-7060-4554-8802-D380BB4E77D1}"/>
              </a:ext>
            </a:extLst>
          </p:cNvPr>
          <p:cNvSpPr>
            <a:spLocks noGrp="1"/>
          </p:cNvSpPr>
          <p:nvPr>
            <p:ph type="subTitle" idx="1"/>
          </p:nvPr>
        </p:nvSpPr>
        <p:spPr>
          <a:xfrm>
            <a:off x="486130" y="1414195"/>
            <a:ext cx="11501163" cy="3211593"/>
          </a:xfrm>
        </p:spPr>
        <p:txBody>
          <a:bodyPr>
            <a:normAutofit/>
          </a:bodyPr>
          <a:lstStyle/>
          <a:p>
            <a:pPr marL="457200" indent="-457200" algn="just">
              <a:buClr>
                <a:srgbClr val="7030A0"/>
              </a:buClr>
              <a:buFont typeface="Wingdings" panose="05000000000000000000" pitchFamily="2" charset="2"/>
              <a:buChar char="q"/>
            </a:pPr>
            <a:r>
              <a:rPr lang="en-US" sz="2800" dirty="0">
                <a:solidFill>
                  <a:schemeClr val="tx1"/>
                </a:solidFill>
              </a:rPr>
              <a:t>A dermatologist tests a new ointment treatment for psoriasis. He administers the ointment to five patients, and keeps five patients as control. The control patients take a medication that is commonly prescribed against the disease. The doctor sees the patients next day, then after one week, two weeks, five weeks, and finally, after three months. He records the number of psoriatic patches that are visible on patients’ bodies. The data are </a:t>
            </a:r>
            <a:r>
              <a:rPr lang="en-US" sz="2800" dirty="0">
                <a:solidFill>
                  <a:schemeClr val="tx1"/>
                </a:solidFill>
                <a:hlinkClick r:id="rId2" action="ppaction://hlinkfile"/>
              </a:rPr>
              <a:t>here</a:t>
            </a:r>
            <a:r>
              <a:rPr lang="en-US" sz="2800" dirty="0">
                <a:solidFill>
                  <a:schemeClr val="tx1"/>
                </a:solidFill>
              </a:rPr>
              <a:t>.</a:t>
            </a:r>
          </a:p>
        </p:txBody>
      </p:sp>
      <p:sp>
        <p:nvSpPr>
          <p:cNvPr id="5" name="Title 1">
            <a:extLst>
              <a:ext uri="{FF2B5EF4-FFF2-40B4-BE49-F238E27FC236}">
                <a16:creationId xmlns:a16="http://schemas.microsoft.com/office/drawing/2014/main" id="{8FDE2D6A-EB0F-4F67-8847-35AECB8A3F6B}"/>
              </a:ext>
            </a:extLst>
          </p:cNvPr>
          <p:cNvSpPr txBox="1">
            <a:spLocks/>
          </p:cNvSpPr>
          <p:nvPr/>
        </p:nvSpPr>
        <p:spPr>
          <a:xfrm>
            <a:off x="834060" y="406039"/>
            <a:ext cx="10527128" cy="804481"/>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400" dirty="0"/>
              <a:t>LONGITUDINAL POISSON REGRESSION: EXERCISE</a:t>
            </a:r>
          </a:p>
        </p:txBody>
      </p:sp>
      <p:pic>
        <p:nvPicPr>
          <p:cNvPr id="6" name="Picture 5">
            <a:extLst>
              <a:ext uri="{FF2B5EF4-FFF2-40B4-BE49-F238E27FC236}">
                <a16:creationId xmlns:a16="http://schemas.microsoft.com/office/drawing/2014/main" id="{F23AEE3F-124C-4D68-9CA9-46ECAFC32C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983914" y="1123919"/>
            <a:ext cx="10349837" cy="120423"/>
          </a:xfrm>
          <a:prstGeom prst="rect">
            <a:avLst/>
          </a:prstGeom>
        </p:spPr>
      </p:pic>
      <p:pic>
        <p:nvPicPr>
          <p:cNvPr id="7" name="Picture 6">
            <a:extLst>
              <a:ext uri="{FF2B5EF4-FFF2-40B4-BE49-F238E27FC236}">
                <a16:creationId xmlns:a16="http://schemas.microsoft.com/office/drawing/2014/main" id="{9B66987D-DBF2-4CAA-A895-38212D0E5D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3914" y="4912403"/>
            <a:ext cx="10349837" cy="120423"/>
          </a:xfrm>
          <a:prstGeom prst="rect">
            <a:avLst/>
          </a:prstGeom>
        </p:spPr>
      </p:pic>
      <p:pic>
        <p:nvPicPr>
          <p:cNvPr id="8" name="Picture 7">
            <a:extLst>
              <a:ext uri="{FF2B5EF4-FFF2-40B4-BE49-F238E27FC236}">
                <a16:creationId xmlns:a16="http://schemas.microsoft.com/office/drawing/2014/main" id="{54D1DAC0-FD5D-47C2-8826-0930D6E4E67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10154" y="6037529"/>
            <a:ext cx="700390" cy="823031"/>
          </a:xfrm>
          <a:prstGeom prst="rect">
            <a:avLst/>
          </a:prstGeom>
        </p:spPr>
      </p:pic>
      <p:sp>
        <p:nvSpPr>
          <p:cNvPr id="9" name="Slide Number Placeholder 3">
            <a:extLst>
              <a:ext uri="{FF2B5EF4-FFF2-40B4-BE49-F238E27FC236}">
                <a16:creationId xmlns:a16="http://schemas.microsoft.com/office/drawing/2014/main" id="{F4B54A98-07DB-4F92-8810-9B9A6B265742}"/>
              </a:ext>
            </a:extLst>
          </p:cNvPr>
          <p:cNvSpPr txBox="1">
            <a:spLocks/>
          </p:cNvSpPr>
          <p:nvPr/>
        </p:nvSpPr>
        <p:spPr>
          <a:xfrm>
            <a:off x="10807431" y="6081483"/>
            <a:ext cx="526320" cy="569779"/>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3A98EE3D-8CD1-4C3F-BD1C-C98C9596463C}" type="slidenum">
              <a:rPr lang="en-US" sz="2600" smtClean="0">
                <a:solidFill>
                  <a:schemeClr val="bg1"/>
                </a:solidFill>
              </a:rPr>
              <a:pPr algn="ctr"/>
              <a:t>99</a:t>
            </a:fld>
            <a:endParaRPr lang="en-US" sz="2600" dirty="0">
              <a:solidFill>
                <a:schemeClr val="bg1"/>
              </a:solidFill>
            </a:endParaRPr>
          </a:p>
        </p:txBody>
      </p:sp>
    </p:spTree>
    <p:extLst>
      <p:ext uri="{BB962C8B-B14F-4D97-AF65-F5344CB8AC3E}">
        <p14:creationId xmlns:p14="http://schemas.microsoft.com/office/powerpoint/2010/main" val="405901564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3057</TotalTime>
  <Words>9774</Words>
  <Application>Microsoft Office PowerPoint</Application>
  <PresentationFormat>Widescreen</PresentationFormat>
  <Paragraphs>1346</Paragraphs>
  <Slides>111</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111</vt:i4>
      </vt:variant>
    </vt:vector>
  </HeadingPairs>
  <TitlesOfParts>
    <vt:vector size="122" baseType="lpstr">
      <vt:lpstr>MS Mincho</vt:lpstr>
      <vt:lpstr>Arial</vt:lpstr>
      <vt:lpstr>Bodoni MT Black</vt:lpstr>
      <vt:lpstr>Calibri</vt:lpstr>
      <vt:lpstr>Cambria Math</vt:lpstr>
      <vt:lpstr>Courier New</vt:lpstr>
      <vt:lpstr>Freestyle Script</vt:lpstr>
      <vt:lpstr>Lucida Console</vt:lpstr>
      <vt:lpstr>Segoe UI</vt:lpstr>
      <vt:lpstr>Wingdings</vt:lpstr>
      <vt:lpstr>Office Theme</vt:lpstr>
      <vt:lpstr>         ADVANCED REGRESSION MODELS  WITH R APPLICATIONS by   Olga Korosteleva, Ph.D. CSULB  Southern California R User Group October 1, 2022</vt:lpstr>
      <vt:lpstr> ABOUT ME</vt:lpstr>
      <vt:lpstr> OUTLINE </vt:lpstr>
      <vt:lpstr> GREEK LETTERS</vt:lpstr>
      <vt:lpstr> GENERAL LINEAR REGRESSION: OVERVIEW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GENERALIZED LINEAR REGRESSION MODELS: THEORY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BINARY LOGISTIC REGRESSION EXAMPLE CONTINUES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POISSON REGRESSION MODEL: THEORY</vt:lpstr>
      <vt:lpstr>POISSON REGRESSION MODEL: THEORY (CONT.)</vt:lpstr>
      <vt:lpstr>EXAMPLE: POISSON REGRESSION</vt:lpstr>
      <vt:lpstr>POISSON REGRESSION example continues</vt:lpstr>
      <vt:lpstr>POISSON REGRESSION example continues</vt:lpstr>
      <vt:lpstr>POISSON REGRESSION example continues</vt:lpstr>
      <vt:lpstr>POISSON REGRESSION example continues</vt:lpstr>
      <vt:lpstr>POISSON REGRESSION example continues</vt:lpstr>
      <vt:lpstr>POISSON REGRESSION example continues</vt:lpstr>
      <vt:lpstr>ZERO-INFLATED POISSON REGRESSION: THEORY</vt:lpstr>
      <vt:lpstr>ZERO-INFLATED POISSON REGRESSION: THEORY (CONT.)</vt:lpstr>
      <vt:lpstr>PowerPoint Presentation</vt:lpstr>
      <vt:lpstr>PowerPoint Presentation</vt:lpstr>
      <vt:lpstr>EXAMPLE: zero-INFLATED POISSON REGRESSION</vt:lpstr>
      <vt:lpstr>zero-INFLATED POISSON REGRESSION example continues</vt:lpstr>
      <vt:lpstr>zero-INFLATED POISSON REGRESSION example continues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Regression Models for Count Data with R</dc:title>
  <dc:creator>Nicholas Lototsky</dc:creator>
  <cp:lastModifiedBy>Olga Korosteleva</cp:lastModifiedBy>
  <cp:revision>210</cp:revision>
  <dcterms:created xsi:type="dcterms:W3CDTF">2019-08-25T17:00:54Z</dcterms:created>
  <dcterms:modified xsi:type="dcterms:W3CDTF">2022-10-02T05:12:44Z</dcterms:modified>
</cp:coreProperties>
</file>